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3"/>
    <p:sldMasterId id="2147483712" r:id="rId24"/>
  </p:sldMasterIdLst>
  <p:notesMasterIdLst>
    <p:notesMasterId r:id="rId60"/>
  </p:notesMasterIdLst>
  <p:sldIdLst>
    <p:sldId id="256" r:id="rId25"/>
    <p:sldId id="257" r:id="rId26"/>
    <p:sldId id="258" r:id="rId27"/>
    <p:sldId id="1219" r:id="rId28"/>
    <p:sldId id="1246" r:id="rId29"/>
    <p:sldId id="1247" r:id="rId30"/>
    <p:sldId id="262" r:id="rId31"/>
    <p:sldId id="1241" r:id="rId32"/>
    <p:sldId id="1248" r:id="rId33"/>
    <p:sldId id="1262" r:id="rId34"/>
    <p:sldId id="1243" r:id="rId35"/>
    <p:sldId id="1249" r:id="rId36"/>
    <p:sldId id="1244" r:id="rId37"/>
    <p:sldId id="1250" r:id="rId38"/>
    <p:sldId id="1251" r:id="rId39"/>
    <p:sldId id="1252" r:id="rId40"/>
    <p:sldId id="272" r:id="rId41"/>
    <p:sldId id="1253" r:id="rId42"/>
    <p:sldId id="697" r:id="rId43"/>
    <p:sldId id="1255" r:id="rId44"/>
    <p:sldId id="276" r:id="rId45"/>
    <p:sldId id="649" r:id="rId46"/>
    <p:sldId id="1263" r:id="rId47"/>
    <p:sldId id="652" r:id="rId48"/>
    <p:sldId id="279" r:id="rId49"/>
    <p:sldId id="1257" r:id="rId50"/>
    <p:sldId id="1258" r:id="rId51"/>
    <p:sldId id="751" r:id="rId52"/>
    <p:sldId id="851" r:id="rId53"/>
    <p:sldId id="803" r:id="rId54"/>
    <p:sldId id="804" r:id="rId55"/>
    <p:sldId id="805" r:id="rId56"/>
    <p:sldId id="844" r:id="rId57"/>
    <p:sldId id="808" r:id="rId58"/>
    <p:sldId id="291" r:id="rId59"/>
  </p:sldIdLst>
  <p:sldSz cx="10058400" cy="7772400"/>
  <p:notesSz cx="10058400" cy="7772400"/>
  <p:custDataLst>
    <p:custData r:id="rId10"/>
    <p:custData r:id="rId7"/>
    <p:custData r:id="rId14"/>
    <p:custData r:id="rId22"/>
    <p:custData r:id="rId12"/>
    <p:custData r:id="rId8"/>
    <p:custData r:id="rId13"/>
    <p:custData r:id="rId19"/>
    <p:custData r:id="rId11"/>
    <p:custData r:id="rId2"/>
    <p:custData r:id="rId17"/>
    <p:custData r:id="rId3"/>
    <p:custData r:id="rId21"/>
    <p:custData r:id="rId20"/>
    <p:custData r:id="rId5"/>
    <p:custData r:id="rId9"/>
    <p:custData r:id="rId16"/>
    <p:custData r:id="rId15"/>
    <p:custData r:id="rId18"/>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4"/>
    <a:srgbClr val="404040"/>
    <a:srgbClr val="00A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snapToGrid="0">
      <p:cViewPr varScale="1">
        <p:scale>
          <a:sx n="109" d="100"/>
          <a:sy n="109" d="100"/>
        </p:scale>
        <p:origin x="1524" y="12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08190494527115"/>
          <c:y val="0.2210760237715744"/>
          <c:w val="0.45312294341238057"/>
          <c:h val="0.62663037868313587"/>
        </c:manualLayout>
      </c:layout>
      <c:doughnutChart>
        <c:varyColors val="1"/>
        <c:ser>
          <c:idx val="0"/>
          <c:order val="0"/>
          <c:tx>
            <c:strRef>
              <c:f>Sheet1!$C$1</c:f>
              <c:strCache>
                <c:ptCount val="1"/>
              </c:strCache>
            </c:strRef>
          </c:tx>
          <c:dPt>
            <c:idx val="0"/>
            <c:bubble3D val="0"/>
            <c:spPr>
              <a:solidFill>
                <a:schemeClr val="accent1"/>
              </a:solidFill>
            </c:spPr>
            <c:extLst>
              <c:ext xmlns:c16="http://schemas.microsoft.com/office/drawing/2014/chart" uri="{C3380CC4-5D6E-409C-BE32-E72D297353CC}">
                <c16:uniqueId val="{00000001-1E83-4CF1-800E-9283CD5EF537}"/>
              </c:ext>
            </c:extLst>
          </c:dPt>
          <c:dPt>
            <c:idx val="1"/>
            <c:bubble3D val="0"/>
            <c:spPr>
              <a:solidFill>
                <a:schemeClr val="accent2"/>
              </a:solidFill>
            </c:spPr>
            <c:extLst>
              <c:ext xmlns:c16="http://schemas.microsoft.com/office/drawing/2014/chart" uri="{C3380CC4-5D6E-409C-BE32-E72D297353CC}">
                <c16:uniqueId val="{00000003-1E83-4CF1-800E-9283CD5EF537}"/>
              </c:ext>
            </c:extLst>
          </c:dPt>
          <c:dPt>
            <c:idx val="2"/>
            <c:bubble3D val="0"/>
            <c:spPr>
              <a:solidFill>
                <a:schemeClr val="accent3"/>
              </a:solidFill>
            </c:spPr>
            <c:extLst>
              <c:ext xmlns:c16="http://schemas.microsoft.com/office/drawing/2014/chart" uri="{C3380CC4-5D6E-409C-BE32-E72D297353CC}">
                <c16:uniqueId val="{00000005-1E83-4CF1-800E-9283CD5EF537}"/>
              </c:ext>
            </c:extLst>
          </c:dPt>
          <c:dPt>
            <c:idx val="3"/>
            <c:bubble3D val="0"/>
            <c:spPr>
              <a:solidFill>
                <a:schemeClr val="accent4"/>
              </a:solidFill>
            </c:spPr>
            <c:extLst>
              <c:ext xmlns:c16="http://schemas.microsoft.com/office/drawing/2014/chart" uri="{C3380CC4-5D6E-409C-BE32-E72D297353CC}">
                <c16:uniqueId val="{00000007-1E83-4CF1-800E-9283CD5EF537}"/>
              </c:ext>
            </c:extLst>
          </c:dPt>
          <c:dPt>
            <c:idx val="4"/>
            <c:bubble3D val="0"/>
            <c:spPr>
              <a:solidFill>
                <a:srgbClr val="006600"/>
              </a:solidFill>
            </c:spPr>
            <c:extLst>
              <c:ext xmlns:c16="http://schemas.microsoft.com/office/drawing/2014/chart" uri="{C3380CC4-5D6E-409C-BE32-E72D297353CC}">
                <c16:uniqueId val="{00000009-1E83-4CF1-800E-9283CD5EF537}"/>
              </c:ext>
            </c:extLst>
          </c:dPt>
          <c:dPt>
            <c:idx val="5"/>
            <c:bubble3D val="0"/>
            <c:spPr>
              <a:solidFill>
                <a:schemeClr val="accent1">
                  <a:lumMod val="40000"/>
                  <a:lumOff val="60000"/>
                </a:schemeClr>
              </a:solidFill>
            </c:spPr>
            <c:extLst>
              <c:ext xmlns:c16="http://schemas.microsoft.com/office/drawing/2014/chart" uri="{C3380CC4-5D6E-409C-BE32-E72D297353CC}">
                <c16:uniqueId val="{0000000B-1E83-4CF1-800E-9283CD5EF537}"/>
              </c:ext>
            </c:extLst>
          </c:dPt>
          <c:dPt>
            <c:idx val="6"/>
            <c:bubble3D val="0"/>
            <c:spPr>
              <a:solidFill>
                <a:schemeClr val="tx2"/>
              </a:solidFill>
            </c:spPr>
            <c:extLst>
              <c:ext xmlns:c16="http://schemas.microsoft.com/office/drawing/2014/chart" uri="{C3380CC4-5D6E-409C-BE32-E72D297353CC}">
                <c16:uniqueId val="{0000000D-1E83-4CF1-800E-9283CD5EF537}"/>
              </c:ext>
            </c:extLst>
          </c:dPt>
          <c:dPt>
            <c:idx val="7"/>
            <c:bubble3D val="0"/>
            <c:spPr>
              <a:solidFill>
                <a:srgbClr val="00502F"/>
              </a:solidFill>
            </c:spPr>
            <c:extLst>
              <c:ext xmlns:c16="http://schemas.microsoft.com/office/drawing/2014/chart" uri="{C3380CC4-5D6E-409C-BE32-E72D297353CC}">
                <c16:uniqueId val="{0000000F-1E83-4CF1-800E-9283CD5EF537}"/>
              </c:ext>
            </c:extLst>
          </c:dPt>
          <c:dLbls>
            <c:dLbl>
              <c:idx val="0"/>
              <c:layout>
                <c:manualLayout>
                  <c:x val="-7.8628646126252102E-2"/>
                  <c:y val="-0.14641334959360464"/>
                </c:manualLayout>
              </c:layout>
              <c:numFmt formatCode="&quot;$&quot;#,##0" sourceLinked="0"/>
              <c:spPr>
                <a:noFill/>
                <a:ln>
                  <a:noFill/>
                </a:ln>
                <a:effectLst/>
              </c:spPr>
              <c:txPr>
                <a:bodyPr wrap="square" lIns="38100" tIns="19050" rIns="38100" bIns="19050" anchor="ctr">
                  <a:noAutofit/>
                </a:bodyPr>
                <a:lstStyle/>
                <a:p>
                  <a:pPr>
                    <a:defRPr sz="1000">
                      <a:solidFill>
                        <a:srgbClr val="404040"/>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16806068559249185"/>
                      <c:h val="0.12811767941608182"/>
                    </c:manualLayout>
                  </c15:layout>
                </c:ext>
                <c:ext xmlns:c16="http://schemas.microsoft.com/office/drawing/2014/chart" uri="{C3380CC4-5D6E-409C-BE32-E72D297353CC}">
                  <c16:uniqueId val="{00000001-1E83-4CF1-800E-9283CD5EF537}"/>
                </c:ext>
              </c:extLst>
            </c:dLbl>
            <c:dLbl>
              <c:idx val="1"/>
              <c:layout>
                <c:manualLayout>
                  <c:x val="2.1449043322000808E-3"/>
                  <c:y val="-0.1607006941811594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E83-4CF1-800E-9283CD5EF537}"/>
                </c:ext>
              </c:extLst>
            </c:dLbl>
            <c:dLbl>
              <c:idx val="2"/>
              <c:layout>
                <c:manualLayout>
                  <c:x val="7.7216555959202807E-2"/>
                  <c:y val="-0.109155188500410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2774881312478779"/>
                      <c:h val="0.11481373426298283"/>
                    </c:manualLayout>
                  </c15:layout>
                </c:ext>
                <c:ext xmlns:c16="http://schemas.microsoft.com/office/drawing/2014/chart" uri="{C3380CC4-5D6E-409C-BE32-E72D297353CC}">
                  <c16:uniqueId val="{00000005-1E83-4CF1-800E-9283CD5EF537}"/>
                </c:ext>
              </c:extLst>
            </c:dLbl>
            <c:dLbl>
              <c:idx val="3"/>
              <c:layout>
                <c:manualLayout>
                  <c:x val="0.11260747744050424"/>
                  <c:y val="-8.6414524229491377E-2"/>
                </c:manualLayout>
              </c:layout>
              <c:numFmt formatCode="&quot;$&quot;#,##0" sourceLinked="0"/>
              <c:spPr>
                <a:noFill/>
                <a:ln>
                  <a:noFill/>
                </a:ln>
                <a:effectLst/>
              </c:spPr>
              <c:txPr>
                <a:bodyPr wrap="square" lIns="38100" tIns="19050" rIns="38100" bIns="19050" anchor="ctr">
                  <a:noAutofit/>
                </a:bodyPr>
                <a:lstStyle/>
                <a:p>
                  <a:pPr>
                    <a:defRPr sz="1000">
                      <a:solidFill>
                        <a:srgbClr val="404040"/>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14707507671833014"/>
                      <c:h val="0.14934229940227267"/>
                    </c:manualLayout>
                  </c15:layout>
                </c:ext>
                <c:ext xmlns:c16="http://schemas.microsoft.com/office/drawing/2014/chart" uri="{C3380CC4-5D6E-409C-BE32-E72D297353CC}">
                  <c16:uniqueId val="{00000007-1E83-4CF1-800E-9283CD5EF537}"/>
                </c:ext>
              </c:extLst>
            </c:dLbl>
            <c:dLbl>
              <c:idx val="4"/>
              <c:layout>
                <c:manualLayout>
                  <c:x val="0.14042089103041527"/>
                  <c:y val="1.1191749281132387E-2"/>
                </c:manualLayout>
              </c:layout>
              <c:numFmt formatCode="&quot;$&quot;#,##0" sourceLinked="0"/>
              <c:spPr>
                <a:noFill/>
                <a:ln>
                  <a:noFill/>
                </a:ln>
                <a:effectLst/>
              </c:spPr>
              <c:txPr>
                <a:bodyPr wrap="square" lIns="38100" tIns="19050" rIns="38100" bIns="19050" anchor="ctr">
                  <a:noAutofit/>
                </a:bodyPr>
                <a:lstStyle/>
                <a:p>
                  <a:pPr>
                    <a:defRPr sz="1000">
                      <a:solidFill>
                        <a:srgbClr val="404040"/>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13960354736776326"/>
                      <c:h val="0.13721394512444934"/>
                    </c:manualLayout>
                  </c15:layout>
                </c:ext>
                <c:ext xmlns:c16="http://schemas.microsoft.com/office/drawing/2014/chart" uri="{C3380CC4-5D6E-409C-BE32-E72D297353CC}">
                  <c16:uniqueId val="{00000009-1E83-4CF1-800E-9283CD5EF537}"/>
                </c:ext>
              </c:extLst>
            </c:dLbl>
            <c:dLbl>
              <c:idx val="5"/>
              <c:layout>
                <c:manualLayout>
                  <c:x val="-0.1309494495027031"/>
                  <c:y val="9.7026834222586705E-2"/>
                </c:manualLayout>
              </c:layout>
              <c:numFmt formatCode="&quot;$&quot;#,##0" sourceLinked="0"/>
              <c:spPr>
                <a:noFill/>
                <a:ln>
                  <a:noFill/>
                </a:ln>
                <a:effectLst/>
              </c:spPr>
              <c:txPr>
                <a:bodyPr wrap="square" lIns="38100" tIns="19050" rIns="38100" bIns="19050" anchor="ctr">
                  <a:noAutofit/>
                </a:bodyPr>
                <a:lstStyle/>
                <a:p>
                  <a:pPr>
                    <a:defRPr sz="1000">
                      <a:solidFill>
                        <a:srgbClr val="404040"/>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c15:spPr>
                  <c15:layout>
                    <c:manualLayout>
                      <c:w val="0.20480610571507227"/>
                      <c:h val="0.16939132851318792"/>
                    </c:manualLayout>
                  </c15:layout>
                </c:ext>
                <c:ext xmlns:c16="http://schemas.microsoft.com/office/drawing/2014/chart" uri="{C3380CC4-5D6E-409C-BE32-E72D297353CC}">
                  <c16:uniqueId val="{0000000B-1E83-4CF1-800E-9283CD5EF537}"/>
                </c:ext>
              </c:extLst>
            </c:dLbl>
            <c:dLbl>
              <c:idx val="6"/>
              <c:layout>
                <c:manualLayout>
                  <c:x val="-0.14918113632640378"/>
                  <c:y val="1.24141345941728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1E83-4CF1-800E-9283CD5EF537}"/>
                </c:ext>
              </c:extLst>
            </c:dLbl>
            <c:dLbl>
              <c:idx val="7"/>
              <c:layout>
                <c:manualLayout>
                  <c:x val="-0.15501020940684107"/>
                  <c:y val="-1.877961061297848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1E83-4CF1-800E-9283CD5EF537}"/>
                </c:ext>
              </c:extLst>
            </c:dLbl>
            <c:dLbl>
              <c:idx val="8"/>
              <c:layout>
                <c:manualLayout>
                  <c:x val="-0.13758514172413153"/>
                  <c:y val="-9.869734790136498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1E83-4CF1-800E-9283CD5EF537}"/>
                </c:ext>
              </c:extLst>
            </c:dLbl>
            <c:numFmt formatCode="&quot;$&quot;#,##0" sourceLinked="0"/>
            <c:spPr>
              <a:noFill/>
              <a:ln>
                <a:noFill/>
              </a:ln>
              <a:effectLst/>
            </c:spPr>
            <c:txPr>
              <a:bodyPr wrap="square" lIns="38100" tIns="19050" rIns="38100" bIns="19050" anchor="ctr">
                <a:spAutoFit/>
              </a:bodyPr>
              <a:lstStyle/>
              <a:p>
                <a:pPr>
                  <a:defRPr sz="1000">
                    <a:solidFill>
                      <a:srgbClr val="404040"/>
                    </a:solidFill>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Sheet1!$B$2:$B$10</c:f>
              <c:strCache>
                <c:ptCount val="9"/>
                <c:pt idx="0">
                  <c:v>Core Fixed Income</c:v>
                </c:pt>
                <c:pt idx="1">
                  <c:v>Enhanced Cash</c:v>
                </c:pt>
                <c:pt idx="2">
                  <c:v>Intermediate Income</c:v>
                </c:pt>
                <c:pt idx="3">
                  <c:v>Limited Duration</c:v>
                </c:pt>
                <c:pt idx="4">
                  <c:v>Municipal Bond</c:v>
                </c:pt>
                <c:pt idx="5">
                  <c:v>Tax-Exempt Sustainable</c:v>
                </c:pt>
                <c:pt idx="6">
                  <c:v>Sustainable Core</c:v>
                </c:pt>
                <c:pt idx="7">
                  <c:v>Global Sustainable Total Return Bond</c:v>
                </c:pt>
                <c:pt idx="8">
                  <c:v>Sustainable Short  Duration</c:v>
                </c:pt>
              </c:strCache>
            </c:strRef>
          </c:cat>
          <c:val>
            <c:numRef>
              <c:f>Sheet1!$C$2:$C$10</c:f>
              <c:numCache>
                <c:formatCode>_("$"* #,##0.00_);_("$"* \(#,##0.00\);_("$"* "-"??_);_(@_)</c:formatCode>
                <c:ptCount val="9"/>
                <c:pt idx="0">
                  <c:v>671.22665099999995</c:v>
                </c:pt>
                <c:pt idx="1">
                  <c:v>379.37274400000001</c:v>
                </c:pt>
                <c:pt idx="2">
                  <c:v>493.10325399999999</c:v>
                </c:pt>
                <c:pt idx="3">
                  <c:v>572.72888</c:v>
                </c:pt>
                <c:pt idx="4">
                  <c:v>2291.0078229999999</c:v>
                </c:pt>
                <c:pt idx="5">
                  <c:v>614.29037000000005</c:v>
                </c:pt>
                <c:pt idx="6">
                  <c:v>746.37809200000004</c:v>
                </c:pt>
                <c:pt idx="7">
                  <c:v>351.62206200000003</c:v>
                </c:pt>
                <c:pt idx="8">
                  <c:v>180.97175100000001</c:v>
                </c:pt>
              </c:numCache>
            </c:numRef>
          </c:val>
          <c:extLst>
            <c:ext xmlns:c16="http://schemas.microsoft.com/office/drawing/2014/chart" uri="{C3380CC4-5D6E-409C-BE32-E72D297353CC}">
              <c16:uniqueId val="{00000011-1E83-4CF1-800E-9283CD5EF537}"/>
            </c:ext>
          </c:extLst>
        </c:ser>
        <c:dLbls>
          <c:showLegendKey val="0"/>
          <c:showVal val="0"/>
          <c:showCatName val="0"/>
          <c:showSerName val="0"/>
          <c:showPercent val="0"/>
          <c:showBubbleSize val="0"/>
          <c:showLeaderLines val="0"/>
        </c:dLbls>
        <c:firstSliceAng val="318"/>
        <c:holeSize val="64"/>
      </c:doughnutChart>
      <c:spPr>
        <a:noFill/>
        <a:ln w="25400">
          <a:noFill/>
        </a:ln>
      </c:spPr>
    </c:plotArea>
    <c:plotVisOnly val="1"/>
    <c:dispBlanksAs val="zero"/>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49115633544"/>
          <c:y val="5.4590466181353652E-2"/>
          <c:w val="0.82703474380242525"/>
          <c:h val="0.62300510529963626"/>
        </c:manualLayout>
      </c:layout>
      <c:barChart>
        <c:barDir val="col"/>
        <c:grouping val="clustered"/>
        <c:varyColors val="0"/>
        <c:ser>
          <c:idx val="0"/>
          <c:order val="0"/>
          <c:tx>
            <c:strRef>
              <c:f>'Sust. Short'!$B$1</c:f>
              <c:strCache>
                <c:ptCount val="1"/>
                <c:pt idx="0">
                  <c:v>Brown Advisory Sustainable Short Duration Composite - Gross</c:v>
                </c:pt>
              </c:strCache>
            </c:strRef>
          </c:tx>
          <c:spPr>
            <a:solidFill>
              <a:schemeClr val="accent5">
                <a:lumMod val="50000"/>
              </a:schemeClr>
            </a:solidFill>
            <a:ln>
              <a:noFill/>
            </a:ln>
            <a:effectLst/>
          </c:spPr>
          <c:invertIfNegative val="0"/>
          <c:dLbls>
            <c:dLbl>
              <c:idx val="0"/>
              <c:layout>
                <c:manualLayout>
                  <c:x val="-7.9541578074254077E-3"/>
                  <c:y val="2.2221869889604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23-4183-9304-D291B9DD2BAC}"/>
                </c:ext>
              </c:extLst>
            </c:dLbl>
            <c:dLbl>
              <c:idx val="1"/>
              <c:layout>
                <c:manualLayout>
                  <c:x val="-4.2283698217248609E-3"/>
                  <c:y val="1.48891737749772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23-4183-9304-D291B9DD2BAC}"/>
                </c:ext>
              </c:extLst>
            </c:dLbl>
            <c:dLbl>
              <c:idx val="2"/>
              <c:layout>
                <c:manualLayout>
                  <c:x val="-8.712586742680958E-3"/>
                  <c:y val="1.48887207758968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23-4183-9304-D291B9DD2BAC}"/>
                </c:ext>
              </c:extLst>
            </c:dLbl>
            <c:dLbl>
              <c:idx val="3"/>
              <c:layout>
                <c:manualLayout>
                  <c:x val="-3.1568494590995116E-3"/>
                  <c:y val="1.488826777681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23-4183-9304-D291B9DD2BAC}"/>
                </c:ext>
              </c:extLst>
            </c:dLbl>
            <c:dLbl>
              <c:idx val="4"/>
              <c:layout>
                <c:manualLayout>
                  <c:x val="-8.3333333333334356E-3"/>
                  <c:y val="1.98511166253101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23-4183-9304-D291B9DD2BAC}"/>
                </c:ext>
              </c:extLst>
            </c:dLbl>
            <c:dLbl>
              <c:idx val="5"/>
              <c:layout>
                <c:manualLayout>
                  <c:x val="-8.3333333333335362E-3"/>
                  <c:y val="1.4888337468982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23-4183-9304-D291B9DD2BAC}"/>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'Sust. Short'!$A$2:$A$6</c:f>
              <c:strCache>
                <c:ptCount val="5"/>
                <c:pt idx="0">
                  <c:v>3 MOS.</c:v>
                </c:pt>
                <c:pt idx="1">
                  <c:v>1 Year</c:v>
                </c:pt>
                <c:pt idx="2">
                  <c:v>3 Year</c:v>
                </c:pt>
                <c:pt idx="3">
                  <c:v>5 Year</c:v>
                </c:pt>
                <c:pt idx="4">
                  <c:v>ITD (09/30/2014)</c:v>
                </c:pt>
              </c:strCache>
            </c:strRef>
          </c:cat>
          <c:val>
            <c:numRef>
              <c:f>'Sust. Short'!$B$2:$B$6</c:f>
              <c:numCache>
                <c:formatCode>0.0</c:formatCode>
                <c:ptCount val="5"/>
                <c:pt idx="0">
                  <c:v>2.0228440364000102</c:v>
                </c:pt>
                <c:pt idx="1">
                  <c:v>9.5591215669177401E-2</c:v>
                </c:pt>
                <c:pt idx="2" formatCode="0.00">
                  <c:v>-1.12874196817381E-2</c:v>
                </c:pt>
                <c:pt idx="3">
                  <c:v>1.7447203266001601</c:v>
                </c:pt>
                <c:pt idx="4">
                  <c:v>1.6704896021931099</c:v>
                </c:pt>
              </c:numCache>
            </c:numRef>
          </c:val>
          <c:extLst>
            <c:ext xmlns:c16="http://schemas.microsoft.com/office/drawing/2014/chart" uri="{C3380CC4-5D6E-409C-BE32-E72D297353CC}">
              <c16:uniqueId val="{00000006-3423-4183-9304-D291B9DD2BAC}"/>
            </c:ext>
          </c:extLst>
        </c:ser>
        <c:ser>
          <c:idx val="1"/>
          <c:order val="1"/>
          <c:tx>
            <c:strRef>
              <c:f>'Sust. Short'!$C$1</c:f>
              <c:strCache>
                <c:ptCount val="1"/>
                <c:pt idx="0">
                  <c:v>Brown Advisory Sustainable Short Duration Composite - Net</c:v>
                </c:pt>
              </c:strCache>
            </c:strRef>
          </c:tx>
          <c:spPr>
            <a:solidFill>
              <a:srgbClr val="00B0F0"/>
            </a:solidFill>
            <a:ln>
              <a:noFill/>
            </a:ln>
            <a:effectLst/>
          </c:spPr>
          <c:invertIfNegative val="0"/>
          <c:dLbls>
            <c:dLbl>
              <c:idx val="0"/>
              <c:layout>
                <c:manualLayout>
                  <c:x val="0"/>
                  <c:y val="1.48883374689826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23-4183-9304-D291B9DD2BAC}"/>
                </c:ext>
              </c:extLst>
            </c:dLbl>
            <c:dLbl>
              <c:idx val="1"/>
              <c:layout>
                <c:manualLayout>
                  <c:x val="-5.5555555555555558E-3"/>
                  <c:y val="1.9538500616372602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23-4183-9304-D291B9DD2BAC}"/>
                </c:ext>
              </c:extLst>
            </c:dLbl>
            <c:dLbl>
              <c:idx val="3"/>
              <c:layout>
                <c:manualLayout>
                  <c:x val="-1.0185067526415994E-16"/>
                  <c:y val="-1.48879466989703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23-4183-9304-D291B9DD2BAC}"/>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'Sust. Short'!$A$2:$A$6</c:f>
              <c:strCache>
                <c:ptCount val="5"/>
                <c:pt idx="0">
                  <c:v>3 MOS.</c:v>
                </c:pt>
                <c:pt idx="1">
                  <c:v>1 Year</c:v>
                </c:pt>
                <c:pt idx="2">
                  <c:v>3 Year</c:v>
                </c:pt>
                <c:pt idx="3">
                  <c:v>5 Year</c:v>
                </c:pt>
                <c:pt idx="4">
                  <c:v>ITD (09/30/2014)</c:v>
                </c:pt>
              </c:strCache>
            </c:strRef>
          </c:cat>
          <c:val>
            <c:numRef>
              <c:f>'Sust. Short'!$C$2:$C$6</c:f>
              <c:numCache>
                <c:formatCode>0.00</c:formatCode>
                <c:ptCount val="5"/>
                <c:pt idx="0">
                  <c:v>1.26903269</c:v>
                </c:pt>
                <c:pt idx="1">
                  <c:v>-2.1403127415854701</c:v>
                </c:pt>
                <c:pt idx="2">
                  <c:v>-2.90360534135145</c:v>
                </c:pt>
                <c:pt idx="3">
                  <c:v>-1.19883755887467</c:v>
                </c:pt>
                <c:pt idx="4">
                  <c:v>-1.73194240663475</c:v>
                </c:pt>
              </c:numCache>
            </c:numRef>
          </c:val>
          <c:extLst>
            <c:ext xmlns:c16="http://schemas.microsoft.com/office/drawing/2014/chart" uri="{C3380CC4-5D6E-409C-BE32-E72D297353CC}">
              <c16:uniqueId val="{0000000A-3423-4183-9304-D291B9DD2BAC}"/>
            </c:ext>
          </c:extLst>
        </c:ser>
        <c:ser>
          <c:idx val="2"/>
          <c:order val="2"/>
          <c:tx>
            <c:strRef>
              <c:f>'Sust. Short'!$D$1</c:f>
              <c:strCache>
                <c:ptCount val="1"/>
                <c:pt idx="0">
                  <c:v>Bloomberg US Aggregate Government &amp; Credit (1-5 Y) (USD Unhedged)</c:v>
                </c:pt>
              </c:strCache>
            </c:strRef>
          </c:tx>
          <c:spPr>
            <a:solidFill>
              <a:schemeClr val="accent2"/>
            </a:solidFill>
            <a:ln>
              <a:noFill/>
            </a:ln>
            <a:effectLst/>
          </c:spPr>
          <c:invertIfNegative val="0"/>
          <c:dLbls>
            <c:dLbl>
              <c:idx val="0"/>
              <c:layout>
                <c:manualLayout>
                  <c:x val="1.6666666666666642E-2"/>
                  <c:y val="1.98515073953224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23-4183-9304-D291B9DD2BAC}"/>
                </c:ext>
              </c:extLst>
            </c:dLbl>
            <c:dLbl>
              <c:idx val="1"/>
              <c:layout>
                <c:manualLayout>
                  <c:x val="-1.1374097525643123E-3"/>
                  <c:y val="1.98513257018087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23-4183-9304-D291B9DD2BAC}"/>
                </c:ext>
              </c:extLst>
            </c:dLbl>
            <c:dLbl>
              <c:idx val="2"/>
              <c:layout>
                <c:manualLayout>
                  <c:x val="1.186943620178041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23-4183-9304-D291B9DD2BAC}"/>
                </c:ext>
              </c:extLst>
            </c:dLbl>
            <c:dLbl>
              <c:idx val="3"/>
              <c:layout>
                <c:manualLayout>
                  <c:x val="8.3333333333333332E-3"/>
                  <c:y val="1.4888337468982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23-4183-9304-D291B9DD2BAC}"/>
                </c:ext>
              </c:extLst>
            </c:dLbl>
            <c:dLbl>
              <c:idx val="4"/>
              <c:layout>
                <c:manualLayout>
                  <c:x val="5.5555555555555558E-3"/>
                  <c:y val="9.92555831265508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23-4183-9304-D291B9DD2BAC}"/>
                </c:ext>
              </c:extLst>
            </c:dLbl>
            <c:dLbl>
              <c:idx val="5"/>
              <c:layout>
                <c:manualLayout>
                  <c:x val="8.3333333333333332E-3"/>
                  <c:y val="2.48138957816377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23-4183-9304-D291B9DD2BAC}"/>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'Sust. Short'!$A$2:$A$6</c:f>
              <c:strCache>
                <c:ptCount val="5"/>
                <c:pt idx="0">
                  <c:v>3 MOS.</c:v>
                </c:pt>
                <c:pt idx="1">
                  <c:v>1 Year</c:v>
                </c:pt>
                <c:pt idx="2">
                  <c:v>3 Year</c:v>
                </c:pt>
                <c:pt idx="3">
                  <c:v>5 Year</c:v>
                </c:pt>
                <c:pt idx="4">
                  <c:v>ITD (09/30/2014)</c:v>
                </c:pt>
              </c:strCache>
            </c:strRef>
          </c:cat>
          <c:val>
            <c:numRef>
              <c:f>'Sust. Short'!$D$2:$D$6</c:f>
              <c:numCache>
                <c:formatCode>0.0</c:formatCode>
                <c:ptCount val="5"/>
                <c:pt idx="0">
                  <c:v>1.9985143443926701</c:v>
                </c:pt>
                <c:pt idx="1">
                  <c:v>1.91003392637601</c:v>
                </c:pt>
                <c:pt idx="2">
                  <c:v>0.75261468677971799</c:v>
                </c:pt>
                <c:pt idx="3">
                  <c:v>1.9187057954470601</c:v>
                </c:pt>
                <c:pt idx="4">
                  <c:v>1.79365800482822</c:v>
                </c:pt>
              </c:numCache>
            </c:numRef>
          </c:val>
          <c:extLst>
            <c:ext xmlns:c16="http://schemas.microsoft.com/office/drawing/2014/chart" uri="{C3380CC4-5D6E-409C-BE32-E72D297353CC}">
              <c16:uniqueId val="{00000011-3423-4183-9304-D291B9DD2BAC}"/>
            </c:ext>
          </c:extLst>
        </c:ser>
        <c:dLbls>
          <c:showLegendKey val="0"/>
          <c:showVal val="0"/>
          <c:showCatName val="0"/>
          <c:showSerName val="0"/>
          <c:showPercent val="0"/>
          <c:showBubbleSize val="0"/>
        </c:dLbls>
        <c:gapWidth val="219"/>
        <c:overlap val="-27"/>
        <c:axId val="1778887232"/>
        <c:axId val="1778888064"/>
      </c:barChart>
      <c:catAx>
        <c:axId val="1778887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
                <a:ea typeface="+mn-ea"/>
                <a:cs typeface="+mn-cs"/>
              </a:defRPr>
            </a:pPr>
            <a:endParaRPr lang="en-US"/>
          </a:p>
        </c:txPr>
        <c:crossAx val="1778888064"/>
        <c:crosses val="autoZero"/>
        <c:auto val="1"/>
        <c:lblAlgn val="ctr"/>
        <c:lblOffset val="100"/>
        <c:noMultiLvlLbl val="0"/>
      </c:catAx>
      <c:valAx>
        <c:axId val="1778888064"/>
        <c:scaling>
          <c:orientation val="minMax"/>
          <c:max val="6"/>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
                    <a:ea typeface="+mn-ea"/>
                    <a:cs typeface="+mn-cs"/>
                  </a:defRPr>
                </a:pPr>
                <a:r>
                  <a:rPr lang="en-US"/>
                  <a:t>Performance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
                <a:ea typeface="+mn-ea"/>
                <a:cs typeface="+mn-cs"/>
              </a:defRPr>
            </a:pPr>
            <a:endParaRPr lang="en-US"/>
          </a:p>
        </c:txPr>
        <c:crossAx val="17788872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ED7D31"/>
            </a:solidFill>
          </c:spPr>
          <c:dPt>
            <c:idx val="0"/>
            <c:bubble3D val="0"/>
            <c:spPr>
              <a:solidFill>
                <a:srgbClr val="32A7FF"/>
              </a:solidFill>
              <a:ln w="19050">
                <a:solidFill>
                  <a:schemeClr val="lt1"/>
                </a:solidFill>
              </a:ln>
              <a:effectLst/>
            </c:spPr>
            <c:extLst>
              <c:ext xmlns:c16="http://schemas.microsoft.com/office/drawing/2014/chart" uri="{C3380CC4-5D6E-409C-BE32-E72D297353CC}">
                <c16:uniqueId val="{00000001-BDE3-49B5-83BD-12CD8EA44CDB}"/>
              </c:ext>
            </c:extLst>
          </c:dPt>
          <c:dPt>
            <c:idx val="1"/>
            <c:bubble3D val="0"/>
            <c:spPr>
              <a:solidFill>
                <a:srgbClr val="7FBA00"/>
              </a:solidFill>
              <a:ln w="19050">
                <a:solidFill>
                  <a:schemeClr val="lt1"/>
                </a:solidFill>
              </a:ln>
              <a:effectLst/>
            </c:spPr>
            <c:extLst>
              <c:ext xmlns:c16="http://schemas.microsoft.com/office/drawing/2014/chart" uri="{C3380CC4-5D6E-409C-BE32-E72D297353CC}">
                <c16:uniqueId val="{00000003-BDE3-49B5-83BD-12CD8EA44CDB}"/>
              </c:ext>
            </c:extLst>
          </c:dPt>
          <c:dPt>
            <c:idx val="2"/>
            <c:bubble3D val="0"/>
            <c:spPr>
              <a:solidFill>
                <a:srgbClr val="ED7D31"/>
              </a:solidFill>
              <a:ln w="19050">
                <a:solidFill>
                  <a:schemeClr val="lt1"/>
                </a:solidFill>
              </a:ln>
              <a:effectLst/>
            </c:spPr>
            <c:extLst>
              <c:ext xmlns:c16="http://schemas.microsoft.com/office/drawing/2014/chart" uri="{C3380CC4-5D6E-409C-BE32-E72D297353CC}">
                <c16:uniqueId val="{00000005-BDE3-49B5-83BD-12CD8EA44CDB}"/>
              </c:ext>
            </c:extLst>
          </c:dPt>
          <c:dPt>
            <c:idx val="3"/>
            <c:bubble3D val="0"/>
            <c:spPr>
              <a:solidFill>
                <a:srgbClr val="0D4364"/>
              </a:solidFill>
              <a:ln w="19050">
                <a:solidFill>
                  <a:schemeClr val="lt1"/>
                </a:solidFill>
              </a:ln>
              <a:effectLst/>
            </c:spPr>
            <c:extLst>
              <c:ext xmlns:c16="http://schemas.microsoft.com/office/drawing/2014/chart" uri="{C3380CC4-5D6E-409C-BE32-E72D297353CC}">
                <c16:uniqueId val="{00000007-BDE3-49B5-83BD-12CD8EA44CDB}"/>
              </c:ext>
            </c:extLst>
          </c:dPt>
          <c:dLbls>
            <c:dLbl>
              <c:idx val="0"/>
              <c:layout>
                <c:manualLayout>
                  <c:x val="0.10833333333333334"/>
                  <c:y val="-7.7366264468739968E-2"/>
                </c:manualLayout>
              </c:layout>
              <c:tx>
                <c:rich>
                  <a:bodyPr/>
                  <a:lstStyle/>
                  <a:p>
                    <a:fld id="{57542DD1-F9E0-402D-AA63-5A71CD15F035}" type="CATEGORYNAME">
                      <a:rPr lang="en-US"/>
                      <a:pPr/>
                      <a:t>[CATEGORY NAME]</a:t>
                    </a:fld>
                    <a:r>
                      <a:rPr lang="en-US" baseline="0"/>
                      <a:t>,</a:t>
                    </a:r>
                  </a:p>
                  <a:p>
                    <a:r>
                      <a:rPr lang="en-US" baseline="0"/>
                      <a:t> </a:t>
                    </a:r>
                    <a:fld id="{D3BFAFA7-8588-42DB-A22F-E1F9D605468A}"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E3-49B5-83BD-12CD8EA44CDB}"/>
                </c:ext>
              </c:extLst>
            </c:dLbl>
            <c:dLbl>
              <c:idx val="1"/>
              <c:layout>
                <c:manualLayout>
                  <c:x val="0.11666666666666657"/>
                  <c:y val="7.0443550671274002E-2"/>
                </c:manualLayout>
              </c:layout>
              <c:tx>
                <c:rich>
                  <a:bodyPr/>
                  <a:lstStyle/>
                  <a:p>
                    <a:fld id="{A095475E-F6F2-4F8E-8E70-464F1AC3A6B9}" type="CATEGORYNAME">
                      <a:rPr lang="en-US"/>
                      <a:pPr/>
                      <a:t>[CATEGORY NAME]</a:t>
                    </a:fld>
                    <a:r>
                      <a:rPr lang="en-US" baseline="0"/>
                      <a:t>, </a:t>
                    </a:r>
                  </a:p>
                  <a:p>
                    <a:fld id="{01F50605-5998-453E-B099-E56485E3CF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DE3-49B5-83BD-12CD8EA44CDB}"/>
                </c:ext>
              </c:extLst>
            </c:dLbl>
            <c:dLbl>
              <c:idx val="2"/>
              <c:layout>
                <c:manualLayout>
                  <c:x val="-0.13611111111111113"/>
                  <c:y val="-5.1625219509431837E-2"/>
                </c:manualLayout>
              </c:layout>
              <c:tx>
                <c:rich>
                  <a:bodyPr/>
                  <a:lstStyle/>
                  <a:p>
                    <a:fld id="{551C6FE2-FE5C-4ED1-9725-EC5798307676}" type="CATEGORYNAME">
                      <a:rPr lang="en-US"/>
                      <a:pPr/>
                      <a:t>[CATEGORY NAME]</a:t>
                    </a:fld>
                    <a:r>
                      <a:rPr lang="en-US" baseline="0"/>
                      <a:t>, </a:t>
                    </a:r>
                  </a:p>
                  <a:p>
                    <a:fld id="{D2B2E666-07E2-42E9-B232-E1DE0FB6FF3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DE3-49B5-83BD-12CD8EA44CDB}"/>
                </c:ext>
              </c:extLst>
            </c:dLbl>
            <c:dLbl>
              <c:idx val="3"/>
              <c:layout>
                <c:manualLayout>
                  <c:x val="-7.7777777777777779E-2"/>
                  <c:y val="-9.44243660189958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E3-49B5-83BD-12CD8EA44C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'TE Sustainable'!$A$2:$A$5</c:f>
              <c:strCache>
                <c:ptCount val="4"/>
                <c:pt idx="0">
                  <c:v>Cash &amp; Equivalents</c:v>
                </c:pt>
                <c:pt idx="1">
                  <c:v>Revenue</c:v>
                </c:pt>
                <c:pt idx="2">
                  <c:v>General Obligation</c:v>
                </c:pt>
                <c:pt idx="3">
                  <c:v>Pre-Refunded</c:v>
                </c:pt>
              </c:strCache>
            </c:strRef>
          </c:cat>
          <c:val>
            <c:numRef>
              <c:f>'TE Sustainable'!$B$2:$B$5</c:f>
              <c:numCache>
                <c:formatCode>General</c:formatCode>
                <c:ptCount val="4"/>
                <c:pt idx="0">
                  <c:v>1.2</c:v>
                </c:pt>
                <c:pt idx="1">
                  <c:v>84.1</c:v>
                </c:pt>
                <c:pt idx="2">
                  <c:v>12.6</c:v>
                </c:pt>
                <c:pt idx="3">
                  <c:v>2.2000000000000002</c:v>
                </c:pt>
              </c:numCache>
            </c:numRef>
          </c:val>
          <c:extLst>
            <c:ext xmlns:c16="http://schemas.microsoft.com/office/drawing/2014/chart" uri="{C3380CC4-5D6E-409C-BE32-E72D297353CC}">
              <c16:uniqueId val="{00000008-BDE3-49B5-83BD-12CD8EA44CDB}"/>
            </c:ext>
          </c:extLst>
        </c:ser>
        <c:dLbls>
          <c:showLegendKey val="0"/>
          <c:showVal val="0"/>
          <c:showCatName val="0"/>
          <c:showSerName val="0"/>
          <c:showPercent val="0"/>
          <c:showBubbleSize val="0"/>
          <c:showLeaderLines val="0"/>
        </c:dLbls>
        <c:firstSliceAng val="0"/>
        <c:holeSize val="75"/>
      </c:doughnutChart>
      <c:spPr>
        <a:noFill/>
        <a:ln w="9525">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74657531215006"/>
          <c:y val="0.13938419882213821"/>
          <c:w val="0.5942211186502192"/>
          <c:h val="0.7525548515609829"/>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F13-49B3-940D-92274E3E6922}"/>
              </c:ext>
            </c:extLst>
          </c:dPt>
          <c:dPt>
            <c:idx val="1"/>
            <c:bubble3D val="0"/>
            <c:spPr>
              <a:solidFill>
                <a:schemeClr val="accent2"/>
              </a:solidFill>
              <a:ln w="19050">
                <a:noFill/>
              </a:ln>
              <a:effectLst/>
            </c:spPr>
            <c:extLst>
              <c:ext xmlns:c16="http://schemas.microsoft.com/office/drawing/2014/chart" uri="{C3380CC4-5D6E-409C-BE32-E72D297353CC}">
                <c16:uniqueId val="{00000003-AF13-49B3-940D-92274E3E6922}"/>
              </c:ext>
            </c:extLst>
          </c:dPt>
          <c:dPt>
            <c:idx val="2"/>
            <c:bubble3D val="0"/>
            <c:spPr>
              <a:solidFill>
                <a:schemeClr val="accent3"/>
              </a:solidFill>
              <a:ln w="19050">
                <a:noFill/>
              </a:ln>
              <a:effectLst/>
            </c:spPr>
            <c:extLst>
              <c:ext xmlns:c16="http://schemas.microsoft.com/office/drawing/2014/chart" uri="{C3380CC4-5D6E-409C-BE32-E72D297353CC}">
                <c16:uniqueId val="{00000005-AF13-49B3-940D-92274E3E6922}"/>
              </c:ext>
            </c:extLst>
          </c:dPt>
          <c:dPt>
            <c:idx val="3"/>
            <c:bubble3D val="0"/>
            <c:spPr>
              <a:solidFill>
                <a:schemeClr val="accent4"/>
              </a:solidFill>
              <a:ln w="19050">
                <a:noFill/>
              </a:ln>
              <a:effectLst/>
            </c:spPr>
            <c:extLst>
              <c:ext xmlns:c16="http://schemas.microsoft.com/office/drawing/2014/chart" uri="{C3380CC4-5D6E-409C-BE32-E72D297353CC}">
                <c16:uniqueId val="{00000007-AF13-49B3-940D-92274E3E6922}"/>
              </c:ext>
            </c:extLst>
          </c:dPt>
          <c:dPt>
            <c:idx val="4"/>
            <c:bubble3D val="0"/>
            <c:spPr>
              <a:solidFill>
                <a:schemeClr val="accent5"/>
              </a:solidFill>
              <a:ln w="19050">
                <a:noFill/>
              </a:ln>
              <a:effectLst/>
            </c:spPr>
            <c:extLst>
              <c:ext xmlns:c16="http://schemas.microsoft.com/office/drawing/2014/chart" uri="{C3380CC4-5D6E-409C-BE32-E72D297353CC}">
                <c16:uniqueId val="{00000009-AF13-49B3-940D-92274E3E6922}"/>
              </c:ext>
            </c:extLst>
          </c:dPt>
          <c:dPt>
            <c:idx val="5"/>
            <c:bubble3D val="0"/>
            <c:spPr>
              <a:solidFill>
                <a:schemeClr val="accent6"/>
              </a:solidFill>
              <a:ln w="19050">
                <a:noFill/>
              </a:ln>
              <a:effectLst/>
            </c:spPr>
            <c:extLst>
              <c:ext xmlns:c16="http://schemas.microsoft.com/office/drawing/2014/chart" uri="{C3380CC4-5D6E-409C-BE32-E72D297353CC}">
                <c16:uniqueId val="{0000000B-AF13-49B3-940D-92274E3E6922}"/>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AF13-49B3-940D-92274E3E6922}"/>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AF13-49B3-940D-92274E3E6922}"/>
              </c:ext>
            </c:extLst>
          </c:dPt>
          <c:dLbls>
            <c:dLbl>
              <c:idx val="0"/>
              <c:layout>
                <c:manualLayout>
                  <c:x val="0.14573599765552769"/>
                  <c:y val="-0.11893592233024299"/>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062115111824611"/>
                      <c:h val="0.13580055182651349"/>
                    </c:manualLayout>
                  </c15:layout>
                </c:ext>
                <c:ext xmlns:c16="http://schemas.microsoft.com/office/drawing/2014/chart" uri="{C3380CC4-5D6E-409C-BE32-E72D297353CC}">
                  <c16:uniqueId val="{00000001-AF13-49B3-940D-92274E3E6922}"/>
                </c:ext>
              </c:extLst>
            </c:dLbl>
            <c:dLbl>
              <c:idx val="1"/>
              <c:layout>
                <c:manualLayout>
                  <c:x val="0.14684041315223947"/>
                  <c:y val="-4.819585179926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F13-49B3-940D-92274E3E6922}"/>
                </c:ext>
              </c:extLst>
            </c:dLbl>
            <c:dLbl>
              <c:idx val="2"/>
              <c:layout>
                <c:manualLayout>
                  <c:x val="0.16035231683729248"/>
                  <c:y val="6.694251455062460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F13-49B3-940D-92274E3E6922}"/>
                </c:ext>
              </c:extLst>
            </c:dLbl>
            <c:dLbl>
              <c:idx val="3"/>
              <c:layout>
                <c:manualLayout>
                  <c:x val="9.5999958945261296E-2"/>
                  <c:y val="0.146616342526856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F13-49B3-940D-92274E3E6922}"/>
                </c:ext>
              </c:extLst>
            </c:dLbl>
            <c:dLbl>
              <c:idx val="4"/>
              <c:layout>
                <c:manualLayout>
                  <c:x val="-0.18163996692970014"/>
                  <c:y val="0.1307697065530743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699871456197425"/>
                      <c:h val="0.13295289933020668"/>
                    </c:manualLayout>
                  </c15:layout>
                </c:ext>
                <c:ext xmlns:c16="http://schemas.microsoft.com/office/drawing/2014/chart" uri="{C3380CC4-5D6E-409C-BE32-E72D297353CC}">
                  <c16:uniqueId val="{00000009-AF13-49B3-940D-92274E3E6922}"/>
                </c:ext>
              </c:extLst>
            </c:dLbl>
            <c:dLbl>
              <c:idx val="5"/>
              <c:layout>
                <c:manualLayout>
                  <c:x val="-0.16370665539784873"/>
                  <c:y val="-1.67972727794271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F13-49B3-940D-92274E3E6922}"/>
                </c:ext>
              </c:extLst>
            </c:dLbl>
            <c:dLbl>
              <c:idx val="6"/>
              <c:layout>
                <c:manualLayout>
                  <c:x val="-0.19729297086246098"/>
                  <c:y val="-4.27522123259183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F13-49B3-940D-92274E3E6922}"/>
                </c:ext>
              </c:extLst>
            </c:dLbl>
            <c:dLbl>
              <c:idx val="7"/>
              <c:layout>
                <c:manualLayout>
                  <c:x val="-0.12956990560241458"/>
                  <c:y val="-0.13404628852745865"/>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265326446335862"/>
                      <c:h val="0.13590030013816312"/>
                    </c:manualLayout>
                  </c15:layout>
                </c:ext>
                <c:ext xmlns:c16="http://schemas.microsoft.com/office/drawing/2014/chart" uri="{C3380CC4-5D6E-409C-BE32-E72D297353CC}">
                  <c16:uniqueId val="{0000000F-AF13-49B3-940D-92274E3E6922}"/>
                </c:ext>
              </c:extLst>
            </c:dLbl>
            <c:dLbl>
              <c:idx val="8"/>
              <c:layout>
                <c:manualLayout>
                  <c:x val="-4.4947860481841066E-3"/>
                  <c:y val="-0.15809188682357328"/>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547518736533339"/>
                      <c:h val="0.13582946086657199"/>
                    </c:manualLayout>
                  </c15:layout>
                </c:ext>
                <c:ext xmlns:c16="http://schemas.microsoft.com/office/drawing/2014/chart" uri="{C3380CC4-5D6E-409C-BE32-E72D297353CC}">
                  <c16:uniqueId val="{00000010-5F3E-49CC-A2AF-D1BBC4AE7D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Tax_Exem_SusFI_Retail_Imp_Dist!$A$1:$A$9</c:f>
              <c:strCache>
                <c:ptCount val="9"/>
                <c:pt idx="0">
                  <c:v>Affordable Housing</c:v>
                </c:pt>
                <c:pt idx="1">
                  <c:v>Clean Water &amp; Sanitation</c:v>
                </c:pt>
                <c:pt idx="2">
                  <c:v>Clean Energy</c:v>
                </c:pt>
                <c:pt idx="3">
                  <c:v>Education</c:v>
                </c:pt>
                <c:pt idx="4">
                  <c:v>Efficient Production &amp; Conservation</c:v>
                </c:pt>
                <c:pt idx="5">
                  <c:v>Health &amp; Wellness</c:v>
                </c:pt>
                <c:pt idx="6">
                  <c:v>Economic Mobility &amp; Community</c:v>
                </c:pt>
                <c:pt idx="7">
                  <c:v>Not Applicable</c:v>
                </c:pt>
                <c:pt idx="8">
                  <c:v>Sustainable Agriculture &amp; Natural Resource Management</c:v>
                </c:pt>
              </c:strCache>
            </c:strRef>
          </c:cat>
          <c:val>
            <c:numRef>
              <c:f>Tax_Exem_SusFI_Retail_Imp_Dist!$B$1:$B$9</c:f>
              <c:numCache>
                <c:formatCode>General</c:formatCode>
                <c:ptCount val="9"/>
                <c:pt idx="0">
                  <c:v>18.97</c:v>
                </c:pt>
                <c:pt idx="1">
                  <c:v>4.5599999999999996</c:v>
                </c:pt>
                <c:pt idx="2">
                  <c:v>5.44</c:v>
                </c:pt>
                <c:pt idx="3">
                  <c:v>13.22</c:v>
                </c:pt>
                <c:pt idx="4">
                  <c:v>32.47</c:v>
                </c:pt>
                <c:pt idx="5">
                  <c:v>16.829999999999998</c:v>
                </c:pt>
                <c:pt idx="6">
                  <c:v>0.77</c:v>
                </c:pt>
                <c:pt idx="7">
                  <c:v>5.79</c:v>
                </c:pt>
                <c:pt idx="8">
                  <c:v>1.95</c:v>
                </c:pt>
              </c:numCache>
            </c:numRef>
          </c:val>
          <c:extLst>
            <c:ext xmlns:c16="http://schemas.microsoft.com/office/drawing/2014/chart" uri="{C3380CC4-5D6E-409C-BE32-E72D297353CC}">
              <c16:uniqueId val="{00000010-AF13-49B3-940D-92274E3E6922}"/>
            </c:ext>
          </c:extLst>
        </c:ser>
        <c:dLbls>
          <c:showLegendKey val="0"/>
          <c:showVal val="0"/>
          <c:showCatName val="0"/>
          <c:showSerName val="0"/>
          <c:showPercent val="0"/>
          <c:showBubbleSize val="0"/>
          <c:showLeaderLines val="0"/>
        </c:dLbls>
        <c:firstSliceAng val="0"/>
        <c:holeSize val="54"/>
      </c:doughnutChart>
    </c:plotArea>
    <c:plotVisOnly val="1"/>
    <c:dispBlanksAs val="gap"/>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5903567609604"/>
          <c:y val="5.5878049965976458E-2"/>
          <c:w val="0.81534096432390391"/>
          <c:h val="0.82135097696121306"/>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002C-4BF7-84E3-367AD74D9C89}"/>
              </c:ext>
            </c:extLst>
          </c:dPt>
          <c:dPt>
            <c:idx val="1"/>
            <c:bubble3D val="0"/>
            <c:spPr>
              <a:solidFill>
                <a:schemeClr val="accent2"/>
              </a:solidFill>
              <a:ln w="19050">
                <a:noFill/>
              </a:ln>
              <a:effectLst/>
            </c:spPr>
            <c:extLst>
              <c:ext xmlns:c16="http://schemas.microsoft.com/office/drawing/2014/chart" uri="{C3380CC4-5D6E-409C-BE32-E72D297353CC}">
                <c16:uniqueId val="{00000003-002C-4BF7-84E3-367AD74D9C89}"/>
              </c:ext>
            </c:extLst>
          </c:dPt>
          <c:dPt>
            <c:idx val="2"/>
            <c:bubble3D val="0"/>
            <c:spPr>
              <a:solidFill>
                <a:schemeClr val="accent3"/>
              </a:solidFill>
              <a:ln w="19050">
                <a:noFill/>
              </a:ln>
              <a:effectLst/>
            </c:spPr>
            <c:extLst>
              <c:ext xmlns:c16="http://schemas.microsoft.com/office/drawing/2014/chart" uri="{C3380CC4-5D6E-409C-BE32-E72D297353CC}">
                <c16:uniqueId val="{00000005-002C-4BF7-84E3-367AD74D9C89}"/>
              </c:ext>
            </c:extLst>
          </c:dPt>
          <c:dPt>
            <c:idx val="3"/>
            <c:bubble3D val="0"/>
            <c:spPr>
              <a:solidFill>
                <a:schemeClr val="accent4"/>
              </a:solidFill>
              <a:ln w="19050">
                <a:noFill/>
              </a:ln>
              <a:effectLst/>
            </c:spPr>
            <c:extLst>
              <c:ext xmlns:c16="http://schemas.microsoft.com/office/drawing/2014/chart" uri="{C3380CC4-5D6E-409C-BE32-E72D297353CC}">
                <c16:uniqueId val="{00000007-002C-4BF7-84E3-367AD74D9C89}"/>
              </c:ext>
            </c:extLst>
          </c:dPt>
          <c:dPt>
            <c:idx val="4"/>
            <c:bubble3D val="0"/>
            <c:spPr>
              <a:solidFill>
                <a:schemeClr val="accent5"/>
              </a:solidFill>
              <a:ln w="19050">
                <a:noFill/>
              </a:ln>
              <a:effectLst/>
            </c:spPr>
            <c:extLst>
              <c:ext xmlns:c16="http://schemas.microsoft.com/office/drawing/2014/chart" uri="{C3380CC4-5D6E-409C-BE32-E72D297353CC}">
                <c16:uniqueId val="{00000009-002C-4BF7-84E3-367AD74D9C89}"/>
              </c:ext>
            </c:extLst>
          </c:dPt>
          <c:dLbls>
            <c:dLbl>
              <c:idx val="0"/>
              <c:layout>
                <c:manualLayout>
                  <c:x val="3.6388645863711482E-2"/>
                  <c:y val="-0.28806673471371635"/>
                </c:manualLayout>
              </c:layout>
              <c:tx>
                <c:rich>
                  <a:bodyPr/>
                  <a:lstStyle/>
                  <a:p>
                    <a:fld id="{AC2AE5B9-EA9E-4312-B1DE-78B98119B11A}" type="CATEGORYNAME">
                      <a:rPr lang="en-US"/>
                      <a:pPr/>
                      <a:t>[CATEGORY NAME]</a:t>
                    </a:fld>
                    <a:r>
                      <a:rPr lang="en-US" baseline="0" dirty="0"/>
                      <a:t>
48%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2C-4BF7-84E3-367AD74D9C89}"/>
                </c:ext>
              </c:extLst>
            </c:dLbl>
            <c:dLbl>
              <c:idx val="1"/>
              <c:layout>
                <c:manualLayout>
                  <c:x val="2.5717896374064297E-2"/>
                  <c:y val="0.17098522406921346"/>
                </c:manualLayout>
              </c:layout>
              <c:tx>
                <c:rich>
                  <a:bodyPr/>
                  <a:lstStyle/>
                  <a:p>
                    <a:fld id="{44EBD258-1AB8-4E8C-9831-D654317EAFF1}" type="CATEGORYNAME">
                      <a:rPr lang="en-US"/>
                      <a:pPr/>
                      <a:t>[CATEGORY NAME]</a:t>
                    </a:fld>
                    <a:r>
                      <a:rPr lang="en-US" baseline="0" dirty="0"/>
                      <a:t>
15%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2C-4BF7-84E3-367AD74D9C89}"/>
                </c:ext>
              </c:extLst>
            </c:dLbl>
            <c:dLbl>
              <c:idx val="2"/>
              <c:layout>
                <c:manualLayout>
                  <c:x val="-8.3391051812967854E-2"/>
                  <c:y val="0.1842923106833868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3CE1682D-C689-4D89-BA8B-D4B30691D86B}" type="CATEGORYNAME">
                      <a:rPr lang="en-US"/>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[CATEGORY NAME]</a:t>
                    </a:fld>
                    <a:r>
                      <a:rPr lang="en-US" baseline="0"/>
                      <a:t>
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2854865364051713"/>
                      <c:h val="0.14029503256537376"/>
                    </c:manualLayout>
                  </c15:layout>
                  <c15:dlblFieldTable/>
                  <c15:showDataLabelsRange val="0"/>
                </c:ext>
                <c:ext xmlns:c16="http://schemas.microsoft.com/office/drawing/2014/chart" uri="{C3380CC4-5D6E-409C-BE32-E72D297353CC}">
                  <c16:uniqueId val="{00000005-002C-4BF7-84E3-367AD74D9C89}"/>
                </c:ext>
              </c:extLst>
            </c:dLbl>
            <c:dLbl>
              <c:idx val="3"/>
              <c:layout>
                <c:manualLayout>
                  <c:x val="-0.19092920676582095"/>
                  <c:y val="0.1361888791678818"/>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795324195586656"/>
                      <c:h val="0.10750850588120929"/>
                    </c:manualLayout>
                  </c15:layout>
                </c:ext>
                <c:ext xmlns:c16="http://schemas.microsoft.com/office/drawing/2014/chart" uri="{C3380CC4-5D6E-409C-BE32-E72D297353CC}">
                  <c16:uniqueId val="{00000007-002C-4BF7-84E3-367AD74D9C89}"/>
                </c:ext>
              </c:extLst>
            </c:dLbl>
            <c:dLbl>
              <c:idx val="4"/>
              <c:layout>
                <c:manualLayout>
                  <c:x val="-0.18942087100223584"/>
                  <c:y val="3.12836589870709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02C-4BF7-84E3-367AD74D9C89}"/>
                </c:ext>
              </c:extLst>
            </c:dLbl>
            <c:dLbl>
              <c:idx val="5"/>
              <c:layout>
                <c:manualLayout>
                  <c:x val="-0.19753086419753085"/>
                  <c:y val="-4.9382716049382658E-2"/>
                </c:manualLayout>
              </c:layout>
              <c:tx>
                <c:rich>
                  <a:bodyPr/>
                  <a:lstStyle/>
                  <a:p>
                    <a:fld id="{A6B99B03-5263-4B80-BCD6-66FF3356349D}" type="CATEGORYNAME">
                      <a:rPr lang="en-US"/>
                      <a:pPr/>
                      <a:t>[CATEGORY NAME]</a:t>
                    </a:fld>
                    <a:r>
                      <a:rPr lang="en-US" baseline="0" dirty="0"/>
                      <a:t>
26%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02C-4BF7-84E3-367AD74D9C89}"/>
                </c:ext>
              </c:extLst>
            </c:dLbl>
            <c:dLbl>
              <c:idx val="6"/>
              <c:layout>
                <c:manualLayout>
                  <c:x val="-0.1820987654320988"/>
                  <c:y val="-4.6296296296296321E-2"/>
                </c:manualLayout>
              </c:layout>
              <c:tx>
                <c:rich>
                  <a:bodyPr/>
                  <a:lstStyle/>
                  <a:p>
                    <a:fld id="{3B155A07-A82D-45E7-857B-D11D9709164B}" type="CATEGORYNAME">
                      <a:rPr lang="en-US"/>
                      <a:pPr/>
                      <a:t>[CATEGORY NAME]</a:t>
                    </a:fld>
                    <a:r>
                      <a:rPr lang="en-US" baseline="0"/>
                      <a:t>
26%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02C-4BF7-84E3-367AD74D9C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Sheet1!$A$1:$A$7</c:f>
              <c:strCache>
                <c:ptCount val="7"/>
                <c:pt idx="0">
                  <c:v>Impactful Issuer</c:v>
                </c:pt>
                <c:pt idx="1">
                  <c:v>Labeled Green Bond</c:v>
                </c:pt>
                <c:pt idx="2">
                  <c:v>Labeled Social Bond</c:v>
                </c:pt>
                <c:pt idx="3">
                  <c:v>Labeled Sustainability Bond</c:v>
                </c:pt>
                <c:pt idx="4">
                  <c:v>Labeled Sustainability-Linked Bond</c:v>
                </c:pt>
                <c:pt idx="5">
                  <c:v>Not Applicable</c:v>
                </c:pt>
                <c:pt idx="6">
                  <c:v>Targeted UOP</c:v>
                </c:pt>
              </c:strCache>
            </c:strRef>
          </c:cat>
          <c:val>
            <c:numRef>
              <c:f>Sheet1!$B$1:$B$7</c:f>
              <c:numCache>
                <c:formatCode>0</c:formatCode>
                <c:ptCount val="7"/>
                <c:pt idx="0">
                  <c:v>47.6</c:v>
                </c:pt>
                <c:pt idx="1">
                  <c:v>12.05</c:v>
                </c:pt>
                <c:pt idx="2">
                  <c:v>4.71</c:v>
                </c:pt>
                <c:pt idx="3">
                  <c:v>3.61</c:v>
                </c:pt>
                <c:pt idx="4">
                  <c:v>0.67</c:v>
                </c:pt>
                <c:pt idx="5">
                  <c:v>5.79</c:v>
                </c:pt>
                <c:pt idx="6">
                  <c:v>25.57</c:v>
                </c:pt>
              </c:numCache>
            </c:numRef>
          </c:val>
          <c:extLst>
            <c:ext xmlns:c16="http://schemas.microsoft.com/office/drawing/2014/chart" uri="{C3380CC4-5D6E-409C-BE32-E72D297353CC}">
              <c16:uniqueId val="{0000000C-002C-4BF7-84E3-367AD74D9C89}"/>
            </c:ext>
          </c:extLst>
        </c:ser>
        <c:dLbls>
          <c:showLegendKey val="0"/>
          <c:showVal val="0"/>
          <c:showCatName val="0"/>
          <c:showSerName val="0"/>
          <c:showPercent val="0"/>
          <c:showBubbleSize val="0"/>
          <c:showLeaderLines val="0"/>
        </c:dLbls>
        <c:firstSliceAng val="0"/>
        <c:holeSize val="54"/>
      </c:doughnutChart>
    </c:plotArea>
    <c:plotVisOnly val="1"/>
    <c:dispBlanksAs val="gap"/>
    <c:showDLblsOverMax val="0"/>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35040C4F-931D-460E-8AE6-1837028D14D1}" type="datetimeFigureOut">
              <a:rPr lang="en-US" smtClean="0"/>
              <a:t>5/8/2023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17B271A-6D41-447A-B10B-697975F9D38D}" type="slidenum">
              <a:rPr lang="en-US" smtClean="0"/>
              <a:t>‹#›</a:t>
            </a:fld>
            <a:endParaRPr lang="en-US"/>
          </a:p>
        </p:txBody>
      </p:sp>
    </p:spTree>
    <p:extLst>
      <p:ext uri="{BB962C8B-B14F-4D97-AF65-F5344CB8AC3E}">
        <p14:creationId xmlns:p14="http://schemas.microsoft.com/office/powerpoint/2010/main" val="266944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1</a:t>
            </a:fld>
            <a:endParaRPr lang="en-US"/>
          </a:p>
        </p:txBody>
      </p:sp>
    </p:spTree>
    <p:extLst>
      <p:ext uri="{BB962C8B-B14F-4D97-AF65-F5344CB8AC3E}">
        <p14:creationId xmlns:p14="http://schemas.microsoft.com/office/powerpoint/2010/main" val="331893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11</a:t>
            </a:fld>
            <a:endParaRPr lang="en-US"/>
          </a:p>
        </p:txBody>
      </p:sp>
    </p:spTree>
    <p:extLst>
      <p:ext uri="{BB962C8B-B14F-4D97-AF65-F5344CB8AC3E}">
        <p14:creationId xmlns:p14="http://schemas.microsoft.com/office/powerpoint/2010/main" val="124456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12</a:t>
            </a:fld>
            <a:endParaRPr lang="en-US"/>
          </a:p>
        </p:txBody>
      </p:sp>
    </p:spTree>
    <p:extLst>
      <p:ext uri="{BB962C8B-B14F-4D97-AF65-F5344CB8AC3E}">
        <p14:creationId xmlns:p14="http://schemas.microsoft.com/office/powerpoint/2010/main" val="123948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13</a:t>
            </a:fld>
            <a:endParaRPr lang="en-US"/>
          </a:p>
        </p:txBody>
      </p:sp>
    </p:spTree>
    <p:extLst>
      <p:ext uri="{BB962C8B-B14F-4D97-AF65-F5344CB8AC3E}">
        <p14:creationId xmlns:p14="http://schemas.microsoft.com/office/powerpoint/2010/main" val="296863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14</a:t>
            </a:fld>
            <a:endParaRPr lang="en-US"/>
          </a:p>
        </p:txBody>
      </p:sp>
    </p:spTree>
    <p:extLst>
      <p:ext uri="{BB962C8B-B14F-4D97-AF65-F5344CB8AC3E}">
        <p14:creationId xmlns:p14="http://schemas.microsoft.com/office/powerpoint/2010/main" val="134264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15</a:t>
            </a:fld>
            <a:endParaRPr lang="en-US"/>
          </a:p>
        </p:txBody>
      </p:sp>
    </p:spTree>
    <p:extLst>
      <p:ext uri="{BB962C8B-B14F-4D97-AF65-F5344CB8AC3E}">
        <p14:creationId xmlns:p14="http://schemas.microsoft.com/office/powerpoint/2010/main" val="428621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16</a:t>
            </a:fld>
            <a:endParaRPr lang="en-US"/>
          </a:p>
        </p:txBody>
      </p:sp>
    </p:spTree>
    <p:extLst>
      <p:ext uri="{BB962C8B-B14F-4D97-AF65-F5344CB8AC3E}">
        <p14:creationId xmlns:p14="http://schemas.microsoft.com/office/powerpoint/2010/main" val="87260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17</a:t>
            </a:fld>
            <a:endParaRPr lang="en-US"/>
          </a:p>
        </p:txBody>
      </p:sp>
    </p:spTree>
    <p:extLst>
      <p:ext uri="{BB962C8B-B14F-4D97-AF65-F5344CB8AC3E}">
        <p14:creationId xmlns:p14="http://schemas.microsoft.com/office/powerpoint/2010/main" val="228699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B271A-6D41-447A-B10B-697975F9D38D}" type="slidenum">
              <a:rPr lang="en-US" smtClean="0"/>
              <a:t>18</a:t>
            </a:fld>
            <a:endParaRPr lang="en-US"/>
          </a:p>
        </p:txBody>
      </p:sp>
    </p:spTree>
    <p:extLst>
      <p:ext uri="{BB962C8B-B14F-4D97-AF65-F5344CB8AC3E}">
        <p14:creationId xmlns:p14="http://schemas.microsoft.com/office/powerpoint/2010/main" val="1665122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E87DB-952F-4045-BBF8-64CF866DB0FC}" type="slidenum">
              <a:rPr lang="en-US" altLang="en-US" smtClean="0"/>
              <a:pPr/>
              <a:t>19</a:t>
            </a:fld>
            <a:endParaRPr lang="en-US" altLang="en-US"/>
          </a:p>
        </p:txBody>
      </p:sp>
    </p:spTree>
    <p:extLst>
      <p:ext uri="{BB962C8B-B14F-4D97-AF65-F5344CB8AC3E}">
        <p14:creationId xmlns:p14="http://schemas.microsoft.com/office/powerpoint/2010/main" val="304328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20</a:t>
            </a:fld>
            <a:endParaRPr lang="en-US"/>
          </a:p>
        </p:txBody>
      </p:sp>
    </p:spTree>
    <p:extLst>
      <p:ext uri="{BB962C8B-B14F-4D97-AF65-F5344CB8AC3E}">
        <p14:creationId xmlns:p14="http://schemas.microsoft.com/office/powerpoint/2010/main" val="129717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2</a:t>
            </a:fld>
            <a:endParaRPr lang="en-US"/>
          </a:p>
        </p:txBody>
      </p:sp>
    </p:spTree>
    <p:extLst>
      <p:ext uri="{BB962C8B-B14F-4D97-AF65-F5344CB8AC3E}">
        <p14:creationId xmlns:p14="http://schemas.microsoft.com/office/powerpoint/2010/main" val="2309378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21</a:t>
            </a:fld>
            <a:endParaRPr lang="en-US"/>
          </a:p>
        </p:txBody>
      </p:sp>
    </p:spTree>
    <p:extLst>
      <p:ext uri="{BB962C8B-B14F-4D97-AF65-F5344CB8AC3E}">
        <p14:creationId xmlns:p14="http://schemas.microsoft.com/office/powerpoint/2010/main" val="355107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388F2-6B64-47F5-A19A-68535E450D90}" type="slidenum">
              <a:rPr lang="en-US" smtClean="0"/>
              <a:t>22</a:t>
            </a:fld>
            <a:endParaRPr lang="en-US"/>
          </a:p>
        </p:txBody>
      </p:sp>
    </p:spTree>
    <p:extLst>
      <p:ext uri="{BB962C8B-B14F-4D97-AF65-F5344CB8AC3E}">
        <p14:creationId xmlns:p14="http://schemas.microsoft.com/office/powerpoint/2010/main" val="260599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388F2-6B64-47F5-A19A-68535E450D90}" type="slidenum">
              <a:rPr lang="en-US" smtClean="0"/>
              <a:t>23</a:t>
            </a:fld>
            <a:endParaRPr lang="en-US"/>
          </a:p>
        </p:txBody>
      </p:sp>
    </p:spTree>
    <p:extLst>
      <p:ext uri="{BB962C8B-B14F-4D97-AF65-F5344CB8AC3E}">
        <p14:creationId xmlns:p14="http://schemas.microsoft.com/office/powerpoint/2010/main" val="2847350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388F2-6B64-47F5-A19A-68535E450D90}" type="slidenum">
              <a:rPr lang="en-US" smtClean="0"/>
              <a:t>24</a:t>
            </a:fld>
            <a:endParaRPr lang="en-US"/>
          </a:p>
        </p:txBody>
      </p:sp>
    </p:spTree>
    <p:extLst>
      <p:ext uri="{BB962C8B-B14F-4D97-AF65-F5344CB8AC3E}">
        <p14:creationId xmlns:p14="http://schemas.microsoft.com/office/powerpoint/2010/main" val="4070835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25</a:t>
            </a:fld>
            <a:endParaRPr lang="en-US"/>
          </a:p>
        </p:txBody>
      </p:sp>
    </p:spTree>
    <p:extLst>
      <p:ext uri="{BB962C8B-B14F-4D97-AF65-F5344CB8AC3E}">
        <p14:creationId xmlns:p14="http://schemas.microsoft.com/office/powerpoint/2010/main" val="2498233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26</a:t>
            </a:fld>
            <a:endParaRPr lang="en-US"/>
          </a:p>
        </p:txBody>
      </p:sp>
    </p:spTree>
    <p:extLst>
      <p:ext uri="{BB962C8B-B14F-4D97-AF65-F5344CB8AC3E}">
        <p14:creationId xmlns:p14="http://schemas.microsoft.com/office/powerpoint/2010/main" val="320698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27</a:t>
            </a:fld>
            <a:endParaRPr lang="en-US"/>
          </a:p>
        </p:txBody>
      </p:sp>
    </p:spTree>
    <p:extLst>
      <p:ext uri="{BB962C8B-B14F-4D97-AF65-F5344CB8AC3E}">
        <p14:creationId xmlns:p14="http://schemas.microsoft.com/office/powerpoint/2010/main" val="2337078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E87DB-952F-4045-BBF8-64CF866DB0FC}" type="slidenum">
              <a:rPr lang="en-US" altLang="en-US" smtClean="0"/>
              <a:pPr/>
              <a:t>28</a:t>
            </a:fld>
            <a:endParaRPr lang="en-US" altLang="en-US" dirty="0"/>
          </a:p>
        </p:txBody>
      </p:sp>
    </p:spTree>
    <p:extLst>
      <p:ext uri="{BB962C8B-B14F-4D97-AF65-F5344CB8AC3E}">
        <p14:creationId xmlns:p14="http://schemas.microsoft.com/office/powerpoint/2010/main" val="2773987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E87DB-952F-4045-BBF8-64CF866DB0FC}" type="slidenum">
              <a:rPr lang="en-US" altLang="en-US" smtClean="0"/>
              <a:pPr/>
              <a:t>29</a:t>
            </a:fld>
            <a:endParaRPr lang="en-US" altLang="en-US" dirty="0"/>
          </a:p>
        </p:txBody>
      </p:sp>
    </p:spTree>
    <p:extLst>
      <p:ext uri="{BB962C8B-B14F-4D97-AF65-F5344CB8AC3E}">
        <p14:creationId xmlns:p14="http://schemas.microsoft.com/office/powerpoint/2010/main" val="2734709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CE87DB-952F-4045-BBF8-64CF866DB0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679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3</a:t>
            </a:fld>
            <a:endParaRPr lang="en-US"/>
          </a:p>
        </p:txBody>
      </p:sp>
    </p:spTree>
    <p:extLst>
      <p:ext uri="{BB962C8B-B14F-4D97-AF65-F5344CB8AC3E}">
        <p14:creationId xmlns:p14="http://schemas.microsoft.com/office/powerpoint/2010/main" val="1588244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CE87DB-952F-4045-BBF8-64CF866DB0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11828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CE87DB-952F-4045-BBF8-64CF866DB0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17796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CE87DB-952F-4045-BBF8-64CF866DB0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205889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CE87DB-952F-4045-BBF8-64CF866DB0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5988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35</a:t>
            </a:fld>
            <a:endParaRPr lang="en-US"/>
          </a:p>
        </p:txBody>
      </p:sp>
    </p:spTree>
    <p:extLst>
      <p:ext uri="{BB962C8B-B14F-4D97-AF65-F5344CB8AC3E}">
        <p14:creationId xmlns:p14="http://schemas.microsoft.com/office/powerpoint/2010/main" val="329096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E87DB-952F-4045-BBF8-64CF866DB0FC}" type="slidenum">
              <a:rPr lang="en-US" altLang="en-US" smtClean="0"/>
              <a:pPr/>
              <a:t>4</a:t>
            </a:fld>
            <a:endParaRPr lang="en-US" altLang="en-US" dirty="0"/>
          </a:p>
        </p:txBody>
      </p:sp>
    </p:spTree>
    <p:extLst>
      <p:ext uri="{BB962C8B-B14F-4D97-AF65-F5344CB8AC3E}">
        <p14:creationId xmlns:p14="http://schemas.microsoft.com/office/powerpoint/2010/main" val="272432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5</a:t>
            </a:fld>
            <a:endParaRPr lang="en-US"/>
          </a:p>
        </p:txBody>
      </p:sp>
    </p:spTree>
    <p:extLst>
      <p:ext uri="{BB962C8B-B14F-4D97-AF65-F5344CB8AC3E}">
        <p14:creationId xmlns:p14="http://schemas.microsoft.com/office/powerpoint/2010/main" val="16606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6</a:t>
            </a:fld>
            <a:endParaRPr lang="en-US"/>
          </a:p>
        </p:txBody>
      </p:sp>
    </p:spTree>
    <p:extLst>
      <p:ext uri="{BB962C8B-B14F-4D97-AF65-F5344CB8AC3E}">
        <p14:creationId xmlns:p14="http://schemas.microsoft.com/office/powerpoint/2010/main" val="287766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B271A-6D41-447A-B10B-697975F9D38D}" type="slidenum">
              <a:rPr lang="en-US" smtClean="0"/>
              <a:t>7</a:t>
            </a:fld>
            <a:endParaRPr lang="en-US"/>
          </a:p>
        </p:txBody>
      </p:sp>
    </p:spTree>
    <p:extLst>
      <p:ext uri="{BB962C8B-B14F-4D97-AF65-F5344CB8AC3E}">
        <p14:creationId xmlns:p14="http://schemas.microsoft.com/office/powerpoint/2010/main" val="367292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8</a:t>
            </a:fld>
            <a:endParaRPr lang="en-US"/>
          </a:p>
        </p:txBody>
      </p:sp>
    </p:spTree>
    <p:extLst>
      <p:ext uri="{BB962C8B-B14F-4D97-AF65-F5344CB8AC3E}">
        <p14:creationId xmlns:p14="http://schemas.microsoft.com/office/powerpoint/2010/main" val="286607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B271A-6D41-447A-B10B-697975F9D38D}" type="slidenum">
              <a:rPr lang="en-US" smtClean="0"/>
              <a:t>9</a:t>
            </a:fld>
            <a:endParaRPr lang="en-US"/>
          </a:p>
        </p:txBody>
      </p:sp>
    </p:spTree>
    <p:extLst>
      <p:ext uri="{BB962C8B-B14F-4D97-AF65-F5344CB8AC3E}">
        <p14:creationId xmlns:p14="http://schemas.microsoft.com/office/powerpoint/2010/main" val="132211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disclosur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57200" y="7086600"/>
            <a:ext cx="9144000" cy="457200"/>
          </a:xfrm>
        </p:spPr>
        <p:txBody>
          <a:bodyPr lIns="0" tIns="0" rIns="0" bIns="0"/>
          <a:lstStyle>
            <a:lvl1pPr marL="1588" marR="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sz="900" baseline="0">
                <a:solidFill>
                  <a:schemeClr val="tx1">
                    <a:lumMod val="75000"/>
                    <a:lumOff val="25000"/>
                  </a:schemeClr>
                </a:solidFill>
              </a:defRPr>
            </a:lvl1pPr>
          </a:lstStyle>
          <a:p>
            <a:pPr marL="1588" marR="0" lvl="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a:pPr>
            <a:r>
              <a:rPr lang="en-US"/>
              <a:t>Place footnotes and slide disclosure here. </a:t>
            </a:r>
            <a:r>
              <a:rPr lang="en-US" err="1"/>
              <a:t>Diclosure</a:t>
            </a:r>
            <a:r>
              <a:rPr lang="en-US"/>
              <a:t> is sized between 9pt and 7pt Arial font in dark grey. Placeholder text follows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itle 215"/>
          <p:cNvSpPr>
            <a:spLocks noGrp="1"/>
          </p:cNvSpPr>
          <p:nvPr>
            <p:ph type="title"/>
          </p:nvPr>
        </p:nvSpPr>
        <p:spPr>
          <a:xfrm>
            <a:off x="266701" y="413318"/>
            <a:ext cx="6874698" cy="248312"/>
          </a:xfrm>
          <a:prstGeom prst="rect">
            <a:avLst/>
          </a:prstGeom>
        </p:spPr>
        <p:txBody>
          <a:bodyPr lIns="0" tIns="0" rIns="0" bIns="0"/>
          <a:lstStyle>
            <a:lvl1pPr>
              <a:defRPr sz="1800" cap="all" baseline="0">
                <a:solidFill>
                  <a:srgbClr val="173963"/>
                </a:solidFill>
                <a:latin typeface="Arial Black" panose="020B0A04020102020204" pitchFamily="34" charset="0"/>
              </a:defRPr>
            </a:lvl1pPr>
          </a:lstStyle>
          <a:p>
            <a:r>
              <a:rPr lang="en-US"/>
              <a:t>Click to edit Master title style</a:t>
            </a:r>
          </a:p>
        </p:txBody>
      </p:sp>
      <p:sp>
        <p:nvSpPr>
          <p:cNvPr id="10" name="Text Placeholder 3"/>
          <p:cNvSpPr>
            <a:spLocks noGrp="1"/>
          </p:cNvSpPr>
          <p:nvPr>
            <p:ph type="body" sz="quarter" idx="12" hasCustomPrompt="1"/>
          </p:nvPr>
        </p:nvSpPr>
        <p:spPr>
          <a:xfrm>
            <a:off x="266701" y="691994"/>
            <a:ext cx="6874698" cy="226424"/>
          </a:xfrm>
        </p:spPr>
        <p:txBody>
          <a:bodyPr lIns="0" tIns="0" rIns="0" bIns="0" anchor="ctr"/>
          <a:lstStyle>
            <a:lvl1pPr marL="1588" indent="0">
              <a:buNone/>
              <a:defRPr sz="1000" b="1">
                <a:solidFill>
                  <a:schemeClr val="tx1">
                    <a:lumMod val="75000"/>
                    <a:lumOff val="25000"/>
                  </a:schemeClr>
                </a:solidFill>
              </a:defRPr>
            </a:lvl1pPr>
          </a:lstStyle>
          <a:p>
            <a:pPr lvl="0"/>
            <a:r>
              <a:rPr lang="en-US"/>
              <a:t>Click to edit As of Date Range or Subtitle</a:t>
            </a:r>
          </a:p>
        </p:txBody>
      </p:sp>
    </p:spTree>
    <p:extLst>
      <p:ext uri="{BB962C8B-B14F-4D97-AF65-F5344CB8AC3E}">
        <p14:creationId xmlns:p14="http://schemas.microsoft.com/office/powerpoint/2010/main" val="142244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Text Boxes">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57198" y="1997818"/>
            <a:ext cx="4020157" cy="4877703"/>
          </a:xfrm>
        </p:spPr>
        <p:txBody>
          <a:bodyPr rtlCol="0">
            <a:normAutofit/>
          </a:bodyPr>
          <a:lstStyle>
            <a:lvl1pPr marL="230188" indent="-228600">
              <a:defRPr lang="en-US" sz="1600" dirty="0" smtClean="0">
                <a:solidFill>
                  <a:schemeClr val="tx2"/>
                </a:solidFill>
                <a:latin typeface="Arial" charset="0"/>
                <a:ea typeface="+mn-ea"/>
                <a:cs typeface="+mn-cs"/>
              </a:defRPr>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5062220" y="1997818"/>
            <a:ext cx="4095182" cy="4877703"/>
          </a:xfrm>
        </p:spPr>
        <p:txBody>
          <a:bodyPr rtlCol="0">
            <a:normAutofit/>
          </a:bodyPr>
          <a:lstStyle>
            <a:lvl1pPr>
              <a:defRPr lang="en-US" smtClean="0">
                <a:solidFill>
                  <a:schemeClr val="tx2"/>
                </a:solidFill>
              </a:defRPr>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a:spLocks noGrp="1"/>
          </p:cNvSpPr>
          <p:nvPr>
            <p:ph type="body" sz="quarter" idx="13" hasCustomPrompt="1"/>
          </p:nvPr>
        </p:nvSpPr>
        <p:spPr>
          <a:xfrm>
            <a:off x="457200" y="7086600"/>
            <a:ext cx="9144000" cy="457200"/>
          </a:xfrm>
        </p:spPr>
        <p:txBody>
          <a:bodyPr lIns="0" tIns="0" rIns="0" bIns="0"/>
          <a:lstStyle>
            <a:lvl1pPr marL="1588" marR="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sz="900" baseline="0">
                <a:solidFill>
                  <a:schemeClr val="tx1">
                    <a:lumMod val="75000"/>
                    <a:lumOff val="25000"/>
                  </a:schemeClr>
                </a:solidFill>
              </a:defRPr>
            </a:lvl1pPr>
          </a:lstStyle>
          <a:p>
            <a:pPr marL="1588" marR="0" lvl="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a:pPr>
            <a:r>
              <a:rPr lang="en-US"/>
              <a:t>Place footnotes and slide disclosure here. </a:t>
            </a:r>
            <a:r>
              <a:rPr lang="en-US" err="1"/>
              <a:t>Diclosure</a:t>
            </a:r>
            <a:r>
              <a:rPr lang="en-US"/>
              <a:t> is sized between 9pt and 7pt Arial font in dark grey. Placeholder text follows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itle 215"/>
          <p:cNvSpPr>
            <a:spLocks noGrp="1"/>
          </p:cNvSpPr>
          <p:nvPr>
            <p:ph type="title"/>
          </p:nvPr>
        </p:nvSpPr>
        <p:spPr>
          <a:xfrm>
            <a:off x="266701" y="413318"/>
            <a:ext cx="6874698" cy="248312"/>
          </a:xfrm>
          <a:prstGeom prst="rect">
            <a:avLst/>
          </a:prstGeom>
        </p:spPr>
        <p:txBody>
          <a:bodyPr lIns="0" tIns="0" rIns="0" bIns="0"/>
          <a:lstStyle>
            <a:lvl1pPr>
              <a:defRPr sz="1800" cap="all" baseline="0">
                <a:solidFill>
                  <a:srgbClr val="173963"/>
                </a:solidFill>
                <a:latin typeface="Arial Black" panose="020B0A04020102020204" pitchFamily="34" charset="0"/>
              </a:defRPr>
            </a:lvl1pPr>
          </a:lstStyle>
          <a:p>
            <a:r>
              <a:rPr lang="en-US"/>
              <a:t>Click to edit Master title style</a:t>
            </a:r>
          </a:p>
        </p:txBody>
      </p:sp>
      <p:sp>
        <p:nvSpPr>
          <p:cNvPr id="9" name="Text Placeholder 3"/>
          <p:cNvSpPr>
            <a:spLocks noGrp="1"/>
          </p:cNvSpPr>
          <p:nvPr>
            <p:ph type="body" sz="quarter" idx="14" hasCustomPrompt="1"/>
          </p:nvPr>
        </p:nvSpPr>
        <p:spPr>
          <a:xfrm>
            <a:off x="266701" y="691994"/>
            <a:ext cx="6874698" cy="226424"/>
          </a:xfrm>
        </p:spPr>
        <p:txBody>
          <a:bodyPr lIns="0" tIns="0" rIns="0" bIns="0" anchor="ctr"/>
          <a:lstStyle>
            <a:lvl1pPr marL="1588" indent="0">
              <a:buNone/>
              <a:defRPr sz="1000" b="1">
                <a:solidFill>
                  <a:schemeClr val="tx1">
                    <a:lumMod val="75000"/>
                    <a:lumOff val="25000"/>
                  </a:schemeClr>
                </a:solidFill>
              </a:defRPr>
            </a:lvl1pPr>
          </a:lstStyle>
          <a:p>
            <a:pPr lvl="0"/>
            <a:r>
              <a:rPr lang="en-US"/>
              <a:t>Click to edit As of Date Range or Subtitle</a:t>
            </a:r>
          </a:p>
        </p:txBody>
      </p:sp>
    </p:spTree>
    <p:extLst>
      <p:ext uri="{BB962C8B-B14F-4D97-AF65-F5344CB8AC3E}">
        <p14:creationId xmlns:p14="http://schemas.microsoft.com/office/powerpoint/2010/main" val="115269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54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15"/>
          <p:cNvSpPr>
            <a:spLocks noGrp="1"/>
          </p:cNvSpPr>
          <p:nvPr>
            <p:ph type="title"/>
          </p:nvPr>
        </p:nvSpPr>
        <p:spPr>
          <a:xfrm>
            <a:off x="266701" y="413318"/>
            <a:ext cx="6874698" cy="248312"/>
          </a:xfrm>
          <a:prstGeom prst="rect">
            <a:avLst/>
          </a:prstGeom>
        </p:spPr>
        <p:txBody>
          <a:bodyPr lIns="0" tIns="0" rIns="0" bIns="0"/>
          <a:lstStyle>
            <a:lvl1pPr>
              <a:defRPr sz="1800" cap="all" baseline="0">
                <a:solidFill>
                  <a:srgbClr val="173963"/>
                </a:solidFill>
                <a:latin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3" hasCustomPrompt="1"/>
          </p:nvPr>
        </p:nvSpPr>
        <p:spPr>
          <a:xfrm>
            <a:off x="266701" y="691994"/>
            <a:ext cx="6874698" cy="226424"/>
          </a:xfrm>
        </p:spPr>
        <p:txBody>
          <a:bodyPr lIns="0" tIns="0" rIns="0" bIns="0" anchor="ctr"/>
          <a:lstStyle>
            <a:lvl1pPr marL="1588" indent="0">
              <a:buNone/>
              <a:defRPr sz="1000" b="1">
                <a:solidFill>
                  <a:schemeClr val="tx1">
                    <a:lumMod val="75000"/>
                    <a:lumOff val="25000"/>
                  </a:schemeClr>
                </a:solidFill>
              </a:defRPr>
            </a:lvl1pPr>
          </a:lstStyle>
          <a:p>
            <a:pPr lvl="0"/>
            <a:r>
              <a:rPr lang="en-US"/>
              <a:t>Click to edit As of Date Range or add a subtitle</a:t>
            </a:r>
          </a:p>
        </p:txBody>
      </p:sp>
    </p:spTree>
    <p:extLst>
      <p:ext uri="{BB962C8B-B14F-4D97-AF65-F5344CB8AC3E}">
        <p14:creationId xmlns:p14="http://schemas.microsoft.com/office/powerpoint/2010/main" val="342462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955280" y="6939280"/>
            <a:ext cx="1645914" cy="294636"/>
          </a:xfrm>
          <a:prstGeom prst="rect">
            <a:avLst/>
          </a:prstGeom>
        </p:spPr>
      </p:pic>
      <p:sp>
        <p:nvSpPr>
          <p:cNvPr id="2" name="Holder 2"/>
          <p:cNvSpPr>
            <a:spLocks noGrp="1"/>
          </p:cNvSpPr>
          <p:nvPr>
            <p:ph type="title"/>
          </p:nvPr>
        </p:nvSpPr>
        <p:spPr/>
        <p:txBody>
          <a:bodyPr lIns="0" tIns="0" rIns="0" bIns="0"/>
          <a:lstStyle>
            <a:lvl1pPr>
              <a:defRPr sz="1850" b="0" i="0">
                <a:solidFill>
                  <a:srgbClr val="163962"/>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1C7F3CB-1A47-493C-9713-70EE8CC1CB65}" type="datetime1">
              <a:rPr lang="en-US" smtClean="0"/>
              <a:t>5/8/2023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112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1"/>
          <p:cNvSpPr>
            <a:spLocks noGrp="1"/>
          </p:cNvSpPr>
          <p:nvPr>
            <p:ph idx="1"/>
          </p:nvPr>
        </p:nvSpPr>
        <p:spPr>
          <a:xfrm>
            <a:off x="494200" y="1635665"/>
            <a:ext cx="8944817" cy="5307328"/>
          </a:xfrm>
          <a:prstGeom prst="rect">
            <a:avLst/>
          </a:prstGeom>
        </p:spPr>
        <p:txBody>
          <a:bodyPr vert="horz" lIns="91440" tIns="45720" rIns="91440" bIns="45720" rtlCol="0">
            <a:normAutofit/>
          </a:bodyPr>
          <a:lstStyle>
            <a:lvl1pPr marL="230188" indent="-228600">
              <a:buSzPct val="100000"/>
              <a:buFont typeface="Wingdings 2" pitchFamily="18" charset="2"/>
              <a:buChar char=""/>
              <a:defRPr/>
            </a:lvl1pPr>
            <a:lvl2pPr marL="400050" indent="-165100">
              <a:defRPr>
                <a:solidFill>
                  <a:schemeClr val="tx1">
                    <a:lumMod val="75000"/>
                    <a:lumOff val="25000"/>
                  </a:schemeClr>
                </a:solidFill>
              </a:defRPr>
            </a:lvl2pPr>
            <a:lvl3pPr marL="628650" indent="-161925">
              <a:defRPr>
                <a:solidFill>
                  <a:schemeClr val="bg2"/>
                </a:solidFill>
              </a:defRPr>
            </a:lvl3pPr>
            <a:lvl4pPr marL="628650" indent="-161925">
              <a:defRPr>
                <a:solidFill>
                  <a:schemeClr val="bg2"/>
                </a:solidFill>
              </a:defRPr>
            </a:lvl4pPr>
            <a:lvl5pPr marL="628650" indent="-161925">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215"/>
          <p:cNvSpPr>
            <a:spLocks noGrp="1"/>
          </p:cNvSpPr>
          <p:nvPr>
            <p:ph type="title"/>
          </p:nvPr>
        </p:nvSpPr>
        <p:spPr>
          <a:xfrm>
            <a:off x="457199" y="666089"/>
            <a:ext cx="6874699" cy="248312"/>
          </a:xfrm>
          <a:prstGeom prst="rect">
            <a:avLst/>
          </a:prstGeom>
        </p:spPr>
        <p:txBody>
          <a:bodyPr lIns="0" tIns="0" rIns="0" bIns="0"/>
          <a:lstStyle>
            <a:lvl1pPr>
              <a:defRPr sz="2000" cap="all" baseline="0">
                <a:solidFill>
                  <a:srgbClr val="173963"/>
                </a:solidFill>
                <a:latin typeface="Arial Black" panose="020B0A04020102020204" pitchFamily="34" charset="0"/>
              </a:defRPr>
            </a:lvl1pPr>
          </a:lstStyle>
          <a:p>
            <a:r>
              <a:rPr lang="en-US"/>
              <a:t>Click to edit Master title style</a:t>
            </a:r>
          </a:p>
        </p:txBody>
      </p:sp>
      <p:sp>
        <p:nvSpPr>
          <p:cNvPr id="7" name="Text Placeholder 3"/>
          <p:cNvSpPr>
            <a:spLocks noGrp="1"/>
          </p:cNvSpPr>
          <p:nvPr>
            <p:ph type="body" sz="quarter" idx="10" hasCustomPrompt="1"/>
          </p:nvPr>
        </p:nvSpPr>
        <p:spPr>
          <a:xfrm>
            <a:off x="457200" y="409302"/>
            <a:ext cx="6874698" cy="278675"/>
          </a:xfrm>
        </p:spPr>
        <p:txBody>
          <a:bodyPr lIns="0" tIns="0" rIns="0" bIns="0"/>
          <a:lstStyle>
            <a:lvl1pPr marL="1588" indent="0">
              <a:buNone/>
              <a:defRPr sz="1400">
                <a:solidFill>
                  <a:schemeClr val="tx1">
                    <a:lumMod val="75000"/>
                    <a:lumOff val="25000"/>
                  </a:schemeClr>
                </a:solidFill>
              </a:defRPr>
            </a:lvl1pPr>
          </a:lstStyle>
          <a:p>
            <a:pPr lvl="0"/>
            <a:r>
              <a:rPr lang="en-US"/>
              <a:t>Click to edit subtitle</a:t>
            </a:r>
          </a:p>
        </p:txBody>
      </p:sp>
      <p:sp>
        <p:nvSpPr>
          <p:cNvPr id="8" name="Text Placeholder 3"/>
          <p:cNvSpPr>
            <a:spLocks noGrp="1"/>
          </p:cNvSpPr>
          <p:nvPr>
            <p:ph type="body" sz="quarter" idx="12" hasCustomPrompt="1"/>
          </p:nvPr>
        </p:nvSpPr>
        <p:spPr>
          <a:xfrm>
            <a:off x="457200" y="944765"/>
            <a:ext cx="6874698" cy="226424"/>
          </a:xfrm>
        </p:spPr>
        <p:txBody>
          <a:bodyPr lIns="0" tIns="0" rIns="0" bIns="0" anchor="ctr"/>
          <a:lstStyle>
            <a:lvl1pPr marL="1588" indent="0">
              <a:buNone/>
              <a:defRPr sz="1000" b="1">
                <a:solidFill>
                  <a:schemeClr val="tx1">
                    <a:lumMod val="75000"/>
                    <a:lumOff val="25000"/>
                  </a:schemeClr>
                </a:solidFill>
              </a:defRPr>
            </a:lvl1pPr>
          </a:lstStyle>
          <a:p>
            <a:pPr lvl="0"/>
            <a:r>
              <a:rPr lang="en-US"/>
              <a:t>Click to edit As of Date Range</a:t>
            </a:r>
          </a:p>
        </p:txBody>
      </p:sp>
    </p:spTree>
    <p:extLst>
      <p:ext uri="{BB962C8B-B14F-4D97-AF65-F5344CB8AC3E}">
        <p14:creationId xmlns:p14="http://schemas.microsoft.com/office/powerpoint/2010/main" val="3959854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163962"/>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6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25EA248-D663-404B-A2C4-F38FBC6303AB}" type="datetime1">
              <a:rPr lang="en-US" smtClean="0"/>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7539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16" name="Title 215"/>
          <p:cNvSpPr>
            <a:spLocks noGrp="1"/>
          </p:cNvSpPr>
          <p:nvPr>
            <p:ph type="title"/>
          </p:nvPr>
        </p:nvSpPr>
        <p:spPr>
          <a:xfrm>
            <a:off x="457199" y="666089"/>
            <a:ext cx="6874699" cy="248312"/>
          </a:xfrm>
          <a:prstGeom prst="rect">
            <a:avLst/>
          </a:prstGeom>
        </p:spPr>
        <p:txBody>
          <a:bodyPr lIns="0" tIns="0" rIns="0" bIns="0"/>
          <a:lstStyle>
            <a:lvl1pPr>
              <a:defRPr sz="2000" cap="all" baseline="0">
                <a:solidFill>
                  <a:srgbClr val="173963"/>
                </a:solidFill>
                <a:latin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0" hasCustomPrompt="1"/>
          </p:nvPr>
        </p:nvSpPr>
        <p:spPr>
          <a:xfrm>
            <a:off x="457200" y="409302"/>
            <a:ext cx="6874698" cy="278675"/>
          </a:xfrm>
        </p:spPr>
        <p:txBody>
          <a:bodyPr lIns="0" tIns="0" rIns="0" bIns="0"/>
          <a:lstStyle>
            <a:lvl1pPr marL="1588" indent="0">
              <a:buNone/>
              <a:defRPr sz="1400">
                <a:solidFill>
                  <a:schemeClr val="tx1">
                    <a:lumMod val="75000"/>
                    <a:lumOff val="25000"/>
                  </a:schemeClr>
                </a:solidFill>
              </a:defRPr>
            </a:lvl1pPr>
          </a:lstStyle>
          <a:p>
            <a:pPr lvl="0"/>
            <a:r>
              <a:rPr lang="en-US"/>
              <a:t>Click to edit subtitle</a:t>
            </a:r>
          </a:p>
        </p:txBody>
      </p:sp>
      <p:sp>
        <p:nvSpPr>
          <p:cNvPr id="7" name="Text Placeholder 6"/>
          <p:cNvSpPr>
            <a:spLocks noGrp="1"/>
          </p:cNvSpPr>
          <p:nvPr>
            <p:ph type="body" sz="quarter" idx="11" hasCustomPrompt="1"/>
          </p:nvPr>
        </p:nvSpPr>
        <p:spPr>
          <a:xfrm>
            <a:off x="457200" y="7086600"/>
            <a:ext cx="9144000" cy="457200"/>
          </a:xfrm>
        </p:spPr>
        <p:txBody>
          <a:bodyPr lIns="0" tIns="0" rIns="0" bIns="0"/>
          <a:lstStyle>
            <a:lvl1pPr marL="1588" marR="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sz="900" baseline="0">
                <a:solidFill>
                  <a:schemeClr val="tx1">
                    <a:lumMod val="75000"/>
                    <a:lumOff val="25000"/>
                  </a:schemeClr>
                </a:solidFill>
              </a:defRPr>
            </a:lvl1pPr>
          </a:lstStyle>
          <a:p>
            <a:pPr marL="1588" marR="0" lvl="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a:pPr>
            <a:r>
              <a:rPr lang="en-US"/>
              <a:t>Place footnotes and slide disclosure here. </a:t>
            </a:r>
            <a:r>
              <a:rPr lang="en-US" err="1"/>
              <a:t>Diclosure</a:t>
            </a:r>
            <a:r>
              <a:rPr lang="en-US"/>
              <a:t> is sized between 9pt and 7pt Arial font in dark grey. Placeholder text follows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5" name="Text Placeholder 3"/>
          <p:cNvSpPr>
            <a:spLocks noGrp="1"/>
          </p:cNvSpPr>
          <p:nvPr>
            <p:ph type="body" sz="quarter" idx="12" hasCustomPrompt="1"/>
          </p:nvPr>
        </p:nvSpPr>
        <p:spPr>
          <a:xfrm>
            <a:off x="457200" y="944765"/>
            <a:ext cx="6874698" cy="226424"/>
          </a:xfrm>
        </p:spPr>
        <p:txBody>
          <a:bodyPr lIns="0" tIns="0" rIns="0" bIns="0" anchor="ctr"/>
          <a:lstStyle>
            <a:lvl1pPr marL="1588" indent="0">
              <a:buNone/>
              <a:defRPr sz="1000" b="1">
                <a:solidFill>
                  <a:schemeClr val="tx1">
                    <a:lumMod val="75000"/>
                    <a:lumOff val="25000"/>
                  </a:schemeClr>
                </a:solidFill>
              </a:defRPr>
            </a:lvl1pPr>
          </a:lstStyle>
          <a:p>
            <a:pPr lvl="0"/>
            <a:r>
              <a:rPr lang="en-US"/>
              <a:t>Click to edit As of Date Range</a:t>
            </a:r>
          </a:p>
        </p:txBody>
      </p:sp>
    </p:spTree>
    <p:extLst>
      <p:ext uri="{BB962C8B-B14F-4D97-AF65-F5344CB8AC3E}">
        <p14:creationId xmlns:p14="http://schemas.microsoft.com/office/powerpoint/2010/main" val="282420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955280" y="457200"/>
            <a:ext cx="1645920" cy="304800"/>
          </a:xfrm>
          <a:prstGeom prst="rect">
            <a:avLst/>
          </a:prstGeom>
        </p:spPr>
      </p:pic>
      <p:sp>
        <p:nvSpPr>
          <p:cNvPr id="2" name="Holder 2"/>
          <p:cNvSpPr>
            <a:spLocks noGrp="1"/>
          </p:cNvSpPr>
          <p:nvPr>
            <p:ph type="title"/>
          </p:nvPr>
        </p:nvSpPr>
        <p:spPr/>
        <p:txBody>
          <a:bodyPr lIns="0" tIns="0" rIns="0" bIns="0"/>
          <a:lstStyle>
            <a:lvl1pPr>
              <a:defRPr sz="1800" b="0" i="0">
                <a:solidFill>
                  <a:srgbClr val="12395F"/>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2395F"/>
                </a:solidFill>
                <a:latin typeface="Arial Black"/>
                <a:cs typeface="Arial Black"/>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955280" y="6934200"/>
            <a:ext cx="1645920" cy="304800"/>
          </a:xfrm>
          <a:prstGeom prst="rect">
            <a:avLst/>
          </a:prstGeom>
        </p:spPr>
      </p:pic>
      <p:sp>
        <p:nvSpPr>
          <p:cNvPr id="2" name="Holder 2"/>
          <p:cNvSpPr>
            <a:spLocks noGrp="1"/>
          </p:cNvSpPr>
          <p:nvPr>
            <p:ph type="title"/>
          </p:nvPr>
        </p:nvSpPr>
        <p:spPr/>
        <p:txBody>
          <a:bodyPr lIns="0" tIns="0" rIns="0" bIns="0"/>
          <a:lstStyle>
            <a:lvl1pPr>
              <a:defRPr sz="1800" b="0" i="0">
                <a:solidFill>
                  <a:srgbClr val="12395F"/>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955280" y="457200"/>
            <a:ext cx="1645920" cy="3048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215"/>
          <p:cNvSpPr>
            <a:spLocks noGrp="1"/>
          </p:cNvSpPr>
          <p:nvPr>
            <p:ph type="title"/>
          </p:nvPr>
        </p:nvSpPr>
        <p:spPr>
          <a:xfrm>
            <a:off x="266701" y="413318"/>
            <a:ext cx="6874698" cy="248312"/>
          </a:xfrm>
          <a:prstGeom prst="rect">
            <a:avLst/>
          </a:prstGeom>
        </p:spPr>
        <p:txBody>
          <a:bodyPr lIns="0" tIns="0" rIns="0" bIns="0"/>
          <a:lstStyle>
            <a:lvl1pPr>
              <a:defRPr sz="1800" cap="all" baseline="0">
                <a:solidFill>
                  <a:srgbClr val="173963"/>
                </a:solidFill>
                <a:latin typeface="Arial Black" panose="020B0A04020102020204" pitchFamily="34" charset="0"/>
              </a:defRPr>
            </a:lvl1pPr>
          </a:lstStyle>
          <a:p>
            <a:r>
              <a:rPr lang="en-US" dirty="0"/>
              <a:t>Click to edit Master title style</a:t>
            </a:r>
          </a:p>
        </p:txBody>
      </p:sp>
      <p:sp>
        <p:nvSpPr>
          <p:cNvPr id="7" name="Text Placeholder 3"/>
          <p:cNvSpPr>
            <a:spLocks noGrp="1"/>
          </p:cNvSpPr>
          <p:nvPr>
            <p:ph type="body" sz="quarter" idx="12" hasCustomPrompt="1"/>
          </p:nvPr>
        </p:nvSpPr>
        <p:spPr>
          <a:xfrm>
            <a:off x="266701" y="691994"/>
            <a:ext cx="6874698" cy="226424"/>
          </a:xfrm>
        </p:spPr>
        <p:txBody>
          <a:bodyPr lIns="0" tIns="0" rIns="0" bIns="0" anchor="ctr"/>
          <a:lstStyle>
            <a:lvl1pPr marL="1588" indent="0">
              <a:buNone/>
              <a:defRPr sz="1000" b="1">
                <a:solidFill>
                  <a:schemeClr val="tx1">
                    <a:lumMod val="75000"/>
                    <a:lumOff val="25000"/>
                  </a:schemeClr>
                </a:solidFill>
              </a:defRPr>
            </a:lvl1pPr>
          </a:lstStyle>
          <a:p>
            <a:pPr lvl="0"/>
            <a:r>
              <a:rPr lang="en-US" dirty="0"/>
              <a:t>Click to edit As of Date Range or Subtitle</a:t>
            </a:r>
          </a:p>
        </p:txBody>
      </p:sp>
    </p:spTree>
    <p:extLst>
      <p:ext uri="{BB962C8B-B14F-4D97-AF65-F5344CB8AC3E}">
        <p14:creationId xmlns:p14="http://schemas.microsoft.com/office/powerpoint/2010/main" val="239865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7955280" y="6934229"/>
            <a:ext cx="1645920" cy="304741"/>
            <a:chOff x="3600" y="343"/>
            <a:chExt cx="1037" cy="192"/>
          </a:xfrm>
        </p:grpSpPr>
        <p:sp>
          <p:nvSpPr>
            <p:cNvPr id="6" name="AutoShape 3"/>
            <p:cNvSpPr>
              <a:spLocks noChangeAspect="1" noChangeArrowheads="1" noTextEdit="1"/>
            </p:cNvSpPr>
            <p:nvPr userDrawn="1"/>
          </p:nvSpPr>
          <p:spPr bwMode="auto">
            <a:xfrm>
              <a:off x="3600" y="343"/>
              <a:ext cx="10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userDrawn="1"/>
          </p:nvSpPr>
          <p:spPr bwMode="auto">
            <a:xfrm>
              <a:off x="3770" y="467"/>
              <a:ext cx="73" cy="50"/>
            </a:xfrm>
            <a:custGeom>
              <a:avLst/>
              <a:gdLst>
                <a:gd name="T0" fmla="*/ 199 w 251"/>
                <a:gd name="T1" fmla="*/ 172 h 172"/>
                <a:gd name="T2" fmla="*/ 199 w 251"/>
                <a:gd name="T3" fmla="*/ 164 h 172"/>
                <a:gd name="T4" fmla="*/ 215 w 251"/>
                <a:gd name="T5" fmla="*/ 146 h 172"/>
                <a:gd name="T6" fmla="*/ 215 w 251"/>
                <a:gd name="T7" fmla="*/ 107 h 172"/>
                <a:gd name="T8" fmla="*/ 191 w 251"/>
                <a:gd name="T9" fmla="*/ 78 h 172"/>
                <a:gd name="T10" fmla="*/ 166 w 251"/>
                <a:gd name="T11" fmla="*/ 90 h 172"/>
                <a:gd name="T12" fmla="*/ 166 w 251"/>
                <a:gd name="T13" fmla="*/ 146 h 172"/>
                <a:gd name="T14" fmla="*/ 182 w 251"/>
                <a:gd name="T15" fmla="*/ 164 h 172"/>
                <a:gd name="T16" fmla="*/ 182 w 251"/>
                <a:gd name="T17" fmla="*/ 172 h 172"/>
                <a:gd name="T18" fmla="*/ 129 w 251"/>
                <a:gd name="T19" fmla="*/ 172 h 172"/>
                <a:gd name="T20" fmla="*/ 129 w 251"/>
                <a:gd name="T21" fmla="*/ 164 h 172"/>
                <a:gd name="T22" fmla="*/ 146 w 251"/>
                <a:gd name="T23" fmla="*/ 146 h 172"/>
                <a:gd name="T24" fmla="*/ 146 w 251"/>
                <a:gd name="T25" fmla="*/ 27 h 172"/>
                <a:gd name="T26" fmla="*/ 98 w 251"/>
                <a:gd name="T27" fmla="*/ 25 h 172"/>
                <a:gd name="T28" fmla="*/ 81 w 251"/>
                <a:gd name="T29" fmla="*/ 25 h 172"/>
                <a:gd name="T30" fmla="*/ 81 w 251"/>
                <a:gd name="T31" fmla="*/ 140 h 172"/>
                <a:gd name="T32" fmla="*/ 105 w 251"/>
                <a:gd name="T33" fmla="*/ 164 h 172"/>
                <a:gd name="T34" fmla="*/ 105 w 251"/>
                <a:gd name="T35" fmla="*/ 172 h 172"/>
                <a:gd name="T36" fmla="*/ 36 w 251"/>
                <a:gd name="T37" fmla="*/ 172 h 172"/>
                <a:gd name="T38" fmla="*/ 36 w 251"/>
                <a:gd name="T39" fmla="*/ 164 h 172"/>
                <a:gd name="T40" fmla="*/ 60 w 251"/>
                <a:gd name="T41" fmla="*/ 140 h 172"/>
                <a:gd name="T42" fmla="*/ 60 w 251"/>
                <a:gd name="T43" fmla="*/ 25 h 172"/>
                <a:gd name="T44" fmla="*/ 44 w 251"/>
                <a:gd name="T45" fmla="*/ 25 h 172"/>
                <a:gd name="T46" fmla="*/ 16 w 251"/>
                <a:gd name="T47" fmla="*/ 33 h 172"/>
                <a:gd name="T48" fmla="*/ 8 w 251"/>
                <a:gd name="T49" fmla="*/ 54 h 172"/>
                <a:gd name="T50" fmla="*/ 0 w 251"/>
                <a:gd name="T51" fmla="*/ 54 h 172"/>
                <a:gd name="T52" fmla="*/ 3 w 251"/>
                <a:gd name="T53" fmla="*/ 9 h 172"/>
                <a:gd name="T54" fmla="*/ 8 w 251"/>
                <a:gd name="T55" fmla="*/ 9 h 172"/>
                <a:gd name="T56" fmla="*/ 21 w 251"/>
                <a:gd name="T57" fmla="*/ 15 h 172"/>
                <a:gd name="T58" fmla="*/ 124 w 251"/>
                <a:gd name="T59" fmla="*/ 15 h 172"/>
                <a:gd name="T60" fmla="*/ 146 w 251"/>
                <a:gd name="T61" fmla="*/ 9 h 172"/>
                <a:gd name="T62" fmla="*/ 146 w 251"/>
                <a:gd name="T63" fmla="*/ 6 h 172"/>
                <a:gd name="T64" fmla="*/ 166 w 251"/>
                <a:gd name="T65" fmla="*/ 0 h 172"/>
                <a:gd name="T66" fmla="*/ 166 w 251"/>
                <a:gd name="T67" fmla="*/ 80 h 172"/>
                <a:gd name="T68" fmla="*/ 200 w 251"/>
                <a:gd name="T69" fmla="*/ 63 h 172"/>
                <a:gd name="T70" fmla="*/ 234 w 251"/>
                <a:gd name="T71" fmla="*/ 104 h 172"/>
                <a:gd name="T72" fmla="*/ 234 w 251"/>
                <a:gd name="T73" fmla="*/ 146 h 172"/>
                <a:gd name="T74" fmla="*/ 251 w 251"/>
                <a:gd name="T75" fmla="*/ 164 h 172"/>
                <a:gd name="T76" fmla="*/ 251 w 251"/>
                <a:gd name="T77" fmla="*/ 172 h 172"/>
                <a:gd name="T78" fmla="*/ 199 w 251"/>
                <a:gd name="T7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1" h="172">
                  <a:moveTo>
                    <a:pt x="199" y="172"/>
                  </a:moveTo>
                  <a:cubicBezTo>
                    <a:pt x="199" y="164"/>
                    <a:pt x="199" y="164"/>
                    <a:pt x="199" y="164"/>
                  </a:cubicBezTo>
                  <a:cubicBezTo>
                    <a:pt x="213" y="163"/>
                    <a:pt x="215" y="161"/>
                    <a:pt x="215" y="146"/>
                  </a:cubicBezTo>
                  <a:cubicBezTo>
                    <a:pt x="215" y="107"/>
                    <a:pt x="215" y="107"/>
                    <a:pt x="215" y="107"/>
                  </a:cubicBezTo>
                  <a:cubicBezTo>
                    <a:pt x="215" y="87"/>
                    <a:pt x="207" y="77"/>
                    <a:pt x="191" y="78"/>
                  </a:cubicBezTo>
                  <a:cubicBezTo>
                    <a:pt x="182" y="78"/>
                    <a:pt x="172" y="82"/>
                    <a:pt x="166" y="90"/>
                  </a:cubicBezTo>
                  <a:cubicBezTo>
                    <a:pt x="166" y="146"/>
                    <a:pt x="166" y="146"/>
                    <a:pt x="166" y="146"/>
                  </a:cubicBezTo>
                  <a:cubicBezTo>
                    <a:pt x="166" y="161"/>
                    <a:pt x="167" y="163"/>
                    <a:pt x="182" y="164"/>
                  </a:cubicBezTo>
                  <a:cubicBezTo>
                    <a:pt x="182" y="172"/>
                    <a:pt x="182" y="172"/>
                    <a:pt x="182" y="172"/>
                  </a:cubicBezTo>
                  <a:cubicBezTo>
                    <a:pt x="129" y="172"/>
                    <a:pt x="129" y="172"/>
                    <a:pt x="129" y="172"/>
                  </a:cubicBezTo>
                  <a:cubicBezTo>
                    <a:pt x="129" y="164"/>
                    <a:pt x="129" y="164"/>
                    <a:pt x="129" y="164"/>
                  </a:cubicBezTo>
                  <a:cubicBezTo>
                    <a:pt x="145" y="163"/>
                    <a:pt x="146" y="161"/>
                    <a:pt x="146" y="146"/>
                  </a:cubicBezTo>
                  <a:cubicBezTo>
                    <a:pt x="146" y="27"/>
                    <a:pt x="146" y="27"/>
                    <a:pt x="146" y="27"/>
                  </a:cubicBezTo>
                  <a:cubicBezTo>
                    <a:pt x="133" y="25"/>
                    <a:pt x="121" y="25"/>
                    <a:pt x="98" y="25"/>
                  </a:cubicBezTo>
                  <a:cubicBezTo>
                    <a:pt x="81" y="25"/>
                    <a:pt x="81" y="25"/>
                    <a:pt x="81" y="25"/>
                  </a:cubicBezTo>
                  <a:cubicBezTo>
                    <a:pt x="81" y="140"/>
                    <a:pt x="81" y="140"/>
                    <a:pt x="81" y="140"/>
                  </a:cubicBezTo>
                  <a:cubicBezTo>
                    <a:pt x="81" y="161"/>
                    <a:pt x="83" y="162"/>
                    <a:pt x="105" y="164"/>
                  </a:cubicBezTo>
                  <a:cubicBezTo>
                    <a:pt x="105" y="172"/>
                    <a:pt x="105" y="172"/>
                    <a:pt x="105" y="172"/>
                  </a:cubicBezTo>
                  <a:cubicBezTo>
                    <a:pt x="36" y="172"/>
                    <a:pt x="36" y="172"/>
                    <a:pt x="36" y="172"/>
                  </a:cubicBezTo>
                  <a:cubicBezTo>
                    <a:pt x="36" y="164"/>
                    <a:pt x="36" y="164"/>
                    <a:pt x="36" y="164"/>
                  </a:cubicBezTo>
                  <a:cubicBezTo>
                    <a:pt x="58" y="162"/>
                    <a:pt x="60" y="161"/>
                    <a:pt x="60" y="140"/>
                  </a:cubicBezTo>
                  <a:cubicBezTo>
                    <a:pt x="60" y="25"/>
                    <a:pt x="60" y="25"/>
                    <a:pt x="60" y="25"/>
                  </a:cubicBezTo>
                  <a:cubicBezTo>
                    <a:pt x="44" y="25"/>
                    <a:pt x="44" y="25"/>
                    <a:pt x="44" y="25"/>
                  </a:cubicBezTo>
                  <a:cubicBezTo>
                    <a:pt x="24" y="25"/>
                    <a:pt x="20" y="27"/>
                    <a:pt x="16" y="33"/>
                  </a:cubicBezTo>
                  <a:cubicBezTo>
                    <a:pt x="13" y="37"/>
                    <a:pt x="11" y="43"/>
                    <a:pt x="8" y="54"/>
                  </a:cubicBezTo>
                  <a:cubicBezTo>
                    <a:pt x="0" y="54"/>
                    <a:pt x="0" y="54"/>
                    <a:pt x="0" y="54"/>
                  </a:cubicBezTo>
                  <a:cubicBezTo>
                    <a:pt x="1" y="39"/>
                    <a:pt x="2" y="23"/>
                    <a:pt x="3" y="9"/>
                  </a:cubicBezTo>
                  <a:cubicBezTo>
                    <a:pt x="8" y="9"/>
                    <a:pt x="8" y="9"/>
                    <a:pt x="8" y="9"/>
                  </a:cubicBezTo>
                  <a:cubicBezTo>
                    <a:pt x="12" y="15"/>
                    <a:pt x="14" y="15"/>
                    <a:pt x="21" y="15"/>
                  </a:cubicBezTo>
                  <a:cubicBezTo>
                    <a:pt x="124" y="15"/>
                    <a:pt x="124" y="15"/>
                    <a:pt x="124" y="15"/>
                  </a:cubicBezTo>
                  <a:cubicBezTo>
                    <a:pt x="143" y="15"/>
                    <a:pt x="146" y="14"/>
                    <a:pt x="146" y="9"/>
                  </a:cubicBezTo>
                  <a:cubicBezTo>
                    <a:pt x="146" y="6"/>
                    <a:pt x="146" y="6"/>
                    <a:pt x="146" y="6"/>
                  </a:cubicBezTo>
                  <a:cubicBezTo>
                    <a:pt x="151" y="5"/>
                    <a:pt x="159" y="3"/>
                    <a:pt x="166" y="0"/>
                  </a:cubicBezTo>
                  <a:cubicBezTo>
                    <a:pt x="166" y="80"/>
                    <a:pt x="166" y="80"/>
                    <a:pt x="166" y="80"/>
                  </a:cubicBezTo>
                  <a:cubicBezTo>
                    <a:pt x="175" y="71"/>
                    <a:pt x="187" y="63"/>
                    <a:pt x="200" y="63"/>
                  </a:cubicBezTo>
                  <a:cubicBezTo>
                    <a:pt x="220" y="63"/>
                    <a:pt x="234" y="76"/>
                    <a:pt x="234" y="104"/>
                  </a:cubicBezTo>
                  <a:cubicBezTo>
                    <a:pt x="234" y="146"/>
                    <a:pt x="234" y="146"/>
                    <a:pt x="234" y="146"/>
                  </a:cubicBezTo>
                  <a:cubicBezTo>
                    <a:pt x="234" y="162"/>
                    <a:pt x="236" y="163"/>
                    <a:pt x="251" y="164"/>
                  </a:cubicBezTo>
                  <a:cubicBezTo>
                    <a:pt x="251" y="172"/>
                    <a:pt x="251" y="172"/>
                    <a:pt x="251" y="172"/>
                  </a:cubicBezTo>
                  <a:lnTo>
                    <a:pt x="19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noEditPoints="1"/>
            </p:cNvSpPr>
            <p:nvPr userDrawn="1"/>
          </p:nvSpPr>
          <p:spPr bwMode="auto">
            <a:xfrm>
              <a:off x="3846" y="486"/>
              <a:ext cx="31" cy="32"/>
            </a:xfrm>
            <a:custGeom>
              <a:avLst/>
              <a:gdLst>
                <a:gd name="T0" fmla="*/ 54 w 106"/>
                <a:gd name="T1" fmla="*/ 0 h 111"/>
                <a:gd name="T2" fmla="*/ 106 w 106"/>
                <a:gd name="T3" fmla="*/ 54 h 111"/>
                <a:gd name="T4" fmla="*/ 53 w 106"/>
                <a:gd name="T5" fmla="*/ 111 h 111"/>
                <a:gd name="T6" fmla="*/ 0 w 106"/>
                <a:gd name="T7" fmla="*/ 58 h 111"/>
                <a:gd name="T8" fmla="*/ 53 w 106"/>
                <a:gd name="T9" fmla="*/ 0 h 111"/>
                <a:gd name="T10" fmla="*/ 54 w 106"/>
                <a:gd name="T11" fmla="*/ 0 h 111"/>
                <a:gd name="T12" fmla="*/ 51 w 106"/>
                <a:gd name="T13" fmla="*/ 9 h 111"/>
                <a:gd name="T14" fmla="*/ 23 w 106"/>
                <a:gd name="T15" fmla="*/ 51 h 111"/>
                <a:gd name="T16" fmla="*/ 56 w 106"/>
                <a:gd name="T17" fmla="*/ 103 h 111"/>
                <a:gd name="T18" fmla="*/ 83 w 106"/>
                <a:gd name="T19" fmla="*/ 60 h 111"/>
                <a:gd name="T20" fmla="*/ 51 w 106"/>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11">
                  <a:moveTo>
                    <a:pt x="54" y="0"/>
                  </a:moveTo>
                  <a:cubicBezTo>
                    <a:pt x="84" y="0"/>
                    <a:pt x="106" y="24"/>
                    <a:pt x="106" y="54"/>
                  </a:cubicBezTo>
                  <a:cubicBezTo>
                    <a:pt x="106" y="93"/>
                    <a:pt x="77" y="111"/>
                    <a:pt x="53" y="111"/>
                  </a:cubicBezTo>
                  <a:cubicBezTo>
                    <a:pt x="20" y="111"/>
                    <a:pt x="0" y="85"/>
                    <a:pt x="0" y="58"/>
                  </a:cubicBezTo>
                  <a:cubicBezTo>
                    <a:pt x="0" y="18"/>
                    <a:pt x="31" y="0"/>
                    <a:pt x="53" y="0"/>
                  </a:cubicBezTo>
                  <a:lnTo>
                    <a:pt x="54" y="0"/>
                  </a:lnTo>
                  <a:close/>
                  <a:moveTo>
                    <a:pt x="51" y="9"/>
                  </a:moveTo>
                  <a:cubicBezTo>
                    <a:pt x="36" y="9"/>
                    <a:pt x="23" y="23"/>
                    <a:pt x="23" y="51"/>
                  </a:cubicBezTo>
                  <a:cubicBezTo>
                    <a:pt x="23" y="80"/>
                    <a:pt x="36" y="103"/>
                    <a:pt x="56" y="103"/>
                  </a:cubicBezTo>
                  <a:cubicBezTo>
                    <a:pt x="71" y="103"/>
                    <a:pt x="83" y="92"/>
                    <a:pt x="83" y="60"/>
                  </a:cubicBezTo>
                  <a:cubicBezTo>
                    <a:pt x="83" y="31"/>
                    <a:pt x="72" y="9"/>
                    <a:pt x="51"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880" y="486"/>
              <a:ext cx="34" cy="32"/>
            </a:xfrm>
            <a:custGeom>
              <a:avLst/>
              <a:gdLst>
                <a:gd name="T0" fmla="*/ 120 w 120"/>
                <a:gd name="T1" fmla="*/ 102 h 110"/>
                <a:gd name="T2" fmla="*/ 101 w 120"/>
                <a:gd name="T3" fmla="*/ 106 h 110"/>
                <a:gd name="T4" fmla="*/ 83 w 120"/>
                <a:gd name="T5" fmla="*/ 110 h 110"/>
                <a:gd name="T6" fmla="*/ 82 w 120"/>
                <a:gd name="T7" fmla="*/ 109 h 110"/>
                <a:gd name="T8" fmla="*/ 82 w 120"/>
                <a:gd name="T9" fmla="*/ 92 h 110"/>
                <a:gd name="T10" fmla="*/ 64 w 120"/>
                <a:gd name="T11" fmla="*/ 104 h 110"/>
                <a:gd name="T12" fmla="*/ 45 w 120"/>
                <a:gd name="T13" fmla="*/ 110 h 110"/>
                <a:gd name="T14" fmla="*/ 15 w 120"/>
                <a:gd name="T15" fmla="*/ 74 h 110"/>
                <a:gd name="T16" fmla="*/ 15 w 120"/>
                <a:gd name="T17" fmla="*/ 28 h 110"/>
                <a:gd name="T18" fmla="*/ 7 w 120"/>
                <a:gd name="T19" fmla="*/ 12 h 110"/>
                <a:gd name="T20" fmla="*/ 0 w 120"/>
                <a:gd name="T21" fmla="*/ 11 h 110"/>
                <a:gd name="T22" fmla="*/ 0 w 120"/>
                <a:gd name="T23" fmla="*/ 4 h 110"/>
                <a:gd name="T24" fmla="*/ 18 w 120"/>
                <a:gd name="T25" fmla="*/ 3 h 110"/>
                <a:gd name="T26" fmla="*/ 35 w 120"/>
                <a:gd name="T27" fmla="*/ 0 h 110"/>
                <a:gd name="T28" fmla="*/ 35 w 120"/>
                <a:gd name="T29" fmla="*/ 36 h 110"/>
                <a:gd name="T30" fmla="*/ 35 w 120"/>
                <a:gd name="T31" fmla="*/ 68 h 110"/>
                <a:gd name="T32" fmla="*/ 56 w 120"/>
                <a:gd name="T33" fmla="*/ 95 h 110"/>
                <a:gd name="T34" fmla="*/ 82 w 120"/>
                <a:gd name="T35" fmla="*/ 83 h 110"/>
                <a:gd name="T36" fmla="*/ 82 w 120"/>
                <a:gd name="T37" fmla="*/ 28 h 110"/>
                <a:gd name="T38" fmla="*/ 72 w 120"/>
                <a:gd name="T39" fmla="*/ 12 h 110"/>
                <a:gd name="T40" fmla="*/ 63 w 120"/>
                <a:gd name="T41" fmla="*/ 11 h 110"/>
                <a:gd name="T42" fmla="*/ 63 w 120"/>
                <a:gd name="T43" fmla="*/ 4 h 110"/>
                <a:gd name="T44" fmla="*/ 85 w 120"/>
                <a:gd name="T45" fmla="*/ 3 h 110"/>
                <a:gd name="T46" fmla="*/ 101 w 120"/>
                <a:gd name="T47" fmla="*/ 0 h 110"/>
                <a:gd name="T48" fmla="*/ 101 w 120"/>
                <a:gd name="T49" fmla="*/ 80 h 110"/>
                <a:gd name="T50" fmla="*/ 113 w 120"/>
                <a:gd name="T51" fmla="*/ 94 h 110"/>
                <a:gd name="T52" fmla="*/ 120 w 120"/>
                <a:gd name="T53" fmla="*/ 95 h 110"/>
                <a:gd name="T54" fmla="*/ 120 w 120"/>
                <a:gd name="T55"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0">
                  <a:moveTo>
                    <a:pt x="120" y="102"/>
                  </a:moveTo>
                  <a:cubicBezTo>
                    <a:pt x="114" y="103"/>
                    <a:pt x="107" y="104"/>
                    <a:pt x="101" y="106"/>
                  </a:cubicBezTo>
                  <a:cubicBezTo>
                    <a:pt x="94" y="107"/>
                    <a:pt x="88" y="109"/>
                    <a:pt x="83" y="110"/>
                  </a:cubicBezTo>
                  <a:cubicBezTo>
                    <a:pt x="82" y="109"/>
                    <a:pt x="82" y="109"/>
                    <a:pt x="82" y="109"/>
                  </a:cubicBezTo>
                  <a:cubicBezTo>
                    <a:pt x="82" y="92"/>
                    <a:pt x="82" y="92"/>
                    <a:pt x="82" y="92"/>
                  </a:cubicBezTo>
                  <a:cubicBezTo>
                    <a:pt x="76" y="96"/>
                    <a:pt x="71" y="101"/>
                    <a:pt x="64" y="104"/>
                  </a:cubicBezTo>
                  <a:cubicBezTo>
                    <a:pt x="57" y="109"/>
                    <a:pt x="52" y="110"/>
                    <a:pt x="45" y="110"/>
                  </a:cubicBezTo>
                  <a:cubicBezTo>
                    <a:pt x="29" y="110"/>
                    <a:pt x="15" y="100"/>
                    <a:pt x="15" y="74"/>
                  </a:cubicBezTo>
                  <a:cubicBezTo>
                    <a:pt x="15" y="28"/>
                    <a:pt x="15" y="28"/>
                    <a:pt x="15" y="28"/>
                  </a:cubicBezTo>
                  <a:cubicBezTo>
                    <a:pt x="15" y="15"/>
                    <a:pt x="13" y="14"/>
                    <a:pt x="7" y="12"/>
                  </a:cubicBezTo>
                  <a:cubicBezTo>
                    <a:pt x="0" y="11"/>
                    <a:pt x="0" y="11"/>
                    <a:pt x="0" y="11"/>
                  </a:cubicBezTo>
                  <a:cubicBezTo>
                    <a:pt x="0" y="4"/>
                    <a:pt x="0" y="4"/>
                    <a:pt x="0" y="4"/>
                  </a:cubicBezTo>
                  <a:cubicBezTo>
                    <a:pt x="5" y="4"/>
                    <a:pt x="12" y="4"/>
                    <a:pt x="18" y="3"/>
                  </a:cubicBezTo>
                  <a:cubicBezTo>
                    <a:pt x="25" y="2"/>
                    <a:pt x="31" y="1"/>
                    <a:pt x="35" y="0"/>
                  </a:cubicBezTo>
                  <a:cubicBezTo>
                    <a:pt x="35" y="8"/>
                    <a:pt x="35" y="21"/>
                    <a:pt x="35" y="36"/>
                  </a:cubicBezTo>
                  <a:cubicBezTo>
                    <a:pt x="35" y="68"/>
                    <a:pt x="35" y="68"/>
                    <a:pt x="35" y="68"/>
                  </a:cubicBezTo>
                  <a:cubicBezTo>
                    <a:pt x="35" y="89"/>
                    <a:pt x="45" y="95"/>
                    <a:pt x="56" y="95"/>
                  </a:cubicBezTo>
                  <a:cubicBezTo>
                    <a:pt x="65" y="95"/>
                    <a:pt x="73" y="91"/>
                    <a:pt x="82" y="83"/>
                  </a:cubicBezTo>
                  <a:cubicBezTo>
                    <a:pt x="82" y="28"/>
                    <a:pt x="82" y="28"/>
                    <a:pt x="82" y="28"/>
                  </a:cubicBezTo>
                  <a:cubicBezTo>
                    <a:pt x="82" y="15"/>
                    <a:pt x="80" y="14"/>
                    <a:pt x="72" y="12"/>
                  </a:cubicBezTo>
                  <a:cubicBezTo>
                    <a:pt x="63" y="11"/>
                    <a:pt x="63" y="11"/>
                    <a:pt x="63" y="11"/>
                  </a:cubicBezTo>
                  <a:cubicBezTo>
                    <a:pt x="63" y="4"/>
                    <a:pt x="63" y="4"/>
                    <a:pt x="63" y="4"/>
                  </a:cubicBezTo>
                  <a:cubicBezTo>
                    <a:pt x="69" y="4"/>
                    <a:pt x="78" y="4"/>
                    <a:pt x="85" y="3"/>
                  </a:cubicBezTo>
                  <a:cubicBezTo>
                    <a:pt x="92" y="2"/>
                    <a:pt x="98" y="1"/>
                    <a:pt x="101" y="0"/>
                  </a:cubicBezTo>
                  <a:cubicBezTo>
                    <a:pt x="101" y="80"/>
                    <a:pt x="101" y="80"/>
                    <a:pt x="101" y="80"/>
                  </a:cubicBezTo>
                  <a:cubicBezTo>
                    <a:pt x="101" y="92"/>
                    <a:pt x="104" y="94"/>
                    <a:pt x="113" y="94"/>
                  </a:cubicBezTo>
                  <a:cubicBezTo>
                    <a:pt x="120" y="95"/>
                    <a:pt x="120" y="95"/>
                    <a:pt x="120" y="95"/>
                  </a:cubicBezTo>
                  <a:lnTo>
                    <a:pt x="12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3918" y="486"/>
              <a:ext cx="31" cy="49"/>
            </a:xfrm>
            <a:custGeom>
              <a:avLst/>
              <a:gdLst>
                <a:gd name="T0" fmla="*/ 107 w 107"/>
                <a:gd name="T1" fmla="*/ 5 h 169"/>
                <a:gd name="T2" fmla="*/ 97 w 107"/>
                <a:gd name="T3" fmla="*/ 18 h 169"/>
                <a:gd name="T4" fmla="*/ 83 w 107"/>
                <a:gd name="T5" fmla="*/ 17 h 169"/>
                <a:gd name="T6" fmla="*/ 90 w 107"/>
                <a:gd name="T7" fmla="*/ 38 h 169"/>
                <a:gd name="T8" fmla="*/ 47 w 107"/>
                <a:gd name="T9" fmla="*/ 76 h 169"/>
                <a:gd name="T10" fmla="*/ 35 w 107"/>
                <a:gd name="T11" fmla="*/ 75 h 169"/>
                <a:gd name="T12" fmla="*/ 28 w 107"/>
                <a:gd name="T13" fmla="*/ 85 h 169"/>
                <a:gd name="T14" fmla="*/ 42 w 107"/>
                <a:gd name="T15" fmla="*/ 94 h 169"/>
                <a:gd name="T16" fmla="*/ 68 w 107"/>
                <a:gd name="T17" fmla="*/ 93 h 169"/>
                <a:gd name="T18" fmla="*/ 103 w 107"/>
                <a:gd name="T19" fmla="*/ 122 h 169"/>
                <a:gd name="T20" fmla="*/ 43 w 107"/>
                <a:gd name="T21" fmla="*/ 169 h 169"/>
                <a:gd name="T22" fmla="*/ 0 w 107"/>
                <a:gd name="T23" fmla="*/ 140 h 169"/>
                <a:gd name="T24" fmla="*/ 6 w 107"/>
                <a:gd name="T25" fmla="*/ 126 h 169"/>
                <a:gd name="T26" fmla="*/ 26 w 107"/>
                <a:gd name="T27" fmla="*/ 110 h 169"/>
                <a:gd name="T28" fmla="*/ 8 w 107"/>
                <a:gd name="T29" fmla="*/ 97 h 169"/>
                <a:gd name="T30" fmla="*/ 5 w 107"/>
                <a:gd name="T31" fmla="*/ 87 h 169"/>
                <a:gd name="T32" fmla="*/ 26 w 107"/>
                <a:gd name="T33" fmla="*/ 72 h 169"/>
                <a:gd name="T34" fmla="*/ 6 w 107"/>
                <a:gd name="T35" fmla="*/ 40 h 169"/>
                <a:gd name="T36" fmla="*/ 49 w 107"/>
                <a:gd name="T37" fmla="*/ 0 h 169"/>
                <a:gd name="T38" fmla="*/ 49 w 107"/>
                <a:gd name="T39" fmla="*/ 0 h 169"/>
                <a:gd name="T40" fmla="*/ 73 w 107"/>
                <a:gd name="T41" fmla="*/ 6 h 169"/>
                <a:gd name="T42" fmla="*/ 106 w 107"/>
                <a:gd name="T43" fmla="*/ 3 h 169"/>
                <a:gd name="T44" fmla="*/ 107 w 107"/>
                <a:gd name="T45" fmla="*/ 5 h 169"/>
                <a:gd name="T46" fmla="*/ 52 w 107"/>
                <a:gd name="T47" fmla="*/ 111 h 169"/>
                <a:gd name="T48" fmla="*/ 31 w 107"/>
                <a:gd name="T49" fmla="*/ 116 h 169"/>
                <a:gd name="T50" fmla="*/ 20 w 107"/>
                <a:gd name="T51" fmla="*/ 134 h 169"/>
                <a:gd name="T52" fmla="*/ 52 w 107"/>
                <a:gd name="T53" fmla="*/ 156 h 169"/>
                <a:gd name="T54" fmla="*/ 86 w 107"/>
                <a:gd name="T55" fmla="*/ 130 h 169"/>
                <a:gd name="T56" fmla="*/ 76 w 107"/>
                <a:gd name="T57" fmla="*/ 114 h 169"/>
                <a:gd name="T58" fmla="*/ 52 w 107"/>
                <a:gd name="T59" fmla="*/ 111 h 169"/>
                <a:gd name="T60" fmla="*/ 47 w 107"/>
                <a:gd name="T61" fmla="*/ 8 h 169"/>
                <a:gd name="T62" fmla="*/ 27 w 107"/>
                <a:gd name="T63" fmla="*/ 37 h 169"/>
                <a:gd name="T64" fmla="*/ 49 w 107"/>
                <a:gd name="T65" fmla="*/ 67 h 169"/>
                <a:gd name="T66" fmla="*/ 70 w 107"/>
                <a:gd name="T67" fmla="*/ 39 h 169"/>
                <a:gd name="T68" fmla="*/ 47 w 107"/>
                <a:gd name="T6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169">
                  <a:moveTo>
                    <a:pt x="107" y="5"/>
                  </a:moveTo>
                  <a:cubicBezTo>
                    <a:pt x="105" y="9"/>
                    <a:pt x="100" y="16"/>
                    <a:pt x="97" y="18"/>
                  </a:cubicBezTo>
                  <a:cubicBezTo>
                    <a:pt x="83" y="17"/>
                    <a:pt x="83" y="17"/>
                    <a:pt x="83" y="17"/>
                  </a:cubicBezTo>
                  <a:cubicBezTo>
                    <a:pt x="87" y="22"/>
                    <a:pt x="90" y="30"/>
                    <a:pt x="90" y="38"/>
                  </a:cubicBezTo>
                  <a:cubicBezTo>
                    <a:pt x="90" y="63"/>
                    <a:pt x="68" y="76"/>
                    <a:pt x="47" y="76"/>
                  </a:cubicBezTo>
                  <a:cubicBezTo>
                    <a:pt x="43" y="76"/>
                    <a:pt x="39" y="75"/>
                    <a:pt x="35" y="75"/>
                  </a:cubicBezTo>
                  <a:cubicBezTo>
                    <a:pt x="31" y="77"/>
                    <a:pt x="28" y="81"/>
                    <a:pt x="28" y="85"/>
                  </a:cubicBezTo>
                  <a:cubicBezTo>
                    <a:pt x="28" y="89"/>
                    <a:pt x="32" y="94"/>
                    <a:pt x="42" y="94"/>
                  </a:cubicBezTo>
                  <a:cubicBezTo>
                    <a:pt x="52" y="94"/>
                    <a:pt x="60" y="93"/>
                    <a:pt x="68" y="93"/>
                  </a:cubicBezTo>
                  <a:cubicBezTo>
                    <a:pt x="84" y="93"/>
                    <a:pt x="103" y="98"/>
                    <a:pt x="103" y="122"/>
                  </a:cubicBezTo>
                  <a:cubicBezTo>
                    <a:pt x="103" y="147"/>
                    <a:pt x="75" y="169"/>
                    <a:pt x="43" y="169"/>
                  </a:cubicBezTo>
                  <a:cubicBezTo>
                    <a:pt x="16" y="169"/>
                    <a:pt x="1" y="154"/>
                    <a:pt x="0" y="140"/>
                  </a:cubicBezTo>
                  <a:cubicBezTo>
                    <a:pt x="0" y="135"/>
                    <a:pt x="3" y="130"/>
                    <a:pt x="6" y="126"/>
                  </a:cubicBezTo>
                  <a:cubicBezTo>
                    <a:pt x="11" y="121"/>
                    <a:pt x="20" y="114"/>
                    <a:pt x="26" y="110"/>
                  </a:cubicBezTo>
                  <a:cubicBezTo>
                    <a:pt x="17" y="107"/>
                    <a:pt x="11" y="102"/>
                    <a:pt x="8" y="97"/>
                  </a:cubicBezTo>
                  <a:cubicBezTo>
                    <a:pt x="6" y="93"/>
                    <a:pt x="5" y="89"/>
                    <a:pt x="5" y="87"/>
                  </a:cubicBezTo>
                  <a:cubicBezTo>
                    <a:pt x="15" y="83"/>
                    <a:pt x="22" y="77"/>
                    <a:pt x="26" y="72"/>
                  </a:cubicBezTo>
                  <a:cubicBezTo>
                    <a:pt x="16" y="67"/>
                    <a:pt x="6" y="57"/>
                    <a:pt x="6" y="40"/>
                  </a:cubicBezTo>
                  <a:cubicBezTo>
                    <a:pt x="6" y="13"/>
                    <a:pt x="31" y="0"/>
                    <a:pt x="49" y="0"/>
                  </a:cubicBezTo>
                  <a:cubicBezTo>
                    <a:pt x="49" y="0"/>
                    <a:pt x="49" y="0"/>
                    <a:pt x="49" y="0"/>
                  </a:cubicBezTo>
                  <a:cubicBezTo>
                    <a:pt x="58" y="0"/>
                    <a:pt x="66" y="2"/>
                    <a:pt x="73" y="6"/>
                  </a:cubicBezTo>
                  <a:cubicBezTo>
                    <a:pt x="84" y="6"/>
                    <a:pt x="96" y="5"/>
                    <a:pt x="106" y="3"/>
                  </a:cubicBezTo>
                  <a:lnTo>
                    <a:pt x="107" y="5"/>
                  </a:lnTo>
                  <a:close/>
                  <a:moveTo>
                    <a:pt x="52" y="111"/>
                  </a:moveTo>
                  <a:cubicBezTo>
                    <a:pt x="41" y="111"/>
                    <a:pt x="35" y="112"/>
                    <a:pt x="31" y="116"/>
                  </a:cubicBezTo>
                  <a:cubicBezTo>
                    <a:pt x="24" y="121"/>
                    <a:pt x="20" y="128"/>
                    <a:pt x="20" y="134"/>
                  </a:cubicBezTo>
                  <a:cubicBezTo>
                    <a:pt x="20" y="147"/>
                    <a:pt x="34" y="156"/>
                    <a:pt x="52" y="156"/>
                  </a:cubicBezTo>
                  <a:cubicBezTo>
                    <a:pt x="74" y="156"/>
                    <a:pt x="86" y="145"/>
                    <a:pt x="86" y="130"/>
                  </a:cubicBezTo>
                  <a:cubicBezTo>
                    <a:pt x="86" y="122"/>
                    <a:pt x="82" y="116"/>
                    <a:pt x="76" y="114"/>
                  </a:cubicBezTo>
                  <a:cubicBezTo>
                    <a:pt x="70" y="111"/>
                    <a:pt x="63" y="111"/>
                    <a:pt x="52" y="111"/>
                  </a:cubicBezTo>
                  <a:close/>
                  <a:moveTo>
                    <a:pt x="47" y="8"/>
                  </a:moveTo>
                  <a:cubicBezTo>
                    <a:pt x="36" y="8"/>
                    <a:pt x="27" y="18"/>
                    <a:pt x="27" y="37"/>
                  </a:cubicBezTo>
                  <a:cubicBezTo>
                    <a:pt x="27" y="55"/>
                    <a:pt x="36" y="67"/>
                    <a:pt x="49" y="67"/>
                  </a:cubicBezTo>
                  <a:cubicBezTo>
                    <a:pt x="60" y="67"/>
                    <a:pt x="70" y="58"/>
                    <a:pt x="70" y="39"/>
                  </a:cubicBezTo>
                  <a:cubicBezTo>
                    <a:pt x="70" y="21"/>
                    <a:pt x="60" y="8"/>
                    <a:pt x="4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3950" y="468"/>
              <a:ext cx="35" cy="49"/>
            </a:xfrm>
            <a:custGeom>
              <a:avLst/>
              <a:gdLst>
                <a:gd name="T0" fmla="*/ 69 w 121"/>
                <a:gd name="T1" fmla="*/ 171 h 171"/>
                <a:gd name="T2" fmla="*/ 69 w 121"/>
                <a:gd name="T3" fmla="*/ 163 h 171"/>
                <a:gd name="T4" fmla="*/ 85 w 121"/>
                <a:gd name="T5" fmla="*/ 145 h 171"/>
                <a:gd name="T6" fmla="*/ 85 w 121"/>
                <a:gd name="T7" fmla="*/ 106 h 171"/>
                <a:gd name="T8" fmla="*/ 62 w 121"/>
                <a:gd name="T9" fmla="*/ 77 h 171"/>
                <a:gd name="T10" fmla="*/ 37 w 121"/>
                <a:gd name="T11" fmla="*/ 89 h 171"/>
                <a:gd name="T12" fmla="*/ 37 w 121"/>
                <a:gd name="T13" fmla="*/ 145 h 171"/>
                <a:gd name="T14" fmla="*/ 52 w 121"/>
                <a:gd name="T15" fmla="*/ 163 h 171"/>
                <a:gd name="T16" fmla="*/ 52 w 121"/>
                <a:gd name="T17" fmla="*/ 171 h 171"/>
                <a:gd name="T18" fmla="*/ 0 w 121"/>
                <a:gd name="T19" fmla="*/ 171 h 171"/>
                <a:gd name="T20" fmla="*/ 0 w 121"/>
                <a:gd name="T21" fmla="*/ 163 h 171"/>
                <a:gd name="T22" fmla="*/ 17 w 121"/>
                <a:gd name="T23" fmla="*/ 145 h 171"/>
                <a:gd name="T24" fmla="*/ 17 w 121"/>
                <a:gd name="T25" fmla="*/ 33 h 171"/>
                <a:gd name="T26" fmla="*/ 0 w 121"/>
                <a:gd name="T27" fmla="*/ 15 h 171"/>
                <a:gd name="T28" fmla="*/ 0 w 121"/>
                <a:gd name="T29" fmla="*/ 8 h 171"/>
                <a:gd name="T30" fmla="*/ 37 w 121"/>
                <a:gd name="T31" fmla="*/ 0 h 171"/>
                <a:gd name="T32" fmla="*/ 37 w 121"/>
                <a:gd name="T33" fmla="*/ 79 h 171"/>
                <a:gd name="T34" fmla="*/ 71 w 121"/>
                <a:gd name="T35" fmla="*/ 62 h 171"/>
                <a:gd name="T36" fmla="*/ 105 w 121"/>
                <a:gd name="T37" fmla="*/ 103 h 171"/>
                <a:gd name="T38" fmla="*/ 105 w 121"/>
                <a:gd name="T39" fmla="*/ 145 h 171"/>
                <a:gd name="T40" fmla="*/ 121 w 121"/>
                <a:gd name="T41" fmla="*/ 163 h 171"/>
                <a:gd name="T42" fmla="*/ 121 w 121"/>
                <a:gd name="T43" fmla="*/ 171 h 171"/>
                <a:gd name="T44" fmla="*/ 69 w 121"/>
                <a:gd name="T4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71">
                  <a:moveTo>
                    <a:pt x="69" y="171"/>
                  </a:moveTo>
                  <a:cubicBezTo>
                    <a:pt x="69" y="163"/>
                    <a:pt x="69" y="163"/>
                    <a:pt x="69" y="163"/>
                  </a:cubicBezTo>
                  <a:cubicBezTo>
                    <a:pt x="83" y="162"/>
                    <a:pt x="85" y="160"/>
                    <a:pt x="85" y="145"/>
                  </a:cubicBezTo>
                  <a:cubicBezTo>
                    <a:pt x="85" y="106"/>
                    <a:pt x="85" y="106"/>
                    <a:pt x="85" y="106"/>
                  </a:cubicBezTo>
                  <a:cubicBezTo>
                    <a:pt x="85" y="86"/>
                    <a:pt x="78" y="77"/>
                    <a:pt x="62" y="77"/>
                  </a:cubicBezTo>
                  <a:cubicBezTo>
                    <a:pt x="52" y="77"/>
                    <a:pt x="43" y="81"/>
                    <a:pt x="37" y="89"/>
                  </a:cubicBezTo>
                  <a:cubicBezTo>
                    <a:pt x="37" y="145"/>
                    <a:pt x="37" y="145"/>
                    <a:pt x="37" y="145"/>
                  </a:cubicBezTo>
                  <a:cubicBezTo>
                    <a:pt x="37" y="160"/>
                    <a:pt x="38" y="162"/>
                    <a:pt x="52" y="163"/>
                  </a:cubicBezTo>
                  <a:cubicBezTo>
                    <a:pt x="52" y="171"/>
                    <a:pt x="52" y="171"/>
                    <a:pt x="52" y="171"/>
                  </a:cubicBezTo>
                  <a:cubicBezTo>
                    <a:pt x="0" y="171"/>
                    <a:pt x="0" y="171"/>
                    <a:pt x="0" y="171"/>
                  </a:cubicBezTo>
                  <a:cubicBezTo>
                    <a:pt x="0" y="163"/>
                    <a:pt x="0" y="163"/>
                    <a:pt x="0" y="163"/>
                  </a:cubicBezTo>
                  <a:cubicBezTo>
                    <a:pt x="15" y="162"/>
                    <a:pt x="17" y="161"/>
                    <a:pt x="17" y="145"/>
                  </a:cubicBezTo>
                  <a:cubicBezTo>
                    <a:pt x="17" y="33"/>
                    <a:pt x="17" y="33"/>
                    <a:pt x="17" y="33"/>
                  </a:cubicBezTo>
                  <a:cubicBezTo>
                    <a:pt x="17" y="18"/>
                    <a:pt x="16" y="17"/>
                    <a:pt x="0" y="15"/>
                  </a:cubicBezTo>
                  <a:cubicBezTo>
                    <a:pt x="0" y="8"/>
                    <a:pt x="0" y="8"/>
                    <a:pt x="0" y="8"/>
                  </a:cubicBezTo>
                  <a:cubicBezTo>
                    <a:pt x="12" y="7"/>
                    <a:pt x="27" y="3"/>
                    <a:pt x="37" y="0"/>
                  </a:cubicBezTo>
                  <a:cubicBezTo>
                    <a:pt x="37" y="79"/>
                    <a:pt x="37" y="79"/>
                    <a:pt x="37" y="79"/>
                  </a:cubicBezTo>
                  <a:cubicBezTo>
                    <a:pt x="45" y="71"/>
                    <a:pt x="58" y="62"/>
                    <a:pt x="71" y="62"/>
                  </a:cubicBezTo>
                  <a:cubicBezTo>
                    <a:pt x="91" y="62"/>
                    <a:pt x="105" y="75"/>
                    <a:pt x="105" y="103"/>
                  </a:cubicBezTo>
                  <a:cubicBezTo>
                    <a:pt x="105" y="145"/>
                    <a:pt x="105" y="145"/>
                    <a:pt x="105" y="145"/>
                  </a:cubicBezTo>
                  <a:cubicBezTo>
                    <a:pt x="105" y="161"/>
                    <a:pt x="107" y="162"/>
                    <a:pt x="121" y="163"/>
                  </a:cubicBezTo>
                  <a:cubicBezTo>
                    <a:pt x="121" y="171"/>
                    <a:pt x="121" y="171"/>
                    <a:pt x="121" y="171"/>
                  </a:cubicBezTo>
                  <a:lnTo>
                    <a:pt x="69"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3987" y="477"/>
              <a:ext cx="20" cy="41"/>
            </a:xfrm>
            <a:custGeom>
              <a:avLst/>
              <a:gdLst>
                <a:gd name="T0" fmla="*/ 53 w 69"/>
                <a:gd name="T1" fmla="*/ 138 h 141"/>
                <a:gd name="T2" fmla="*/ 42 w 69"/>
                <a:gd name="T3" fmla="*/ 141 h 141"/>
                <a:gd name="T4" fmla="*/ 18 w 69"/>
                <a:gd name="T5" fmla="*/ 113 h 141"/>
                <a:gd name="T6" fmla="*/ 18 w 69"/>
                <a:gd name="T7" fmla="*/ 43 h 141"/>
                <a:gd name="T8" fmla="*/ 1 w 69"/>
                <a:gd name="T9" fmla="*/ 43 h 141"/>
                <a:gd name="T10" fmla="*/ 0 w 69"/>
                <a:gd name="T11" fmla="*/ 40 h 141"/>
                <a:gd name="T12" fmla="*/ 7 w 69"/>
                <a:gd name="T13" fmla="*/ 33 h 141"/>
                <a:gd name="T14" fmla="*/ 18 w 69"/>
                <a:gd name="T15" fmla="*/ 33 h 141"/>
                <a:gd name="T16" fmla="*/ 18 w 69"/>
                <a:gd name="T17" fmla="*/ 16 h 141"/>
                <a:gd name="T18" fmla="*/ 34 w 69"/>
                <a:gd name="T19" fmla="*/ 0 h 141"/>
                <a:gd name="T20" fmla="*/ 37 w 69"/>
                <a:gd name="T21" fmla="*/ 0 h 141"/>
                <a:gd name="T22" fmla="*/ 37 w 69"/>
                <a:gd name="T23" fmla="*/ 33 h 141"/>
                <a:gd name="T24" fmla="*/ 65 w 69"/>
                <a:gd name="T25" fmla="*/ 33 h 141"/>
                <a:gd name="T26" fmla="*/ 63 w 69"/>
                <a:gd name="T27" fmla="*/ 43 h 141"/>
                <a:gd name="T28" fmla="*/ 37 w 69"/>
                <a:gd name="T29" fmla="*/ 43 h 141"/>
                <a:gd name="T30" fmla="*/ 37 w 69"/>
                <a:gd name="T31" fmla="*/ 104 h 141"/>
                <a:gd name="T32" fmla="*/ 51 w 69"/>
                <a:gd name="T33" fmla="*/ 127 h 141"/>
                <a:gd name="T34" fmla="*/ 66 w 69"/>
                <a:gd name="T35" fmla="*/ 123 h 141"/>
                <a:gd name="T36" fmla="*/ 69 w 69"/>
                <a:gd name="T37" fmla="*/ 130 h 141"/>
                <a:gd name="T38" fmla="*/ 53 w 69"/>
                <a:gd name="T39"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41">
                  <a:moveTo>
                    <a:pt x="53" y="138"/>
                  </a:moveTo>
                  <a:cubicBezTo>
                    <a:pt x="48" y="140"/>
                    <a:pt x="44" y="141"/>
                    <a:pt x="42" y="141"/>
                  </a:cubicBezTo>
                  <a:cubicBezTo>
                    <a:pt x="27" y="141"/>
                    <a:pt x="18" y="132"/>
                    <a:pt x="18" y="113"/>
                  </a:cubicBezTo>
                  <a:cubicBezTo>
                    <a:pt x="18" y="43"/>
                    <a:pt x="18" y="43"/>
                    <a:pt x="18" y="43"/>
                  </a:cubicBezTo>
                  <a:cubicBezTo>
                    <a:pt x="1" y="43"/>
                    <a:pt x="1" y="43"/>
                    <a:pt x="1" y="43"/>
                  </a:cubicBezTo>
                  <a:cubicBezTo>
                    <a:pt x="0" y="40"/>
                    <a:pt x="0" y="40"/>
                    <a:pt x="0" y="40"/>
                  </a:cubicBezTo>
                  <a:cubicBezTo>
                    <a:pt x="7" y="33"/>
                    <a:pt x="7" y="33"/>
                    <a:pt x="7" y="33"/>
                  </a:cubicBezTo>
                  <a:cubicBezTo>
                    <a:pt x="18" y="33"/>
                    <a:pt x="18" y="33"/>
                    <a:pt x="18" y="33"/>
                  </a:cubicBezTo>
                  <a:cubicBezTo>
                    <a:pt x="18" y="16"/>
                    <a:pt x="18" y="16"/>
                    <a:pt x="18" y="16"/>
                  </a:cubicBezTo>
                  <a:cubicBezTo>
                    <a:pt x="34" y="0"/>
                    <a:pt x="34" y="0"/>
                    <a:pt x="34" y="0"/>
                  </a:cubicBezTo>
                  <a:cubicBezTo>
                    <a:pt x="37" y="0"/>
                    <a:pt x="37" y="0"/>
                    <a:pt x="37" y="0"/>
                  </a:cubicBezTo>
                  <a:cubicBezTo>
                    <a:pt x="37" y="33"/>
                    <a:pt x="37" y="33"/>
                    <a:pt x="37" y="33"/>
                  </a:cubicBezTo>
                  <a:cubicBezTo>
                    <a:pt x="65" y="33"/>
                    <a:pt x="65" y="33"/>
                    <a:pt x="65" y="33"/>
                  </a:cubicBezTo>
                  <a:cubicBezTo>
                    <a:pt x="67" y="36"/>
                    <a:pt x="66" y="41"/>
                    <a:pt x="63" y="43"/>
                  </a:cubicBezTo>
                  <a:cubicBezTo>
                    <a:pt x="37" y="43"/>
                    <a:pt x="37" y="43"/>
                    <a:pt x="37" y="43"/>
                  </a:cubicBezTo>
                  <a:cubicBezTo>
                    <a:pt x="37" y="104"/>
                    <a:pt x="37" y="104"/>
                    <a:pt x="37" y="104"/>
                  </a:cubicBezTo>
                  <a:cubicBezTo>
                    <a:pt x="37" y="123"/>
                    <a:pt x="45" y="127"/>
                    <a:pt x="51" y="127"/>
                  </a:cubicBezTo>
                  <a:cubicBezTo>
                    <a:pt x="57" y="127"/>
                    <a:pt x="63" y="124"/>
                    <a:pt x="66" y="123"/>
                  </a:cubicBezTo>
                  <a:cubicBezTo>
                    <a:pt x="69" y="130"/>
                    <a:pt x="69" y="130"/>
                    <a:pt x="69" y="130"/>
                  </a:cubicBezTo>
                  <a:lnTo>
                    <a:pt x="53"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4010" y="468"/>
              <a:ext cx="26" cy="49"/>
            </a:xfrm>
            <a:custGeom>
              <a:avLst/>
              <a:gdLst>
                <a:gd name="T0" fmla="*/ 18 w 88"/>
                <a:gd name="T1" fmla="*/ 65 h 171"/>
                <a:gd name="T2" fmla="*/ 18 w 88"/>
                <a:gd name="T3" fmla="*/ 61 h 171"/>
                <a:gd name="T4" fmla="*/ 20 w 88"/>
                <a:gd name="T5" fmla="*/ 41 h 171"/>
                <a:gd name="T6" fmla="*/ 39 w 88"/>
                <a:gd name="T7" fmla="*/ 13 h 171"/>
                <a:gd name="T8" fmla="*/ 66 w 88"/>
                <a:gd name="T9" fmla="*/ 0 h 171"/>
                <a:gd name="T10" fmla="*/ 85 w 88"/>
                <a:gd name="T11" fmla="*/ 8 h 171"/>
                <a:gd name="T12" fmla="*/ 87 w 88"/>
                <a:gd name="T13" fmla="*/ 17 h 171"/>
                <a:gd name="T14" fmla="*/ 82 w 88"/>
                <a:gd name="T15" fmla="*/ 23 h 171"/>
                <a:gd name="T16" fmla="*/ 75 w 88"/>
                <a:gd name="T17" fmla="*/ 23 h 171"/>
                <a:gd name="T18" fmla="*/ 56 w 88"/>
                <a:gd name="T19" fmla="*/ 14 h 171"/>
                <a:gd name="T20" fmla="*/ 43 w 88"/>
                <a:gd name="T21" fmla="*/ 21 h 171"/>
                <a:gd name="T22" fmla="*/ 37 w 88"/>
                <a:gd name="T23" fmla="*/ 57 h 171"/>
                <a:gd name="T24" fmla="*/ 37 w 88"/>
                <a:gd name="T25" fmla="*/ 65 h 171"/>
                <a:gd name="T26" fmla="*/ 66 w 88"/>
                <a:gd name="T27" fmla="*/ 65 h 171"/>
                <a:gd name="T28" fmla="*/ 64 w 88"/>
                <a:gd name="T29" fmla="*/ 75 h 171"/>
                <a:gd name="T30" fmla="*/ 37 w 88"/>
                <a:gd name="T31" fmla="*/ 75 h 171"/>
                <a:gd name="T32" fmla="*/ 37 w 88"/>
                <a:gd name="T33" fmla="*/ 144 h 171"/>
                <a:gd name="T34" fmla="*/ 58 w 88"/>
                <a:gd name="T35" fmla="*/ 164 h 171"/>
                <a:gd name="T36" fmla="*/ 58 w 88"/>
                <a:gd name="T37" fmla="*/ 171 h 171"/>
                <a:gd name="T38" fmla="*/ 1 w 88"/>
                <a:gd name="T39" fmla="*/ 171 h 171"/>
                <a:gd name="T40" fmla="*/ 1 w 88"/>
                <a:gd name="T41" fmla="*/ 163 h 171"/>
                <a:gd name="T42" fmla="*/ 18 w 88"/>
                <a:gd name="T43" fmla="*/ 145 h 171"/>
                <a:gd name="T44" fmla="*/ 18 w 88"/>
                <a:gd name="T45" fmla="*/ 75 h 171"/>
                <a:gd name="T46" fmla="*/ 1 w 88"/>
                <a:gd name="T47" fmla="*/ 75 h 171"/>
                <a:gd name="T48" fmla="*/ 0 w 88"/>
                <a:gd name="T49" fmla="*/ 73 h 171"/>
                <a:gd name="T50" fmla="*/ 7 w 88"/>
                <a:gd name="T51" fmla="*/ 65 h 171"/>
                <a:gd name="T52" fmla="*/ 18 w 88"/>
                <a:gd name="T53" fmla="*/ 6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71">
                  <a:moveTo>
                    <a:pt x="18" y="65"/>
                  </a:moveTo>
                  <a:cubicBezTo>
                    <a:pt x="18" y="61"/>
                    <a:pt x="18" y="61"/>
                    <a:pt x="18" y="61"/>
                  </a:cubicBezTo>
                  <a:cubicBezTo>
                    <a:pt x="18" y="54"/>
                    <a:pt x="19" y="47"/>
                    <a:pt x="20" y="41"/>
                  </a:cubicBezTo>
                  <a:cubicBezTo>
                    <a:pt x="22" y="36"/>
                    <a:pt x="26" y="24"/>
                    <a:pt x="39" y="13"/>
                  </a:cubicBezTo>
                  <a:cubicBezTo>
                    <a:pt x="47" y="6"/>
                    <a:pt x="57" y="1"/>
                    <a:pt x="66" y="0"/>
                  </a:cubicBezTo>
                  <a:cubicBezTo>
                    <a:pt x="74" y="0"/>
                    <a:pt x="81" y="4"/>
                    <a:pt x="85" y="8"/>
                  </a:cubicBezTo>
                  <a:cubicBezTo>
                    <a:pt x="88" y="11"/>
                    <a:pt x="88" y="14"/>
                    <a:pt x="87" y="17"/>
                  </a:cubicBezTo>
                  <a:cubicBezTo>
                    <a:pt x="86" y="19"/>
                    <a:pt x="84" y="21"/>
                    <a:pt x="82" y="23"/>
                  </a:cubicBezTo>
                  <a:cubicBezTo>
                    <a:pt x="80" y="25"/>
                    <a:pt x="77" y="25"/>
                    <a:pt x="75" y="23"/>
                  </a:cubicBezTo>
                  <a:cubicBezTo>
                    <a:pt x="70" y="18"/>
                    <a:pt x="64" y="14"/>
                    <a:pt x="56" y="14"/>
                  </a:cubicBezTo>
                  <a:cubicBezTo>
                    <a:pt x="49" y="14"/>
                    <a:pt x="46" y="17"/>
                    <a:pt x="43" y="21"/>
                  </a:cubicBezTo>
                  <a:cubicBezTo>
                    <a:pt x="40" y="25"/>
                    <a:pt x="37" y="37"/>
                    <a:pt x="37" y="57"/>
                  </a:cubicBezTo>
                  <a:cubicBezTo>
                    <a:pt x="37" y="65"/>
                    <a:pt x="37" y="65"/>
                    <a:pt x="37" y="65"/>
                  </a:cubicBezTo>
                  <a:cubicBezTo>
                    <a:pt x="66" y="65"/>
                    <a:pt x="66" y="65"/>
                    <a:pt x="66" y="65"/>
                  </a:cubicBezTo>
                  <a:cubicBezTo>
                    <a:pt x="67" y="67"/>
                    <a:pt x="66" y="74"/>
                    <a:pt x="64" y="75"/>
                  </a:cubicBezTo>
                  <a:cubicBezTo>
                    <a:pt x="37" y="75"/>
                    <a:pt x="37" y="75"/>
                    <a:pt x="37" y="75"/>
                  </a:cubicBezTo>
                  <a:cubicBezTo>
                    <a:pt x="37" y="144"/>
                    <a:pt x="37" y="144"/>
                    <a:pt x="37" y="144"/>
                  </a:cubicBezTo>
                  <a:cubicBezTo>
                    <a:pt x="37" y="161"/>
                    <a:pt x="39" y="162"/>
                    <a:pt x="58" y="164"/>
                  </a:cubicBezTo>
                  <a:cubicBezTo>
                    <a:pt x="58" y="171"/>
                    <a:pt x="58" y="171"/>
                    <a:pt x="58" y="171"/>
                  </a:cubicBezTo>
                  <a:cubicBezTo>
                    <a:pt x="1" y="171"/>
                    <a:pt x="1" y="171"/>
                    <a:pt x="1" y="171"/>
                  </a:cubicBezTo>
                  <a:cubicBezTo>
                    <a:pt x="1" y="163"/>
                    <a:pt x="1" y="163"/>
                    <a:pt x="1" y="163"/>
                  </a:cubicBezTo>
                  <a:cubicBezTo>
                    <a:pt x="16" y="162"/>
                    <a:pt x="18" y="161"/>
                    <a:pt x="18" y="145"/>
                  </a:cubicBezTo>
                  <a:cubicBezTo>
                    <a:pt x="18" y="75"/>
                    <a:pt x="18" y="75"/>
                    <a:pt x="18" y="75"/>
                  </a:cubicBezTo>
                  <a:cubicBezTo>
                    <a:pt x="1" y="75"/>
                    <a:pt x="1" y="75"/>
                    <a:pt x="1" y="75"/>
                  </a:cubicBezTo>
                  <a:cubicBezTo>
                    <a:pt x="0" y="73"/>
                    <a:pt x="0" y="73"/>
                    <a:pt x="0" y="73"/>
                  </a:cubicBezTo>
                  <a:cubicBezTo>
                    <a:pt x="7" y="65"/>
                    <a:pt x="7" y="65"/>
                    <a:pt x="7" y="65"/>
                  </a:cubicBezTo>
                  <a:lnTo>
                    <a:pt x="1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4032" y="486"/>
              <a:ext cx="35" cy="32"/>
            </a:xfrm>
            <a:custGeom>
              <a:avLst/>
              <a:gdLst>
                <a:gd name="T0" fmla="*/ 120 w 120"/>
                <a:gd name="T1" fmla="*/ 102 h 110"/>
                <a:gd name="T2" fmla="*/ 101 w 120"/>
                <a:gd name="T3" fmla="*/ 106 h 110"/>
                <a:gd name="T4" fmla="*/ 84 w 120"/>
                <a:gd name="T5" fmla="*/ 110 h 110"/>
                <a:gd name="T6" fmla="*/ 82 w 120"/>
                <a:gd name="T7" fmla="*/ 109 h 110"/>
                <a:gd name="T8" fmla="*/ 82 w 120"/>
                <a:gd name="T9" fmla="*/ 92 h 110"/>
                <a:gd name="T10" fmla="*/ 64 w 120"/>
                <a:gd name="T11" fmla="*/ 104 h 110"/>
                <a:gd name="T12" fmla="*/ 46 w 120"/>
                <a:gd name="T13" fmla="*/ 110 h 110"/>
                <a:gd name="T14" fmla="*/ 15 w 120"/>
                <a:gd name="T15" fmla="*/ 74 h 110"/>
                <a:gd name="T16" fmla="*/ 15 w 120"/>
                <a:gd name="T17" fmla="*/ 28 h 110"/>
                <a:gd name="T18" fmla="*/ 7 w 120"/>
                <a:gd name="T19" fmla="*/ 12 h 110"/>
                <a:gd name="T20" fmla="*/ 0 w 120"/>
                <a:gd name="T21" fmla="*/ 11 h 110"/>
                <a:gd name="T22" fmla="*/ 0 w 120"/>
                <a:gd name="T23" fmla="*/ 4 h 110"/>
                <a:gd name="T24" fmla="*/ 18 w 120"/>
                <a:gd name="T25" fmla="*/ 3 h 110"/>
                <a:gd name="T26" fmla="*/ 36 w 120"/>
                <a:gd name="T27" fmla="*/ 0 h 110"/>
                <a:gd name="T28" fmla="*/ 35 w 120"/>
                <a:gd name="T29" fmla="*/ 36 h 110"/>
                <a:gd name="T30" fmla="*/ 35 w 120"/>
                <a:gd name="T31" fmla="*/ 68 h 110"/>
                <a:gd name="T32" fmla="*/ 56 w 120"/>
                <a:gd name="T33" fmla="*/ 95 h 110"/>
                <a:gd name="T34" fmla="*/ 82 w 120"/>
                <a:gd name="T35" fmla="*/ 83 h 110"/>
                <a:gd name="T36" fmla="*/ 82 w 120"/>
                <a:gd name="T37" fmla="*/ 28 h 110"/>
                <a:gd name="T38" fmla="*/ 72 w 120"/>
                <a:gd name="T39" fmla="*/ 12 h 110"/>
                <a:gd name="T40" fmla="*/ 63 w 120"/>
                <a:gd name="T41" fmla="*/ 11 h 110"/>
                <a:gd name="T42" fmla="*/ 63 w 120"/>
                <a:gd name="T43" fmla="*/ 4 h 110"/>
                <a:gd name="T44" fmla="*/ 85 w 120"/>
                <a:gd name="T45" fmla="*/ 3 h 110"/>
                <a:gd name="T46" fmla="*/ 102 w 120"/>
                <a:gd name="T47" fmla="*/ 0 h 110"/>
                <a:gd name="T48" fmla="*/ 102 w 120"/>
                <a:gd name="T49" fmla="*/ 80 h 110"/>
                <a:gd name="T50" fmla="*/ 113 w 120"/>
                <a:gd name="T51" fmla="*/ 94 h 110"/>
                <a:gd name="T52" fmla="*/ 120 w 120"/>
                <a:gd name="T53" fmla="*/ 95 h 110"/>
                <a:gd name="T54" fmla="*/ 120 w 120"/>
                <a:gd name="T55"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0">
                  <a:moveTo>
                    <a:pt x="120" y="102"/>
                  </a:moveTo>
                  <a:cubicBezTo>
                    <a:pt x="114" y="103"/>
                    <a:pt x="108" y="104"/>
                    <a:pt x="101" y="106"/>
                  </a:cubicBezTo>
                  <a:cubicBezTo>
                    <a:pt x="94" y="107"/>
                    <a:pt x="88" y="109"/>
                    <a:pt x="84" y="110"/>
                  </a:cubicBezTo>
                  <a:cubicBezTo>
                    <a:pt x="82" y="109"/>
                    <a:pt x="82" y="109"/>
                    <a:pt x="82" y="109"/>
                  </a:cubicBezTo>
                  <a:cubicBezTo>
                    <a:pt x="82" y="92"/>
                    <a:pt x="82" y="92"/>
                    <a:pt x="82" y="92"/>
                  </a:cubicBezTo>
                  <a:cubicBezTo>
                    <a:pt x="76" y="96"/>
                    <a:pt x="71" y="101"/>
                    <a:pt x="64" y="104"/>
                  </a:cubicBezTo>
                  <a:cubicBezTo>
                    <a:pt x="57" y="109"/>
                    <a:pt x="52" y="110"/>
                    <a:pt x="46" y="110"/>
                  </a:cubicBezTo>
                  <a:cubicBezTo>
                    <a:pt x="29" y="110"/>
                    <a:pt x="15" y="100"/>
                    <a:pt x="15" y="74"/>
                  </a:cubicBezTo>
                  <a:cubicBezTo>
                    <a:pt x="15" y="28"/>
                    <a:pt x="15" y="28"/>
                    <a:pt x="15" y="28"/>
                  </a:cubicBezTo>
                  <a:cubicBezTo>
                    <a:pt x="15" y="15"/>
                    <a:pt x="13" y="14"/>
                    <a:pt x="7" y="12"/>
                  </a:cubicBezTo>
                  <a:cubicBezTo>
                    <a:pt x="0" y="11"/>
                    <a:pt x="0" y="11"/>
                    <a:pt x="0" y="11"/>
                  </a:cubicBezTo>
                  <a:cubicBezTo>
                    <a:pt x="0" y="4"/>
                    <a:pt x="0" y="4"/>
                    <a:pt x="0" y="4"/>
                  </a:cubicBezTo>
                  <a:cubicBezTo>
                    <a:pt x="5" y="4"/>
                    <a:pt x="12" y="4"/>
                    <a:pt x="18" y="3"/>
                  </a:cubicBezTo>
                  <a:cubicBezTo>
                    <a:pt x="25" y="2"/>
                    <a:pt x="32" y="1"/>
                    <a:pt x="36" y="0"/>
                  </a:cubicBezTo>
                  <a:cubicBezTo>
                    <a:pt x="35" y="8"/>
                    <a:pt x="35" y="21"/>
                    <a:pt x="35" y="36"/>
                  </a:cubicBezTo>
                  <a:cubicBezTo>
                    <a:pt x="35" y="68"/>
                    <a:pt x="35" y="68"/>
                    <a:pt x="35" y="68"/>
                  </a:cubicBezTo>
                  <a:cubicBezTo>
                    <a:pt x="35" y="89"/>
                    <a:pt x="45" y="95"/>
                    <a:pt x="56" y="95"/>
                  </a:cubicBezTo>
                  <a:cubicBezTo>
                    <a:pt x="65" y="95"/>
                    <a:pt x="74" y="91"/>
                    <a:pt x="82" y="83"/>
                  </a:cubicBezTo>
                  <a:cubicBezTo>
                    <a:pt x="82" y="28"/>
                    <a:pt x="82" y="28"/>
                    <a:pt x="82" y="28"/>
                  </a:cubicBezTo>
                  <a:cubicBezTo>
                    <a:pt x="82" y="15"/>
                    <a:pt x="80" y="14"/>
                    <a:pt x="72" y="12"/>
                  </a:cubicBezTo>
                  <a:cubicBezTo>
                    <a:pt x="63" y="11"/>
                    <a:pt x="63" y="11"/>
                    <a:pt x="63" y="11"/>
                  </a:cubicBezTo>
                  <a:cubicBezTo>
                    <a:pt x="63" y="4"/>
                    <a:pt x="63" y="4"/>
                    <a:pt x="63" y="4"/>
                  </a:cubicBezTo>
                  <a:cubicBezTo>
                    <a:pt x="70" y="4"/>
                    <a:pt x="78" y="4"/>
                    <a:pt x="85" y="3"/>
                  </a:cubicBezTo>
                  <a:cubicBezTo>
                    <a:pt x="92" y="2"/>
                    <a:pt x="98" y="1"/>
                    <a:pt x="102" y="0"/>
                  </a:cubicBezTo>
                  <a:cubicBezTo>
                    <a:pt x="102" y="80"/>
                    <a:pt x="102" y="80"/>
                    <a:pt x="102" y="80"/>
                  </a:cubicBezTo>
                  <a:cubicBezTo>
                    <a:pt x="102" y="92"/>
                    <a:pt x="104" y="94"/>
                    <a:pt x="113" y="94"/>
                  </a:cubicBezTo>
                  <a:cubicBezTo>
                    <a:pt x="120" y="95"/>
                    <a:pt x="120" y="95"/>
                    <a:pt x="120" y="95"/>
                  </a:cubicBezTo>
                  <a:lnTo>
                    <a:pt x="12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4070" y="468"/>
              <a:ext cx="16" cy="49"/>
            </a:xfrm>
            <a:custGeom>
              <a:avLst/>
              <a:gdLst>
                <a:gd name="T0" fmla="*/ 0 w 55"/>
                <a:gd name="T1" fmla="*/ 171 h 171"/>
                <a:gd name="T2" fmla="*/ 0 w 55"/>
                <a:gd name="T3" fmla="*/ 163 h 171"/>
                <a:gd name="T4" fmla="*/ 18 w 55"/>
                <a:gd name="T5" fmla="*/ 145 h 171"/>
                <a:gd name="T6" fmla="*/ 18 w 55"/>
                <a:gd name="T7" fmla="*/ 33 h 171"/>
                <a:gd name="T8" fmla="*/ 1 w 55"/>
                <a:gd name="T9" fmla="*/ 15 h 171"/>
                <a:gd name="T10" fmla="*/ 1 w 55"/>
                <a:gd name="T11" fmla="*/ 8 h 171"/>
                <a:gd name="T12" fmla="*/ 37 w 55"/>
                <a:gd name="T13" fmla="*/ 0 h 171"/>
                <a:gd name="T14" fmla="*/ 37 w 55"/>
                <a:gd name="T15" fmla="*/ 145 h 171"/>
                <a:gd name="T16" fmla="*/ 55 w 55"/>
                <a:gd name="T17" fmla="*/ 163 h 171"/>
                <a:gd name="T18" fmla="*/ 55 w 55"/>
                <a:gd name="T19" fmla="*/ 171 h 171"/>
                <a:gd name="T20" fmla="*/ 0 w 55"/>
                <a:gd name="T2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71">
                  <a:moveTo>
                    <a:pt x="0" y="171"/>
                  </a:moveTo>
                  <a:cubicBezTo>
                    <a:pt x="0" y="163"/>
                    <a:pt x="0" y="163"/>
                    <a:pt x="0" y="163"/>
                  </a:cubicBezTo>
                  <a:cubicBezTo>
                    <a:pt x="16" y="162"/>
                    <a:pt x="18" y="160"/>
                    <a:pt x="18" y="145"/>
                  </a:cubicBezTo>
                  <a:cubicBezTo>
                    <a:pt x="18" y="33"/>
                    <a:pt x="18" y="33"/>
                    <a:pt x="18" y="33"/>
                  </a:cubicBezTo>
                  <a:cubicBezTo>
                    <a:pt x="18" y="17"/>
                    <a:pt x="16" y="17"/>
                    <a:pt x="1" y="15"/>
                  </a:cubicBezTo>
                  <a:cubicBezTo>
                    <a:pt x="1" y="8"/>
                    <a:pt x="1" y="8"/>
                    <a:pt x="1" y="8"/>
                  </a:cubicBezTo>
                  <a:cubicBezTo>
                    <a:pt x="14" y="7"/>
                    <a:pt x="29" y="3"/>
                    <a:pt x="37" y="0"/>
                  </a:cubicBezTo>
                  <a:cubicBezTo>
                    <a:pt x="37" y="145"/>
                    <a:pt x="37" y="145"/>
                    <a:pt x="37" y="145"/>
                  </a:cubicBezTo>
                  <a:cubicBezTo>
                    <a:pt x="37" y="161"/>
                    <a:pt x="39" y="162"/>
                    <a:pt x="55" y="163"/>
                  </a:cubicBezTo>
                  <a:cubicBezTo>
                    <a:pt x="55" y="171"/>
                    <a:pt x="55" y="171"/>
                    <a:pt x="55" y="171"/>
                  </a:cubicBez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userDrawn="1"/>
          </p:nvSpPr>
          <p:spPr bwMode="auto">
            <a:xfrm>
              <a:off x="4108" y="472"/>
              <a:ext cx="19" cy="45"/>
            </a:xfrm>
            <a:custGeom>
              <a:avLst/>
              <a:gdLst>
                <a:gd name="T0" fmla="*/ 0 w 65"/>
                <a:gd name="T1" fmla="*/ 157 h 157"/>
                <a:gd name="T2" fmla="*/ 0 w 65"/>
                <a:gd name="T3" fmla="*/ 149 h 157"/>
                <a:gd name="T4" fmla="*/ 22 w 65"/>
                <a:gd name="T5" fmla="*/ 126 h 157"/>
                <a:gd name="T6" fmla="*/ 22 w 65"/>
                <a:gd name="T7" fmla="*/ 31 h 157"/>
                <a:gd name="T8" fmla="*/ 0 w 65"/>
                <a:gd name="T9" fmla="*/ 8 h 157"/>
                <a:gd name="T10" fmla="*/ 0 w 65"/>
                <a:gd name="T11" fmla="*/ 0 h 157"/>
                <a:gd name="T12" fmla="*/ 65 w 65"/>
                <a:gd name="T13" fmla="*/ 0 h 157"/>
                <a:gd name="T14" fmla="*/ 65 w 65"/>
                <a:gd name="T15" fmla="*/ 8 h 157"/>
                <a:gd name="T16" fmla="*/ 43 w 65"/>
                <a:gd name="T17" fmla="*/ 31 h 157"/>
                <a:gd name="T18" fmla="*/ 43 w 65"/>
                <a:gd name="T19" fmla="*/ 126 h 157"/>
                <a:gd name="T20" fmla="*/ 65 w 65"/>
                <a:gd name="T21" fmla="*/ 149 h 157"/>
                <a:gd name="T22" fmla="*/ 65 w 65"/>
                <a:gd name="T23" fmla="*/ 157 h 157"/>
                <a:gd name="T24" fmla="*/ 0 w 65"/>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57">
                  <a:moveTo>
                    <a:pt x="0" y="157"/>
                  </a:moveTo>
                  <a:cubicBezTo>
                    <a:pt x="0" y="149"/>
                    <a:pt x="0" y="149"/>
                    <a:pt x="0" y="149"/>
                  </a:cubicBezTo>
                  <a:cubicBezTo>
                    <a:pt x="20" y="147"/>
                    <a:pt x="22" y="146"/>
                    <a:pt x="22" y="126"/>
                  </a:cubicBezTo>
                  <a:cubicBezTo>
                    <a:pt x="22" y="31"/>
                    <a:pt x="22" y="31"/>
                    <a:pt x="22" y="31"/>
                  </a:cubicBezTo>
                  <a:cubicBezTo>
                    <a:pt x="22" y="11"/>
                    <a:pt x="20" y="10"/>
                    <a:pt x="0" y="8"/>
                  </a:cubicBezTo>
                  <a:cubicBezTo>
                    <a:pt x="0" y="0"/>
                    <a:pt x="0" y="0"/>
                    <a:pt x="0" y="0"/>
                  </a:cubicBezTo>
                  <a:cubicBezTo>
                    <a:pt x="65" y="0"/>
                    <a:pt x="65" y="0"/>
                    <a:pt x="65" y="0"/>
                  </a:cubicBezTo>
                  <a:cubicBezTo>
                    <a:pt x="65" y="8"/>
                    <a:pt x="65" y="8"/>
                    <a:pt x="65" y="8"/>
                  </a:cubicBezTo>
                  <a:cubicBezTo>
                    <a:pt x="45" y="10"/>
                    <a:pt x="43" y="11"/>
                    <a:pt x="43" y="31"/>
                  </a:cubicBezTo>
                  <a:cubicBezTo>
                    <a:pt x="43" y="126"/>
                    <a:pt x="43" y="126"/>
                    <a:pt x="43" y="126"/>
                  </a:cubicBezTo>
                  <a:cubicBezTo>
                    <a:pt x="43" y="146"/>
                    <a:pt x="45" y="147"/>
                    <a:pt x="65" y="149"/>
                  </a:cubicBezTo>
                  <a:cubicBezTo>
                    <a:pt x="65" y="157"/>
                    <a:pt x="65" y="157"/>
                    <a:pt x="65" y="157"/>
                  </a:cubicBez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userDrawn="1"/>
          </p:nvSpPr>
          <p:spPr bwMode="auto">
            <a:xfrm>
              <a:off x="4131" y="486"/>
              <a:ext cx="35" cy="31"/>
            </a:xfrm>
            <a:custGeom>
              <a:avLst/>
              <a:gdLst>
                <a:gd name="T0" fmla="*/ 70 w 121"/>
                <a:gd name="T1" fmla="*/ 109 h 109"/>
                <a:gd name="T2" fmla="*/ 70 w 121"/>
                <a:gd name="T3" fmla="*/ 101 h 109"/>
                <a:gd name="T4" fmla="*/ 86 w 121"/>
                <a:gd name="T5" fmla="*/ 82 h 109"/>
                <a:gd name="T6" fmla="*/ 86 w 121"/>
                <a:gd name="T7" fmla="*/ 42 h 109"/>
                <a:gd name="T8" fmla="*/ 64 w 121"/>
                <a:gd name="T9" fmla="*/ 15 h 109"/>
                <a:gd name="T10" fmla="*/ 37 w 121"/>
                <a:gd name="T11" fmla="*/ 27 h 109"/>
                <a:gd name="T12" fmla="*/ 37 w 121"/>
                <a:gd name="T13" fmla="*/ 83 h 109"/>
                <a:gd name="T14" fmla="*/ 53 w 121"/>
                <a:gd name="T15" fmla="*/ 101 h 109"/>
                <a:gd name="T16" fmla="*/ 53 w 121"/>
                <a:gd name="T17" fmla="*/ 109 h 109"/>
                <a:gd name="T18" fmla="*/ 0 w 121"/>
                <a:gd name="T19" fmla="*/ 109 h 109"/>
                <a:gd name="T20" fmla="*/ 0 w 121"/>
                <a:gd name="T21" fmla="*/ 101 h 109"/>
                <a:gd name="T22" fmla="*/ 18 w 121"/>
                <a:gd name="T23" fmla="*/ 83 h 109"/>
                <a:gd name="T24" fmla="*/ 18 w 121"/>
                <a:gd name="T25" fmla="*/ 34 h 109"/>
                <a:gd name="T26" fmla="*/ 3 w 121"/>
                <a:gd name="T27" fmla="*/ 16 h 109"/>
                <a:gd name="T28" fmla="*/ 3 w 121"/>
                <a:gd name="T29" fmla="*/ 9 h 109"/>
                <a:gd name="T30" fmla="*/ 37 w 121"/>
                <a:gd name="T31" fmla="*/ 0 h 109"/>
                <a:gd name="T32" fmla="*/ 37 w 121"/>
                <a:gd name="T33" fmla="*/ 18 h 109"/>
                <a:gd name="T34" fmla="*/ 53 w 121"/>
                <a:gd name="T35" fmla="*/ 8 h 109"/>
                <a:gd name="T36" fmla="*/ 74 w 121"/>
                <a:gd name="T37" fmla="*/ 0 h 109"/>
                <a:gd name="T38" fmla="*/ 105 w 121"/>
                <a:gd name="T39" fmla="*/ 37 h 109"/>
                <a:gd name="T40" fmla="*/ 105 w 121"/>
                <a:gd name="T41" fmla="*/ 83 h 109"/>
                <a:gd name="T42" fmla="*/ 121 w 121"/>
                <a:gd name="T43" fmla="*/ 101 h 109"/>
                <a:gd name="T44" fmla="*/ 121 w 121"/>
                <a:gd name="T45" fmla="*/ 109 h 109"/>
                <a:gd name="T46" fmla="*/ 70 w 121"/>
                <a:gd name="T4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109">
                  <a:moveTo>
                    <a:pt x="70" y="109"/>
                  </a:moveTo>
                  <a:cubicBezTo>
                    <a:pt x="70" y="101"/>
                    <a:pt x="70" y="101"/>
                    <a:pt x="70" y="101"/>
                  </a:cubicBezTo>
                  <a:cubicBezTo>
                    <a:pt x="84" y="100"/>
                    <a:pt x="86" y="98"/>
                    <a:pt x="86" y="82"/>
                  </a:cubicBezTo>
                  <a:cubicBezTo>
                    <a:pt x="86" y="42"/>
                    <a:pt x="86" y="42"/>
                    <a:pt x="86" y="42"/>
                  </a:cubicBezTo>
                  <a:cubicBezTo>
                    <a:pt x="86" y="25"/>
                    <a:pt x="79" y="15"/>
                    <a:pt x="64" y="15"/>
                  </a:cubicBezTo>
                  <a:cubicBezTo>
                    <a:pt x="54" y="15"/>
                    <a:pt x="45" y="21"/>
                    <a:pt x="37" y="27"/>
                  </a:cubicBezTo>
                  <a:cubicBezTo>
                    <a:pt x="37" y="83"/>
                    <a:pt x="37" y="83"/>
                    <a:pt x="37" y="83"/>
                  </a:cubicBezTo>
                  <a:cubicBezTo>
                    <a:pt x="37" y="99"/>
                    <a:pt x="39" y="100"/>
                    <a:pt x="53" y="101"/>
                  </a:cubicBezTo>
                  <a:cubicBezTo>
                    <a:pt x="53" y="109"/>
                    <a:pt x="53" y="109"/>
                    <a:pt x="53" y="109"/>
                  </a:cubicBezTo>
                  <a:cubicBezTo>
                    <a:pt x="0" y="109"/>
                    <a:pt x="0" y="109"/>
                    <a:pt x="0" y="109"/>
                  </a:cubicBezTo>
                  <a:cubicBezTo>
                    <a:pt x="0" y="101"/>
                    <a:pt x="0" y="101"/>
                    <a:pt x="0" y="101"/>
                  </a:cubicBezTo>
                  <a:cubicBezTo>
                    <a:pt x="17" y="100"/>
                    <a:pt x="18" y="98"/>
                    <a:pt x="18" y="83"/>
                  </a:cubicBezTo>
                  <a:cubicBezTo>
                    <a:pt x="18" y="34"/>
                    <a:pt x="18" y="34"/>
                    <a:pt x="18" y="34"/>
                  </a:cubicBezTo>
                  <a:cubicBezTo>
                    <a:pt x="18" y="19"/>
                    <a:pt x="16" y="18"/>
                    <a:pt x="3" y="16"/>
                  </a:cubicBezTo>
                  <a:cubicBezTo>
                    <a:pt x="3" y="9"/>
                    <a:pt x="3" y="9"/>
                    <a:pt x="3" y="9"/>
                  </a:cubicBezTo>
                  <a:cubicBezTo>
                    <a:pt x="15" y="7"/>
                    <a:pt x="27" y="4"/>
                    <a:pt x="37" y="0"/>
                  </a:cubicBezTo>
                  <a:cubicBezTo>
                    <a:pt x="37" y="18"/>
                    <a:pt x="37" y="18"/>
                    <a:pt x="37" y="18"/>
                  </a:cubicBezTo>
                  <a:cubicBezTo>
                    <a:pt x="42" y="15"/>
                    <a:pt x="47" y="11"/>
                    <a:pt x="53" y="8"/>
                  </a:cubicBezTo>
                  <a:cubicBezTo>
                    <a:pt x="60" y="3"/>
                    <a:pt x="67" y="0"/>
                    <a:pt x="74" y="0"/>
                  </a:cubicBezTo>
                  <a:cubicBezTo>
                    <a:pt x="93" y="0"/>
                    <a:pt x="105" y="14"/>
                    <a:pt x="105" y="37"/>
                  </a:cubicBezTo>
                  <a:cubicBezTo>
                    <a:pt x="105" y="83"/>
                    <a:pt x="105" y="83"/>
                    <a:pt x="105" y="83"/>
                  </a:cubicBezTo>
                  <a:cubicBezTo>
                    <a:pt x="105" y="99"/>
                    <a:pt x="107" y="100"/>
                    <a:pt x="121" y="101"/>
                  </a:cubicBezTo>
                  <a:cubicBezTo>
                    <a:pt x="121" y="109"/>
                    <a:pt x="121" y="109"/>
                    <a:pt x="121" y="109"/>
                  </a:cubicBezTo>
                  <a:lnTo>
                    <a:pt x="70"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userDrawn="1"/>
          </p:nvSpPr>
          <p:spPr bwMode="auto">
            <a:xfrm>
              <a:off x="4164" y="487"/>
              <a:ext cx="35" cy="31"/>
            </a:xfrm>
            <a:custGeom>
              <a:avLst/>
              <a:gdLst>
                <a:gd name="T0" fmla="*/ 118 w 118"/>
                <a:gd name="T1" fmla="*/ 7 h 108"/>
                <a:gd name="T2" fmla="*/ 96 w 118"/>
                <a:gd name="T3" fmla="*/ 25 h 108"/>
                <a:gd name="T4" fmla="*/ 62 w 118"/>
                <a:gd name="T5" fmla="*/ 108 h 108"/>
                <a:gd name="T6" fmla="*/ 54 w 118"/>
                <a:gd name="T7" fmla="*/ 108 h 108"/>
                <a:gd name="T8" fmla="*/ 21 w 118"/>
                <a:gd name="T9" fmla="*/ 24 h 108"/>
                <a:gd name="T10" fmla="*/ 0 w 118"/>
                <a:gd name="T11" fmla="*/ 7 h 108"/>
                <a:gd name="T12" fmla="*/ 0 w 118"/>
                <a:gd name="T13" fmla="*/ 0 h 108"/>
                <a:gd name="T14" fmla="*/ 51 w 118"/>
                <a:gd name="T15" fmla="*/ 0 h 108"/>
                <a:gd name="T16" fmla="*/ 51 w 118"/>
                <a:gd name="T17" fmla="*/ 7 h 108"/>
                <a:gd name="T18" fmla="*/ 41 w 118"/>
                <a:gd name="T19" fmla="*/ 21 h 108"/>
                <a:gd name="T20" fmla="*/ 64 w 118"/>
                <a:gd name="T21" fmla="*/ 79 h 108"/>
                <a:gd name="T22" fmla="*/ 85 w 118"/>
                <a:gd name="T23" fmla="*/ 23 h 108"/>
                <a:gd name="T24" fmla="*/ 74 w 118"/>
                <a:gd name="T25" fmla="*/ 7 h 108"/>
                <a:gd name="T26" fmla="*/ 74 w 118"/>
                <a:gd name="T27" fmla="*/ 0 h 108"/>
                <a:gd name="T28" fmla="*/ 118 w 118"/>
                <a:gd name="T29" fmla="*/ 0 h 108"/>
                <a:gd name="T30" fmla="*/ 118 w 118"/>
                <a:gd name="T31"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8">
                  <a:moveTo>
                    <a:pt x="118" y="7"/>
                  </a:moveTo>
                  <a:cubicBezTo>
                    <a:pt x="105" y="9"/>
                    <a:pt x="102" y="11"/>
                    <a:pt x="96" y="25"/>
                  </a:cubicBezTo>
                  <a:cubicBezTo>
                    <a:pt x="88" y="43"/>
                    <a:pt x="76" y="72"/>
                    <a:pt x="62" y="108"/>
                  </a:cubicBezTo>
                  <a:cubicBezTo>
                    <a:pt x="54" y="108"/>
                    <a:pt x="54" y="108"/>
                    <a:pt x="54" y="108"/>
                  </a:cubicBezTo>
                  <a:cubicBezTo>
                    <a:pt x="44" y="79"/>
                    <a:pt x="33" y="52"/>
                    <a:pt x="21" y="24"/>
                  </a:cubicBezTo>
                  <a:cubicBezTo>
                    <a:pt x="16" y="11"/>
                    <a:pt x="13" y="9"/>
                    <a:pt x="0" y="7"/>
                  </a:cubicBezTo>
                  <a:cubicBezTo>
                    <a:pt x="0" y="0"/>
                    <a:pt x="0" y="0"/>
                    <a:pt x="0" y="0"/>
                  </a:cubicBezTo>
                  <a:cubicBezTo>
                    <a:pt x="51" y="0"/>
                    <a:pt x="51" y="0"/>
                    <a:pt x="51" y="0"/>
                  </a:cubicBezTo>
                  <a:cubicBezTo>
                    <a:pt x="51" y="7"/>
                    <a:pt x="51" y="7"/>
                    <a:pt x="51" y="7"/>
                  </a:cubicBezTo>
                  <a:cubicBezTo>
                    <a:pt x="38" y="9"/>
                    <a:pt x="37" y="10"/>
                    <a:pt x="41" y="21"/>
                  </a:cubicBezTo>
                  <a:cubicBezTo>
                    <a:pt x="47" y="37"/>
                    <a:pt x="57" y="63"/>
                    <a:pt x="64" y="79"/>
                  </a:cubicBezTo>
                  <a:cubicBezTo>
                    <a:pt x="72" y="60"/>
                    <a:pt x="80" y="38"/>
                    <a:pt x="85" y="23"/>
                  </a:cubicBezTo>
                  <a:cubicBezTo>
                    <a:pt x="89" y="12"/>
                    <a:pt x="87" y="9"/>
                    <a:pt x="74" y="7"/>
                  </a:cubicBezTo>
                  <a:cubicBezTo>
                    <a:pt x="74" y="0"/>
                    <a:pt x="74" y="0"/>
                    <a:pt x="74" y="0"/>
                  </a:cubicBezTo>
                  <a:cubicBezTo>
                    <a:pt x="118" y="0"/>
                    <a:pt x="118" y="0"/>
                    <a:pt x="118" y="0"/>
                  </a:cubicBezTo>
                  <a:lnTo>
                    <a:pt x="1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noEditPoints="1"/>
            </p:cNvSpPr>
            <p:nvPr userDrawn="1"/>
          </p:nvSpPr>
          <p:spPr bwMode="auto">
            <a:xfrm>
              <a:off x="4199" y="486"/>
              <a:ext cx="25" cy="32"/>
            </a:xfrm>
            <a:custGeom>
              <a:avLst/>
              <a:gdLst>
                <a:gd name="T0" fmla="*/ 87 w 88"/>
                <a:gd name="T1" fmla="*/ 88 h 111"/>
                <a:gd name="T2" fmla="*/ 47 w 88"/>
                <a:gd name="T3" fmla="*/ 111 h 111"/>
                <a:gd name="T4" fmla="*/ 0 w 88"/>
                <a:gd name="T5" fmla="*/ 60 h 111"/>
                <a:gd name="T6" fmla="*/ 16 w 88"/>
                <a:gd name="T7" fmla="*/ 18 h 111"/>
                <a:gd name="T8" fmla="*/ 51 w 88"/>
                <a:gd name="T9" fmla="*/ 0 h 111"/>
                <a:gd name="T10" fmla="*/ 52 w 88"/>
                <a:gd name="T11" fmla="*/ 0 h 111"/>
                <a:gd name="T12" fmla="*/ 88 w 88"/>
                <a:gd name="T13" fmla="*/ 37 h 111"/>
                <a:gd name="T14" fmla="*/ 83 w 88"/>
                <a:gd name="T15" fmla="*/ 46 h 111"/>
                <a:gd name="T16" fmla="*/ 20 w 88"/>
                <a:gd name="T17" fmla="*/ 50 h 111"/>
                <a:gd name="T18" fmla="*/ 55 w 88"/>
                <a:gd name="T19" fmla="*/ 94 h 111"/>
                <a:gd name="T20" fmla="*/ 83 w 88"/>
                <a:gd name="T21" fmla="*/ 82 h 111"/>
                <a:gd name="T22" fmla="*/ 87 w 88"/>
                <a:gd name="T23" fmla="*/ 88 h 111"/>
                <a:gd name="T24" fmla="*/ 46 w 88"/>
                <a:gd name="T25" fmla="*/ 10 h 111"/>
                <a:gd name="T26" fmla="*/ 21 w 88"/>
                <a:gd name="T27" fmla="*/ 39 h 111"/>
                <a:gd name="T28" fmla="*/ 61 w 88"/>
                <a:gd name="T29" fmla="*/ 38 h 111"/>
                <a:gd name="T30" fmla="*/ 67 w 88"/>
                <a:gd name="T31" fmla="*/ 33 h 111"/>
                <a:gd name="T32" fmla="*/ 46 w 88"/>
                <a:gd name="T33"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11">
                  <a:moveTo>
                    <a:pt x="87" y="88"/>
                  </a:moveTo>
                  <a:cubicBezTo>
                    <a:pt x="72" y="107"/>
                    <a:pt x="55" y="111"/>
                    <a:pt x="47" y="111"/>
                  </a:cubicBezTo>
                  <a:cubicBezTo>
                    <a:pt x="18" y="111"/>
                    <a:pt x="0" y="87"/>
                    <a:pt x="0" y="60"/>
                  </a:cubicBezTo>
                  <a:cubicBezTo>
                    <a:pt x="0" y="43"/>
                    <a:pt x="6" y="28"/>
                    <a:pt x="16" y="18"/>
                  </a:cubicBezTo>
                  <a:cubicBezTo>
                    <a:pt x="26" y="7"/>
                    <a:pt x="39" y="0"/>
                    <a:pt x="51" y="0"/>
                  </a:cubicBezTo>
                  <a:cubicBezTo>
                    <a:pt x="52" y="0"/>
                    <a:pt x="52" y="0"/>
                    <a:pt x="52" y="0"/>
                  </a:cubicBezTo>
                  <a:cubicBezTo>
                    <a:pt x="72" y="0"/>
                    <a:pt x="88" y="18"/>
                    <a:pt x="88" y="37"/>
                  </a:cubicBezTo>
                  <a:cubicBezTo>
                    <a:pt x="88" y="42"/>
                    <a:pt x="87" y="45"/>
                    <a:pt x="83" y="46"/>
                  </a:cubicBezTo>
                  <a:cubicBezTo>
                    <a:pt x="79" y="46"/>
                    <a:pt x="48" y="49"/>
                    <a:pt x="20" y="50"/>
                  </a:cubicBezTo>
                  <a:cubicBezTo>
                    <a:pt x="20" y="81"/>
                    <a:pt x="38" y="94"/>
                    <a:pt x="55" y="94"/>
                  </a:cubicBezTo>
                  <a:cubicBezTo>
                    <a:pt x="65" y="94"/>
                    <a:pt x="74" y="90"/>
                    <a:pt x="83" y="82"/>
                  </a:cubicBezTo>
                  <a:lnTo>
                    <a:pt x="87" y="88"/>
                  </a:lnTo>
                  <a:close/>
                  <a:moveTo>
                    <a:pt x="46" y="10"/>
                  </a:moveTo>
                  <a:cubicBezTo>
                    <a:pt x="35" y="10"/>
                    <a:pt x="25" y="20"/>
                    <a:pt x="21" y="39"/>
                  </a:cubicBezTo>
                  <a:cubicBezTo>
                    <a:pt x="34" y="39"/>
                    <a:pt x="47" y="39"/>
                    <a:pt x="61" y="38"/>
                  </a:cubicBezTo>
                  <a:cubicBezTo>
                    <a:pt x="66" y="38"/>
                    <a:pt x="67" y="37"/>
                    <a:pt x="67" y="33"/>
                  </a:cubicBezTo>
                  <a:cubicBezTo>
                    <a:pt x="67" y="21"/>
                    <a:pt x="59" y="10"/>
                    <a:pt x="46"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userDrawn="1"/>
          </p:nvSpPr>
          <p:spPr bwMode="auto">
            <a:xfrm>
              <a:off x="4230" y="486"/>
              <a:ext cx="21" cy="32"/>
            </a:xfrm>
            <a:custGeom>
              <a:avLst/>
              <a:gdLst>
                <a:gd name="T0" fmla="*/ 61 w 73"/>
                <a:gd name="T1" fmla="*/ 32 h 111"/>
                <a:gd name="T2" fmla="*/ 37 w 73"/>
                <a:gd name="T3" fmla="*/ 9 h 111"/>
                <a:gd name="T4" fmla="*/ 21 w 73"/>
                <a:gd name="T5" fmla="*/ 25 h 111"/>
                <a:gd name="T6" fmla="*/ 42 w 73"/>
                <a:gd name="T7" fmla="*/ 45 h 111"/>
                <a:gd name="T8" fmla="*/ 73 w 73"/>
                <a:gd name="T9" fmla="*/ 78 h 111"/>
                <a:gd name="T10" fmla="*/ 32 w 73"/>
                <a:gd name="T11" fmla="*/ 111 h 111"/>
                <a:gd name="T12" fmla="*/ 4 w 73"/>
                <a:gd name="T13" fmla="*/ 103 h 111"/>
                <a:gd name="T14" fmla="*/ 0 w 73"/>
                <a:gd name="T15" fmla="*/ 74 h 111"/>
                <a:gd name="T16" fmla="*/ 8 w 73"/>
                <a:gd name="T17" fmla="*/ 73 h 111"/>
                <a:gd name="T18" fmla="*/ 37 w 73"/>
                <a:gd name="T19" fmla="*/ 103 h 111"/>
                <a:gd name="T20" fmla="*/ 54 w 73"/>
                <a:gd name="T21" fmla="*/ 86 h 111"/>
                <a:gd name="T22" fmla="*/ 35 w 73"/>
                <a:gd name="T23" fmla="*/ 65 h 111"/>
                <a:gd name="T24" fmla="*/ 4 w 73"/>
                <a:gd name="T25" fmla="*/ 32 h 111"/>
                <a:gd name="T26" fmla="*/ 41 w 73"/>
                <a:gd name="T27" fmla="*/ 0 h 111"/>
                <a:gd name="T28" fmla="*/ 63 w 73"/>
                <a:gd name="T29" fmla="*/ 5 h 111"/>
                <a:gd name="T30" fmla="*/ 68 w 73"/>
                <a:gd name="T31" fmla="*/ 30 h 111"/>
                <a:gd name="T32" fmla="*/ 61 w 73"/>
                <a:gd name="T33" fmla="*/ 3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11">
                  <a:moveTo>
                    <a:pt x="61" y="32"/>
                  </a:moveTo>
                  <a:cubicBezTo>
                    <a:pt x="56" y="18"/>
                    <a:pt x="48" y="9"/>
                    <a:pt x="37" y="9"/>
                  </a:cubicBezTo>
                  <a:cubicBezTo>
                    <a:pt x="28" y="9"/>
                    <a:pt x="21" y="16"/>
                    <a:pt x="21" y="25"/>
                  </a:cubicBezTo>
                  <a:cubicBezTo>
                    <a:pt x="21" y="35"/>
                    <a:pt x="31" y="41"/>
                    <a:pt x="42" y="45"/>
                  </a:cubicBezTo>
                  <a:cubicBezTo>
                    <a:pt x="60" y="53"/>
                    <a:pt x="73" y="61"/>
                    <a:pt x="73" y="78"/>
                  </a:cubicBezTo>
                  <a:cubicBezTo>
                    <a:pt x="73" y="100"/>
                    <a:pt x="52" y="111"/>
                    <a:pt x="32" y="111"/>
                  </a:cubicBezTo>
                  <a:cubicBezTo>
                    <a:pt x="20" y="111"/>
                    <a:pt x="8" y="107"/>
                    <a:pt x="4" y="103"/>
                  </a:cubicBezTo>
                  <a:cubicBezTo>
                    <a:pt x="2" y="100"/>
                    <a:pt x="0" y="83"/>
                    <a:pt x="0" y="74"/>
                  </a:cubicBezTo>
                  <a:cubicBezTo>
                    <a:pt x="8" y="73"/>
                    <a:pt x="8" y="73"/>
                    <a:pt x="8" y="73"/>
                  </a:cubicBezTo>
                  <a:cubicBezTo>
                    <a:pt x="12" y="89"/>
                    <a:pt x="22" y="103"/>
                    <a:pt x="37" y="103"/>
                  </a:cubicBezTo>
                  <a:cubicBezTo>
                    <a:pt x="45" y="103"/>
                    <a:pt x="54" y="96"/>
                    <a:pt x="54" y="86"/>
                  </a:cubicBezTo>
                  <a:cubicBezTo>
                    <a:pt x="54" y="76"/>
                    <a:pt x="47" y="70"/>
                    <a:pt x="35" y="65"/>
                  </a:cubicBezTo>
                  <a:cubicBezTo>
                    <a:pt x="20" y="58"/>
                    <a:pt x="4" y="50"/>
                    <a:pt x="4" y="32"/>
                  </a:cubicBezTo>
                  <a:cubicBezTo>
                    <a:pt x="4" y="15"/>
                    <a:pt x="19" y="0"/>
                    <a:pt x="41" y="0"/>
                  </a:cubicBezTo>
                  <a:cubicBezTo>
                    <a:pt x="51" y="0"/>
                    <a:pt x="58" y="2"/>
                    <a:pt x="63" y="5"/>
                  </a:cubicBezTo>
                  <a:cubicBezTo>
                    <a:pt x="65" y="10"/>
                    <a:pt x="68" y="24"/>
                    <a:pt x="68" y="30"/>
                  </a:cubicBezTo>
                  <a:lnTo>
                    <a:pt x="6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4255" y="477"/>
              <a:ext cx="20" cy="41"/>
            </a:xfrm>
            <a:custGeom>
              <a:avLst/>
              <a:gdLst>
                <a:gd name="T0" fmla="*/ 53 w 69"/>
                <a:gd name="T1" fmla="*/ 138 h 141"/>
                <a:gd name="T2" fmla="*/ 42 w 69"/>
                <a:gd name="T3" fmla="*/ 141 h 141"/>
                <a:gd name="T4" fmla="*/ 18 w 69"/>
                <a:gd name="T5" fmla="*/ 113 h 141"/>
                <a:gd name="T6" fmla="*/ 18 w 69"/>
                <a:gd name="T7" fmla="*/ 43 h 141"/>
                <a:gd name="T8" fmla="*/ 2 w 69"/>
                <a:gd name="T9" fmla="*/ 43 h 141"/>
                <a:gd name="T10" fmla="*/ 0 w 69"/>
                <a:gd name="T11" fmla="*/ 40 h 141"/>
                <a:gd name="T12" fmla="*/ 7 w 69"/>
                <a:gd name="T13" fmla="*/ 33 h 141"/>
                <a:gd name="T14" fmla="*/ 18 w 69"/>
                <a:gd name="T15" fmla="*/ 33 h 141"/>
                <a:gd name="T16" fmla="*/ 18 w 69"/>
                <a:gd name="T17" fmla="*/ 16 h 141"/>
                <a:gd name="T18" fmla="*/ 34 w 69"/>
                <a:gd name="T19" fmla="*/ 0 h 141"/>
                <a:gd name="T20" fmla="*/ 38 w 69"/>
                <a:gd name="T21" fmla="*/ 0 h 141"/>
                <a:gd name="T22" fmla="*/ 38 w 69"/>
                <a:gd name="T23" fmla="*/ 33 h 141"/>
                <a:gd name="T24" fmla="*/ 65 w 69"/>
                <a:gd name="T25" fmla="*/ 33 h 141"/>
                <a:gd name="T26" fmla="*/ 64 w 69"/>
                <a:gd name="T27" fmla="*/ 43 h 141"/>
                <a:gd name="T28" fmla="*/ 38 w 69"/>
                <a:gd name="T29" fmla="*/ 43 h 141"/>
                <a:gd name="T30" fmla="*/ 38 w 69"/>
                <a:gd name="T31" fmla="*/ 104 h 141"/>
                <a:gd name="T32" fmla="*/ 52 w 69"/>
                <a:gd name="T33" fmla="*/ 127 h 141"/>
                <a:gd name="T34" fmla="*/ 67 w 69"/>
                <a:gd name="T35" fmla="*/ 123 h 141"/>
                <a:gd name="T36" fmla="*/ 69 w 69"/>
                <a:gd name="T37" fmla="*/ 130 h 141"/>
                <a:gd name="T38" fmla="*/ 53 w 69"/>
                <a:gd name="T39"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41">
                  <a:moveTo>
                    <a:pt x="53" y="138"/>
                  </a:moveTo>
                  <a:cubicBezTo>
                    <a:pt x="49" y="140"/>
                    <a:pt x="45" y="141"/>
                    <a:pt x="42" y="141"/>
                  </a:cubicBezTo>
                  <a:cubicBezTo>
                    <a:pt x="27" y="141"/>
                    <a:pt x="18" y="132"/>
                    <a:pt x="18" y="113"/>
                  </a:cubicBezTo>
                  <a:cubicBezTo>
                    <a:pt x="18" y="43"/>
                    <a:pt x="18" y="43"/>
                    <a:pt x="18" y="43"/>
                  </a:cubicBezTo>
                  <a:cubicBezTo>
                    <a:pt x="2" y="43"/>
                    <a:pt x="2" y="43"/>
                    <a:pt x="2" y="43"/>
                  </a:cubicBezTo>
                  <a:cubicBezTo>
                    <a:pt x="0" y="40"/>
                    <a:pt x="0" y="40"/>
                    <a:pt x="0" y="40"/>
                  </a:cubicBezTo>
                  <a:cubicBezTo>
                    <a:pt x="7" y="33"/>
                    <a:pt x="7" y="33"/>
                    <a:pt x="7" y="33"/>
                  </a:cubicBezTo>
                  <a:cubicBezTo>
                    <a:pt x="18" y="33"/>
                    <a:pt x="18" y="33"/>
                    <a:pt x="18" y="33"/>
                  </a:cubicBezTo>
                  <a:cubicBezTo>
                    <a:pt x="18" y="16"/>
                    <a:pt x="18" y="16"/>
                    <a:pt x="18" y="16"/>
                  </a:cubicBezTo>
                  <a:cubicBezTo>
                    <a:pt x="34" y="0"/>
                    <a:pt x="34" y="0"/>
                    <a:pt x="34" y="0"/>
                  </a:cubicBezTo>
                  <a:cubicBezTo>
                    <a:pt x="38" y="0"/>
                    <a:pt x="38" y="0"/>
                    <a:pt x="38" y="0"/>
                  </a:cubicBezTo>
                  <a:cubicBezTo>
                    <a:pt x="38" y="33"/>
                    <a:pt x="38" y="33"/>
                    <a:pt x="38" y="33"/>
                  </a:cubicBezTo>
                  <a:cubicBezTo>
                    <a:pt x="65" y="33"/>
                    <a:pt x="65" y="33"/>
                    <a:pt x="65" y="33"/>
                  </a:cubicBezTo>
                  <a:cubicBezTo>
                    <a:pt x="68" y="36"/>
                    <a:pt x="67" y="41"/>
                    <a:pt x="64" y="43"/>
                  </a:cubicBezTo>
                  <a:cubicBezTo>
                    <a:pt x="38" y="43"/>
                    <a:pt x="38" y="43"/>
                    <a:pt x="38" y="43"/>
                  </a:cubicBezTo>
                  <a:cubicBezTo>
                    <a:pt x="38" y="104"/>
                    <a:pt x="38" y="104"/>
                    <a:pt x="38" y="104"/>
                  </a:cubicBezTo>
                  <a:cubicBezTo>
                    <a:pt x="38" y="123"/>
                    <a:pt x="46" y="127"/>
                    <a:pt x="52" y="127"/>
                  </a:cubicBezTo>
                  <a:cubicBezTo>
                    <a:pt x="58" y="127"/>
                    <a:pt x="64" y="124"/>
                    <a:pt x="67" y="123"/>
                  </a:cubicBezTo>
                  <a:cubicBezTo>
                    <a:pt x="69" y="130"/>
                    <a:pt x="69" y="130"/>
                    <a:pt x="69" y="130"/>
                  </a:cubicBezTo>
                  <a:lnTo>
                    <a:pt x="53"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EditPoints="1"/>
            </p:cNvSpPr>
            <p:nvPr userDrawn="1"/>
          </p:nvSpPr>
          <p:spPr bwMode="auto">
            <a:xfrm>
              <a:off x="4279" y="471"/>
              <a:ext cx="15" cy="46"/>
            </a:xfrm>
            <a:custGeom>
              <a:avLst/>
              <a:gdLst>
                <a:gd name="T0" fmla="*/ 0 w 54"/>
                <a:gd name="T1" fmla="*/ 158 h 158"/>
                <a:gd name="T2" fmla="*/ 0 w 54"/>
                <a:gd name="T3" fmla="*/ 150 h 158"/>
                <a:gd name="T4" fmla="*/ 17 w 54"/>
                <a:gd name="T5" fmla="*/ 131 h 158"/>
                <a:gd name="T6" fmla="*/ 17 w 54"/>
                <a:gd name="T7" fmla="*/ 83 h 158"/>
                <a:gd name="T8" fmla="*/ 2 w 54"/>
                <a:gd name="T9" fmla="*/ 65 h 158"/>
                <a:gd name="T10" fmla="*/ 2 w 54"/>
                <a:gd name="T11" fmla="*/ 58 h 158"/>
                <a:gd name="T12" fmla="*/ 37 w 54"/>
                <a:gd name="T13" fmla="*/ 49 h 158"/>
                <a:gd name="T14" fmla="*/ 37 w 54"/>
                <a:gd name="T15" fmla="*/ 131 h 158"/>
                <a:gd name="T16" fmla="*/ 54 w 54"/>
                <a:gd name="T17" fmla="*/ 150 h 158"/>
                <a:gd name="T18" fmla="*/ 54 w 54"/>
                <a:gd name="T19" fmla="*/ 158 h 158"/>
                <a:gd name="T20" fmla="*/ 0 w 54"/>
                <a:gd name="T21" fmla="*/ 158 h 158"/>
                <a:gd name="T22" fmla="*/ 26 w 54"/>
                <a:gd name="T23" fmla="*/ 0 h 158"/>
                <a:gd name="T24" fmla="*/ 38 w 54"/>
                <a:gd name="T25" fmla="*/ 14 h 158"/>
                <a:gd name="T26" fmla="*/ 25 w 54"/>
                <a:gd name="T27" fmla="*/ 27 h 158"/>
                <a:gd name="T28" fmla="*/ 13 w 54"/>
                <a:gd name="T29" fmla="*/ 14 h 158"/>
                <a:gd name="T30" fmla="*/ 25 w 54"/>
                <a:gd name="T31" fmla="*/ 0 h 158"/>
                <a:gd name="T32" fmla="*/ 26 w 54"/>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58">
                  <a:moveTo>
                    <a:pt x="0" y="158"/>
                  </a:moveTo>
                  <a:cubicBezTo>
                    <a:pt x="0" y="150"/>
                    <a:pt x="0" y="150"/>
                    <a:pt x="0" y="150"/>
                  </a:cubicBezTo>
                  <a:cubicBezTo>
                    <a:pt x="16" y="149"/>
                    <a:pt x="17" y="148"/>
                    <a:pt x="17" y="131"/>
                  </a:cubicBezTo>
                  <a:cubicBezTo>
                    <a:pt x="17" y="83"/>
                    <a:pt x="17" y="83"/>
                    <a:pt x="17" y="83"/>
                  </a:cubicBezTo>
                  <a:cubicBezTo>
                    <a:pt x="17" y="68"/>
                    <a:pt x="17" y="67"/>
                    <a:pt x="2" y="65"/>
                  </a:cubicBezTo>
                  <a:cubicBezTo>
                    <a:pt x="2" y="58"/>
                    <a:pt x="2" y="58"/>
                    <a:pt x="2" y="58"/>
                  </a:cubicBezTo>
                  <a:cubicBezTo>
                    <a:pt x="15" y="56"/>
                    <a:pt x="26" y="53"/>
                    <a:pt x="37" y="49"/>
                  </a:cubicBezTo>
                  <a:cubicBezTo>
                    <a:pt x="37" y="131"/>
                    <a:pt x="37" y="131"/>
                    <a:pt x="37" y="131"/>
                  </a:cubicBezTo>
                  <a:cubicBezTo>
                    <a:pt x="37" y="147"/>
                    <a:pt x="38" y="149"/>
                    <a:pt x="54" y="150"/>
                  </a:cubicBezTo>
                  <a:cubicBezTo>
                    <a:pt x="54" y="158"/>
                    <a:pt x="54" y="158"/>
                    <a:pt x="54" y="158"/>
                  </a:cubicBezTo>
                  <a:lnTo>
                    <a:pt x="0" y="158"/>
                  </a:lnTo>
                  <a:close/>
                  <a:moveTo>
                    <a:pt x="26" y="0"/>
                  </a:moveTo>
                  <a:cubicBezTo>
                    <a:pt x="33" y="0"/>
                    <a:pt x="38" y="6"/>
                    <a:pt x="38" y="14"/>
                  </a:cubicBezTo>
                  <a:cubicBezTo>
                    <a:pt x="38" y="21"/>
                    <a:pt x="33" y="27"/>
                    <a:pt x="25" y="27"/>
                  </a:cubicBezTo>
                  <a:cubicBezTo>
                    <a:pt x="19" y="27"/>
                    <a:pt x="13" y="21"/>
                    <a:pt x="13" y="14"/>
                  </a:cubicBezTo>
                  <a:cubicBezTo>
                    <a:pt x="13" y="6"/>
                    <a:pt x="19" y="0"/>
                    <a:pt x="25" y="0"/>
                  </a:cubicBez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userDrawn="1"/>
          </p:nvSpPr>
          <p:spPr bwMode="auto">
            <a:xfrm>
              <a:off x="4299" y="486"/>
              <a:ext cx="34" cy="31"/>
            </a:xfrm>
            <a:custGeom>
              <a:avLst/>
              <a:gdLst>
                <a:gd name="T0" fmla="*/ 69 w 120"/>
                <a:gd name="T1" fmla="*/ 109 h 109"/>
                <a:gd name="T2" fmla="*/ 69 w 120"/>
                <a:gd name="T3" fmla="*/ 101 h 109"/>
                <a:gd name="T4" fmla="*/ 85 w 120"/>
                <a:gd name="T5" fmla="*/ 82 h 109"/>
                <a:gd name="T6" fmla="*/ 85 w 120"/>
                <a:gd name="T7" fmla="*/ 42 h 109"/>
                <a:gd name="T8" fmla="*/ 63 w 120"/>
                <a:gd name="T9" fmla="*/ 15 h 109"/>
                <a:gd name="T10" fmla="*/ 37 w 120"/>
                <a:gd name="T11" fmla="*/ 27 h 109"/>
                <a:gd name="T12" fmla="*/ 37 w 120"/>
                <a:gd name="T13" fmla="*/ 83 h 109"/>
                <a:gd name="T14" fmla="*/ 53 w 120"/>
                <a:gd name="T15" fmla="*/ 101 h 109"/>
                <a:gd name="T16" fmla="*/ 53 w 120"/>
                <a:gd name="T17" fmla="*/ 109 h 109"/>
                <a:gd name="T18" fmla="*/ 0 w 120"/>
                <a:gd name="T19" fmla="*/ 109 h 109"/>
                <a:gd name="T20" fmla="*/ 0 w 120"/>
                <a:gd name="T21" fmla="*/ 101 h 109"/>
                <a:gd name="T22" fmla="*/ 17 w 120"/>
                <a:gd name="T23" fmla="*/ 83 h 109"/>
                <a:gd name="T24" fmla="*/ 17 w 120"/>
                <a:gd name="T25" fmla="*/ 34 h 109"/>
                <a:gd name="T26" fmla="*/ 3 w 120"/>
                <a:gd name="T27" fmla="*/ 16 h 109"/>
                <a:gd name="T28" fmla="*/ 3 w 120"/>
                <a:gd name="T29" fmla="*/ 9 h 109"/>
                <a:gd name="T30" fmla="*/ 37 w 120"/>
                <a:gd name="T31" fmla="*/ 0 h 109"/>
                <a:gd name="T32" fmla="*/ 37 w 120"/>
                <a:gd name="T33" fmla="*/ 18 h 109"/>
                <a:gd name="T34" fmla="*/ 53 w 120"/>
                <a:gd name="T35" fmla="*/ 8 h 109"/>
                <a:gd name="T36" fmla="*/ 73 w 120"/>
                <a:gd name="T37" fmla="*/ 0 h 109"/>
                <a:gd name="T38" fmla="*/ 105 w 120"/>
                <a:gd name="T39" fmla="*/ 37 h 109"/>
                <a:gd name="T40" fmla="*/ 105 w 120"/>
                <a:gd name="T41" fmla="*/ 83 h 109"/>
                <a:gd name="T42" fmla="*/ 120 w 120"/>
                <a:gd name="T43" fmla="*/ 101 h 109"/>
                <a:gd name="T44" fmla="*/ 120 w 120"/>
                <a:gd name="T45" fmla="*/ 109 h 109"/>
                <a:gd name="T46" fmla="*/ 69 w 120"/>
                <a:gd name="T4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9">
                  <a:moveTo>
                    <a:pt x="69" y="109"/>
                  </a:moveTo>
                  <a:cubicBezTo>
                    <a:pt x="69" y="101"/>
                    <a:pt x="69" y="101"/>
                    <a:pt x="69" y="101"/>
                  </a:cubicBezTo>
                  <a:cubicBezTo>
                    <a:pt x="84" y="100"/>
                    <a:pt x="85" y="98"/>
                    <a:pt x="85" y="82"/>
                  </a:cubicBezTo>
                  <a:cubicBezTo>
                    <a:pt x="85" y="42"/>
                    <a:pt x="85" y="42"/>
                    <a:pt x="85" y="42"/>
                  </a:cubicBezTo>
                  <a:cubicBezTo>
                    <a:pt x="85" y="25"/>
                    <a:pt x="79" y="15"/>
                    <a:pt x="63" y="15"/>
                  </a:cubicBezTo>
                  <a:cubicBezTo>
                    <a:pt x="54" y="15"/>
                    <a:pt x="44" y="21"/>
                    <a:pt x="37" y="27"/>
                  </a:cubicBezTo>
                  <a:cubicBezTo>
                    <a:pt x="37" y="83"/>
                    <a:pt x="37" y="83"/>
                    <a:pt x="37" y="83"/>
                  </a:cubicBezTo>
                  <a:cubicBezTo>
                    <a:pt x="37" y="99"/>
                    <a:pt x="38" y="100"/>
                    <a:pt x="53" y="101"/>
                  </a:cubicBezTo>
                  <a:cubicBezTo>
                    <a:pt x="53" y="109"/>
                    <a:pt x="53" y="109"/>
                    <a:pt x="53" y="109"/>
                  </a:cubicBezTo>
                  <a:cubicBezTo>
                    <a:pt x="0" y="109"/>
                    <a:pt x="0" y="109"/>
                    <a:pt x="0" y="109"/>
                  </a:cubicBezTo>
                  <a:cubicBezTo>
                    <a:pt x="0" y="101"/>
                    <a:pt x="0" y="101"/>
                    <a:pt x="0" y="101"/>
                  </a:cubicBezTo>
                  <a:cubicBezTo>
                    <a:pt x="16" y="100"/>
                    <a:pt x="17" y="98"/>
                    <a:pt x="17" y="83"/>
                  </a:cubicBezTo>
                  <a:cubicBezTo>
                    <a:pt x="17" y="34"/>
                    <a:pt x="17" y="34"/>
                    <a:pt x="17" y="34"/>
                  </a:cubicBezTo>
                  <a:cubicBezTo>
                    <a:pt x="17" y="19"/>
                    <a:pt x="16" y="18"/>
                    <a:pt x="3" y="16"/>
                  </a:cubicBezTo>
                  <a:cubicBezTo>
                    <a:pt x="3" y="9"/>
                    <a:pt x="3" y="9"/>
                    <a:pt x="3" y="9"/>
                  </a:cubicBezTo>
                  <a:cubicBezTo>
                    <a:pt x="15" y="7"/>
                    <a:pt x="26" y="4"/>
                    <a:pt x="37" y="0"/>
                  </a:cubicBezTo>
                  <a:cubicBezTo>
                    <a:pt x="37" y="18"/>
                    <a:pt x="37" y="18"/>
                    <a:pt x="37" y="18"/>
                  </a:cubicBezTo>
                  <a:cubicBezTo>
                    <a:pt x="42" y="15"/>
                    <a:pt x="47" y="11"/>
                    <a:pt x="53" y="8"/>
                  </a:cubicBezTo>
                  <a:cubicBezTo>
                    <a:pt x="59" y="3"/>
                    <a:pt x="66" y="0"/>
                    <a:pt x="73" y="0"/>
                  </a:cubicBezTo>
                  <a:cubicBezTo>
                    <a:pt x="92" y="0"/>
                    <a:pt x="105" y="14"/>
                    <a:pt x="105" y="37"/>
                  </a:cubicBezTo>
                  <a:cubicBezTo>
                    <a:pt x="105" y="83"/>
                    <a:pt x="105" y="83"/>
                    <a:pt x="105" y="83"/>
                  </a:cubicBezTo>
                  <a:cubicBezTo>
                    <a:pt x="105" y="99"/>
                    <a:pt x="106" y="100"/>
                    <a:pt x="120" y="101"/>
                  </a:cubicBezTo>
                  <a:cubicBezTo>
                    <a:pt x="120" y="109"/>
                    <a:pt x="120" y="109"/>
                    <a:pt x="120" y="109"/>
                  </a:cubicBezTo>
                  <a:lnTo>
                    <a:pt x="6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EditPoints="1"/>
            </p:cNvSpPr>
            <p:nvPr userDrawn="1"/>
          </p:nvSpPr>
          <p:spPr bwMode="auto">
            <a:xfrm>
              <a:off x="4337" y="486"/>
              <a:ext cx="31" cy="49"/>
            </a:xfrm>
            <a:custGeom>
              <a:avLst/>
              <a:gdLst>
                <a:gd name="T0" fmla="*/ 107 w 107"/>
                <a:gd name="T1" fmla="*/ 5 h 169"/>
                <a:gd name="T2" fmla="*/ 96 w 107"/>
                <a:gd name="T3" fmla="*/ 18 h 169"/>
                <a:gd name="T4" fmla="*/ 83 w 107"/>
                <a:gd name="T5" fmla="*/ 17 h 169"/>
                <a:gd name="T6" fmla="*/ 90 w 107"/>
                <a:gd name="T7" fmla="*/ 38 h 169"/>
                <a:gd name="T8" fmla="*/ 47 w 107"/>
                <a:gd name="T9" fmla="*/ 76 h 169"/>
                <a:gd name="T10" fmla="*/ 34 w 107"/>
                <a:gd name="T11" fmla="*/ 75 h 169"/>
                <a:gd name="T12" fmla="*/ 27 w 107"/>
                <a:gd name="T13" fmla="*/ 85 h 169"/>
                <a:gd name="T14" fmla="*/ 42 w 107"/>
                <a:gd name="T15" fmla="*/ 94 h 169"/>
                <a:gd name="T16" fmla="*/ 68 w 107"/>
                <a:gd name="T17" fmla="*/ 93 h 169"/>
                <a:gd name="T18" fmla="*/ 103 w 107"/>
                <a:gd name="T19" fmla="*/ 122 h 169"/>
                <a:gd name="T20" fmla="*/ 42 w 107"/>
                <a:gd name="T21" fmla="*/ 169 h 169"/>
                <a:gd name="T22" fmla="*/ 0 w 107"/>
                <a:gd name="T23" fmla="*/ 140 h 169"/>
                <a:gd name="T24" fmla="*/ 6 w 107"/>
                <a:gd name="T25" fmla="*/ 126 h 169"/>
                <a:gd name="T26" fmla="*/ 25 w 107"/>
                <a:gd name="T27" fmla="*/ 110 h 169"/>
                <a:gd name="T28" fmla="*/ 8 w 107"/>
                <a:gd name="T29" fmla="*/ 97 h 169"/>
                <a:gd name="T30" fmla="*/ 5 w 107"/>
                <a:gd name="T31" fmla="*/ 87 h 169"/>
                <a:gd name="T32" fmla="*/ 26 w 107"/>
                <a:gd name="T33" fmla="*/ 72 h 169"/>
                <a:gd name="T34" fmla="*/ 5 w 107"/>
                <a:gd name="T35" fmla="*/ 40 h 169"/>
                <a:gd name="T36" fmla="*/ 49 w 107"/>
                <a:gd name="T37" fmla="*/ 0 h 169"/>
                <a:gd name="T38" fmla="*/ 49 w 107"/>
                <a:gd name="T39" fmla="*/ 0 h 169"/>
                <a:gd name="T40" fmla="*/ 73 w 107"/>
                <a:gd name="T41" fmla="*/ 6 h 169"/>
                <a:gd name="T42" fmla="*/ 106 w 107"/>
                <a:gd name="T43" fmla="*/ 3 h 169"/>
                <a:gd name="T44" fmla="*/ 107 w 107"/>
                <a:gd name="T45" fmla="*/ 5 h 169"/>
                <a:gd name="T46" fmla="*/ 52 w 107"/>
                <a:gd name="T47" fmla="*/ 111 h 169"/>
                <a:gd name="T48" fmla="*/ 31 w 107"/>
                <a:gd name="T49" fmla="*/ 116 h 169"/>
                <a:gd name="T50" fmla="*/ 20 w 107"/>
                <a:gd name="T51" fmla="*/ 134 h 169"/>
                <a:gd name="T52" fmla="*/ 52 w 107"/>
                <a:gd name="T53" fmla="*/ 156 h 169"/>
                <a:gd name="T54" fmla="*/ 86 w 107"/>
                <a:gd name="T55" fmla="*/ 130 h 169"/>
                <a:gd name="T56" fmla="*/ 76 w 107"/>
                <a:gd name="T57" fmla="*/ 114 h 169"/>
                <a:gd name="T58" fmla="*/ 52 w 107"/>
                <a:gd name="T59" fmla="*/ 111 h 169"/>
                <a:gd name="T60" fmla="*/ 47 w 107"/>
                <a:gd name="T61" fmla="*/ 8 h 169"/>
                <a:gd name="T62" fmla="*/ 27 w 107"/>
                <a:gd name="T63" fmla="*/ 37 h 169"/>
                <a:gd name="T64" fmla="*/ 49 w 107"/>
                <a:gd name="T65" fmla="*/ 67 h 169"/>
                <a:gd name="T66" fmla="*/ 69 w 107"/>
                <a:gd name="T67" fmla="*/ 39 h 169"/>
                <a:gd name="T68" fmla="*/ 47 w 107"/>
                <a:gd name="T6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169">
                  <a:moveTo>
                    <a:pt x="107" y="5"/>
                  </a:moveTo>
                  <a:cubicBezTo>
                    <a:pt x="105" y="9"/>
                    <a:pt x="100" y="16"/>
                    <a:pt x="96" y="18"/>
                  </a:cubicBezTo>
                  <a:cubicBezTo>
                    <a:pt x="83" y="17"/>
                    <a:pt x="83" y="17"/>
                    <a:pt x="83" y="17"/>
                  </a:cubicBezTo>
                  <a:cubicBezTo>
                    <a:pt x="87" y="22"/>
                    <a:pt x="90" y="30"/>
                    <a:pt x="90" y="38"/>
                  </a:cubicBezTo>
                  <a:cubicBezTo>
                    <a:pt x="90" y="63"/>
                    <a:pt x="68" y="76"/>
                    <a:pt x="47" y="76"/>
                  </a:cubicBezTo>
                  <a:cubicBezTo>
                    <a:pt x="43" y="76"/>
                    <a:pt x="38" y="75"/>
                    <a:pt x="34" y="75"/>
                  </a:cubicBezTo>
                  <a:cubicBezTo>
                    <a:pt x="31" y="77"/>
                    <a:pt x="27" y="81"/>
                    <a:pt x="27" y="85"/>
                  </a:cubicBezTo>
                  <a:cubicBezTo>
                    <a:pt x="27" y="89"/>
                    <a:pt x="32" y="94"/>
                    <a:pt x="42" y="94"/>
                  </a:cubicBezTo>
                  <a:cubicBezTo>
                    <a:pt x="52" y="94"/>
                    <a:pt x="60" y="93"/>
                    <a:pt x="68" y="93"/>
                  </a:cubicBezTo>
                  <a:cubicBezTo>
                    <a:pt x="84" y="93"/>
                    <a:pt x="103" y="98"/>
                    <a:pt x="103" y="122"/>
                  </a:cubicBezTo>
                  <a:cubicBezTo>
                    <a:pt x="103" y="147"/>
                    <a:pt x="74" y="169"/>
                    <a:pt x="42" y="169"/>
                  </a:cubicBezTo>
                  <a:cubicBezTo>
                    <a:pt x="15" y="169"/>
                    <a:pt x="0" y="154"/>
                    <a:pt x="0" y="140"/>
                  </a:cubicBezTo>
                  <a:cubicBezTo>
                    <a:pt x="0" y="135"/>
                    <a:pt x="2" y="130"/>
                    <a:pt x="6" y="126"/>
                  </a:cubicBezTo>
                  <a:cubicBezTo>
                    <a:pt x="11" y="121"/>
                    <a:pt x="20" y="114"/>
                    <a:pt x="25" y="110"/>
                  </a:cubicBezTo>
                  <a:cubicBezTo>
                    <a:pt x="17" y="107"/>
                    <a:pt x="11" y="102"/>
                    <a:pt x="8" y="97"/>
                  </a:cubicBezTo>
                  <a:cubicBezTo>
                    <a:pt x="6" y="93"/>
                    <a:pt x="5" y="89"/>
                    <a:pt x="5" y="87"/>
                  </a:cubicBezTo>
                  <a:cubicBezTo>
                    <a:pt x="15" y="83"/>
                    <a:pt x="22" y="77"/>
                    <a:pt x="26" y="72"/>
                  </a:cubicBezTo>
                  <a:cubicBezTo>
                    <a:pt x="16" y="67"/>
                    <a:pt x="5" y="57"/>
                    <a:pt x="5" y="40"/>
                  </a:cubicBezTo>
                  <a:cubicBezTo>
                    <a:pt x="5" y="13"/>
                    <a:pt x="30" y="0"/>
                    <a:pt x="49" y="0"/>
                  </a:cubicBezTo>
                  <a:cubicBezTo>
                    <a:pt x="49" y="0"/>
                    <a:pt x="49" y="0"/>
                    <a:pt x="49" y="0"/>
                  </a:cubicBezTo>
                  <a:cubicBezTo>
                    <a:pt x="57" y="0"/>
                    <a:pt x="65" y="2"/>
                    <a:pt x="73" y="6"/>
                  </a:cubicBezTo>
                  <a:cubicBezTo>
                    <a:pt x="84" y="6"/>
                    <a:pt x="96" y="5"/>
                    <a:pt x="106" y="3"/>
                  </a:cubicBezTo>
                  <a:lnTo>
                    <a:pt x="107" y="5"/>
                  </a:lnTo>
                  <a:close/>
                  <a:moveTo>
                    <a:pt x="52" y="111"/>
                  </a:moveTo>
                  <a:cubicBezTo>
                    <a:pt x="40" y="111"/>
                    <a:pt x="35" y="112"/>
                    <a:pt x="31" y="116"/>
                  </a:cubicBezTo>
                  <a:cubicBezTo>
                    <a:pt x="24" y="121"/>
                    <a:pt x="20" y="128"/>
                    <a:pt x="20" y="134"/>
                  </a:cubicBezTo>
                  <a:cubicBezTo>
                    <a:pt x="20" y="147"/>
                    <a:pt x="34" y="156"/>
                    <a:pt x="52" y="156"/>
                  </a:cubicBezTo>
                  <a:cubicBezTo>
                    <a:pt x="74" y="156"/>
                    <a:pt x="86" y="145"/>
                    <a:pt x="86" y="130"/>
                  </a:cubicBezTo>
                  <a:cubicBezTo>
                    <a:pt x="86" y="122"/>
                    <a:pt x="82" y="116"/>
                    <a:pt x="76" y="114"/>
                  </a:cubicBezTo>
                  <a:cubicBezTo>
                    <a:pt x="69" y="111"/>
                    <a:pt x="62" y="111"/>
                    <a:pt x="52" y="111"/>
                  </a:cubicBezTo>
                  <a:close/>
                  <a:moveTo>
                    <a:pt x="47" y="8"/>
                  </a:moveTo>
                  <a:cubicBezTo>
                    <a:pt x="36" y="8"/>
                    <a:pt x="27" y="18"/>
                    <a:pt x="27" y="37"/>
                  </a:cubicBezTo>
                  <a:cubicBezTo>
                    <a:pt x="27" y="55"/>
                    <a:pt x="36" y="67"/>
                    <a:pt x="49" y="67"/>
                  </a:cubicBezTo>
                  <a:cubicBezTo>
                    <a:pt x="60" y="67"/>
                    <a:pt x="69" y="58"/>
                    <a:pt x="69" y="39"/>
                  </a:cubicBezTo>
                  <a:cubicBezTo>
                    <a:pt x="69" y="21"/>
                    <a:pt x="60" y="8"/>
                    <a:pt x="4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23"/>
            <p:cNvSpPr>
              <a:spLocks noChangeArrowheads="1"/>
            </p:cNvSpPr>
            <p:nvPr userDrawn="1"/>
          </p:nvSpPr>
          <p:spPr bwMode="auto">
            <a:xfrm>
              <a:off x="4370" y="509"/>
              <a:ext cx="8"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EditPoints="1"/>
            </p:cNvSpPr>
            <p:nvPr userDrawn="1"/>
          </p:nvSpPr>
          <p:spPr bwMode="auto">
            <a:xfrm>
              <a:off x="3769" y="343"/>
              <a:ext cx="82" cy="99"/>
            </a:xfrm>
            <a:custGeom>
              <a:avLst/>
              <a:gdLst>
                <a:gd name="T0" fmla="*/ 140 w 283"/>
                <a:gd name="T1" fmla="*/ 1 h 340"/>
                <a:gd name="T2" fmla="*/ 184 w 283"/>
                <a:gd name="T3" fmla="*/ 0 h 340"/>
                <a:gd name="T4" fmla="*/ 273 w 283"/>
                <a:gd name="T5" fmla="*/ 75 h 340"/>
                <a:gd name="T6" fmla="*/ 188 w 283"/>
                <a:gd name="T7" fmla="*/ 159 h 340"/>
                <a:gd name="T8" fmla="*/ 248 w 283"/>
                <a:gd name="T9" fmla="*/ 174 h 340"/>
                <a:gd name="T10" fmla="*/ 283 w 283"/>
                <a:gd name="T11" fmla="*/ 245 h 340"/>
                <a:gd name="T12" fmla="*/ 168 w 283"/>
                <a:gd name="T13" fmla="*/ 340 h 340"/>
                <a:gd name="T14" fmla="*/ 136 w 283"/>
                <a:gd name="T15" fmla="*/ 339 h 340"/>
                <a:gd name="T16" fmla="*/ 73 w 283"/>
                <a:gd name="T17" fmla="*/ 338 h 340"/>
                <a:gd name="T18" fmla="*/ 23 w 283"/>
                <a:gd name="T19" fmla="*/ 339 h 340"/>
                <a:gd name="T20" fmla="*/ 5 w 283"/>
                <a:gd name="T21" fmla="*/ 340 h 340"/>
                <a:gd name="T22" fmla="*/ 0 w 283"/>
                <a:gd name="T23" fmla="*/ 335 h 340"/>
                <a:gd name="T24" fmla="*/ 0 w 283"/>
                <a:gd name="T25" fmla="*/ 326 h 340"/>
                <a:gd name="T26" fmla="*/ 5 w 283"/>
                <a:gd name="T27" fmla="*/ 321 h 340"/>
                <a:gd name="T28" fmla="*/ 38 w 283"/>
                <a:gd name="T29" fmla="*/ 314 h 340"/>
                <a:gd name="T30" fmla="*/ 45 w 283"/>
                <a:gd name="T31" fmla="*/ 260 h 340"/>
                <a:gd name="T32" fmla="*/ 45 w 283"/>
                <a:gd name="T33" fmla="*/ 79 h 340"/>
                <a:gd name="T34" fmla="*/ 38 w 283"/>
                <a:gd name="T35" fmla="*/ 25 h 340"/>
                <a:gd name="T36" fmla="*/ 5 w 283"/>
                <a:gd name="T37" fmla="*/ 18 h 340"/>
                <a:gd name="T38" fmla="*/ 0 w 283"/>
                <a:gd name="T39" fmla="*/ 13 h 340"/>
                <a:gd name="T40" fmla="*/ 0 w 283"/>
                <a:gd name="T41" fmla="*/ 5 h 340"/>
                <a:gd name="T42" fmla="*/ 5 w 283"/>
                <a:gd name="T43" fmla="*/ 0 h 340"/>
                <a:gd name="T44" fmla="*/ 23 w 283"/>
                <a:gd name="T45" fmla="*/ 0 h 340"/>
                <a:gd name="T46" fmla="*/ 86 w 283"/>
                <a:gd name="T47" fmla="*/ 1 h 340"/>
                <a:gd name="T48" fmla="*/ 140 w 283"/>
                <a:gd name="T49" fmla="*/ 1 h 340"/>
                <a:gd name="T50" fmla="*/ 106 w 283"/>
                <a:gd name="T51" fmla="*/ 151 h 340"/>
                <a:gd name="T52" fmla="*/ 126 w 283"/>
                <a:gd name="T53" fmla="*/ 151 h 340"/>
                <a:gd name="T54" fmla="*/ 206 w 283"/>
                <a:gd name="T55" fmla="*/ 82 h 340"/>
                <a:gd name="T56" fmla="*/ 146 w 283"/>
                <a:gd name="T57" fmla="*/ 20 h 340"/>
                <a:gd name="T58" fmla="*/ 107 w 283"/>
                <a:gd name="T59" fmla="*/ 22 h 340"/>
                <a:gd name="T60" fmla="*/ 106 w 283"/>
                <a:gd name="T61" fmla="*/ 69 h 340"/>
                <a:gd name="T62" fmla="*/ 106 w 283"/>
                <a:gd name="T63" fmla="*/ 151 h 340"/>
                <a:gd name="T64" fmla="*/ 106 w 283"/>
                <a:gd name="T65" fmla="*/ 279 h 340"/>
                <a:gd name="T66" fmla="*/ 108 w 283"/>
                <a:gd name="T67" fmla="*/ 317 h 340"/>
                <a:gd name="T68" fmla="*/ 141 w 283"/>
                <a:gd name="T69" fmla="*/ 318 h 340"/>
                <a:gd name="T70" fmla="*/ 215 w 283"/>
                <a:gd name="T71" fmla="*/ 244 h 340"/>
                <a:gd name="T72" fmla="*/ 137 w 283"/>
                <a:gd name="T73" fmla="*/ 170 h 340"/>
                <a:gd name="T74" fmla="*/ 106 w 283"/>
                <a:gd name="T75" fmla="*/ 172 h 340"/>
                <a:gd name="T76" fmla="*/ 106 w 283"/>
                <a:gd name="T77" fmla="*/ 27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340">
                  <a:moveTo>
                    <a:pt x="140" y="1"/>
                  </a:moveTo>
                  <a:cubicBezTo>
                    <a:pt x="159" y="0"/>
                    <a:pt x="177" y="0"/>
                    <a:pt x="184" y="0"/>
                  </a:cubicBezTo>
                  <a:cubicBezTo>
                    <a:pt x="243" y="0"/>
                    <a:pt x="273" y="25"/>
                    <a:pt x="273" y="75"/>
                  </a:cubicBezTo>
                  <a:cubicBezTo>
                    <a:pt x="273" y="123"/>
                    <a:pt x="246" y="149"/>
                    <a:pt x="188" y="159"/>
                  </a:cubicBezTo>
                  <a:cubicBezTo>
                    <a:pt x="222" y="164"/>
                    <a:pt x="235" y="167"/>
                    <a:pt x="248" y="174"/>
                  </a:cubicBezTo>
                  <a:cubicBezTo>
                    <a:pt x="272" y="187"/>
                    <a:pt x="283" y="210"/>
                    <a:pt x="283" y="245"/>
                  </a:cubicBezTo>
                  <a:cubicBezTo>
                    <a:pt x="283" y="308"/>
                    <a:pt x="245" y="340"/>
                    <a:pt x="168" y="340"/>
                  </a:cubicBezTo>
                  <a:cubicBezTo>
                    <a:pt x="136" y="339"/>
                    <a:pt x="136" y="339"/>
                    <a:pt x="136" y="339"/>
                  </a:cubicBezTo>
                  <a:cubicBezTo>
                    <a:pt x="106" y="338"/>
                    <a:pt x="89" y="338"/>
                    <a:pt x="73" y="338"/>
                  </a:cubicBezTo>
                  <a:cubicBezTo>
                    <a:pt x="55" y="338"/>
                    <a:pt x="39" y="338"/>
                    <a:pt x="23" y="339"/>
                  </a:cubicBezTo>
                  <a:cubicBezTo>
                    <a:pt x="5" y="340"/>
                    <a:pt x="5" y="340"/>
                    <a:pt x="5" y="340"/>
                  </a:cubicBezTo>
                  <a:cubicBezTo>
                    <a:pt x="1" y="340"/>
                    <a:pt x="0" y="339"/>
                    <a:pt x="0" y="335"/>
                  </a:cubicBezTo>
                  <a:cubicBezTo>
                    <a:pt x="0" y="326"/>
                    <a:pt x="0" y="326"/>
                    <a:pt x="0" y="326"/>
                  </a:cubicBezTo>
                  <a:cubicBezTo>
                    <a:pt x="0" y="322"/>
                    <a:pt x="1" y="321"/>
                    <a:pt x="5" y="321"/>
                  </a:cubicBezTo>
                  <a:cubicBezTo>
                    <a:pt x="20" y="321"/>
                    <a:pt x="34" y="318"/>
                    <a:pt x="38" y="314"/>
                  </a:cubicBezTo>
                  <a:cubicBezTo>
                    <a:pt x="43" y="309"/>
                    <a:pt x="45" y="296"/>
                    <a:pt x="45" y="260"/>
                  </a:cubicBezTo>
                  <a:cubicBezTo>
                    <a:pt x="45" y="79"/>
                    <a:pt x="45" y="79"/>
                    <a:pt x="45" y="79"/>
                  </a:cubicBezTo>
                  <a:cubicBezTo>
                    <a:pt x="45" y="44"/>
                    <a:pt x="43" y="30"/>
                    <a:pt x="38" y="25"/>
                  </a:cubicBezTo>
                  <a:cubicBezTo>
                    <a:pt x="34" y="21"/>
                    <a:pt x="20" y="18"/>
                    <a:pt x="5" y="18"/>
                  </a:cubicBezTo>
                  <a:cubicBezTo>
                    <a:pt x="1" y="18"/>
                    <a:pt x="0" y="17"/>
                    <a:pt x="0" y="13"/>
                  </a:cubicBezTo>
                  <a:cubicBezTo>
                    <a:pt x="0" y="5"/>
                    <a:pt x="0" y="5"/>
                    <a:pt x="0" y="5"/>
                  </a:cubicBezTo>
                  <a:cubicBezTo>
                    <a:pt x="0" y="1"/>
                    <a:pt x="1" y="0"/>
                    <a:pt x="5" y="0"/>
                  </a:cubicBezTo>
                  <a:cubicBezTo>
                    <a:pt x="23" y="0"/>
                    <a:pt x="23" y="0"/>
                    <a:pt x="23" y="0"/>
                  </a:cubicBezTo>
                  <a:cubicBezTo>
                    <a:pt x="39" y="1"/>
                    <a:pt x="65" y="1"/>
                    <a:pt x="86" y="1"/>
                  </a:cubicBezTo>
                  <a:lnTo>
                    <a:pt x="140" y="1"/>
                  </a:lnTo>
                  <a:close/>
                  <a:moveTo>
                    <a:pt x="106" y="151"/>
                  </a:moveTo>
                  <a:cubicBezTo>
                    <a:pt x="120" y="151"/>
                    <a:pt x="122" y="151"/>
                    <a:pt x="126" y="151"/>
                  </a:cubicBezTo>
                  <a:cubicBezTo>
                    <a:pt x="184" y="151"/>
                    <a:pt x="206" y="132"/>
                    <a:pt x="206" y="82"/>
                  </a:cubicBezTo>
                  <a:cubicBezTo>
                    <a:pt x="206" y="39"/>
                    <a:pt x="188" y="20"/>
                    <a:pt x="146" y="20"/>
                  </a:cubicBezTo>
                  <a:cubicBezTo>
                    <a:pt x="141" y="20"/>
                    <a:pt x="134" y="21"/>
                    <a:pt x="107" y="22"/>
                  </a:cubicBezTo>
                  <a:cubicBezTo>
                    <a:pt x="106" y="38"/>
                    <a:pt x="106" y="46"/>
                    <a:pt x="106" y="69"/>
                  </a:cubicBezTo>
                  <a:lnTo>
                    <a:pt x="106" y="151"/>
                  </a:lnTo>
                  <a:close/>
                  <a:moveTo>
                    <a:pt x="106" y="279"/>
                  </a:moveTo>
                  <a:cubicBezTo>
                    <a:pt x="106" y="294"/>
                    <a:pt x="107" y="303"/>
                    <a:pt x="108" y="317"/>
                  </a:cubicBezTo>
                  <a:cubicBezTo>
                    <a:pt x="125" y="318"/>
                    <a:pt x="132" y="318"/>
                    <a:pt x="141" y="318"/>
                  </a:cubicBezTo>
                  <a:cubicBezTo>
                    <a:pt x="194" y="318"/>
                    <a:pt x="215" y="297"/>
                    <a:pt x="215" y="244"/>
                  </a:cubicBezTo>
                  <a:cubicBezTo>
                    <a:pt x="215" y="191"/>
                    <a:pt x="193" y="170"/>
                    <a:pt x="137" y="170"/>
                  </a:cubicBezTo>
                  <a:cubicBezTo>
                    <a:pt x="128" y="170"/>
                    <a:pt x="120" y="171"/>
                    <a:pt x="106" y="172"/>
                  </a:cubicBezTo>
                  <a:lnTo>
                    <a:pt x="106"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userDrawn="1"/>
          </p:nvSpPr>
          <p:spPr bwMode="auto">
            <a:xfrm>
              <a:off x="3851" y="373"/>
              <a:ext cx="55" cy="69"/>
            </a:xfrm>
            <a:custGeom>
              <a:avLst/>
              <a:gdLst>
                <a:gd name="T0" fmla="*/ 93 w 191"/>
                <a:gd name="T1" fmla="*/ 34 h 238"/>
                <a:gd name="T2" fmla="*/ 147 w 191"/>
                <a:gd name="T3" fmla="*/ 0 h 238"/>
                <a:gd name="T4" fmla="*/ 191 w 191"/>
                <a:gd name="T5" fmla="*/ 47 h 238"/>
                <a:gd name="T6" fmla="*/ 167 w 191"/>
                <a:gd name="T7" fmla="*/ 71 h 238"/>
                <a:gd name="T8" fmla="*/ 146 w 191"/>
                <a:gd name="T9" fmla="*/ 54 h 238"/>
                <a:gd name="T10" fmla="*/ 127 w 191"/>
                <a:gd name="T11" fmla="*/ 30 h 238"/>
                <a:gd name="T12" fmla="*/ 94 w 191"/>
                <a:gd name="T13" fmla="*/ 109 h 238"/>
                <a:gd name="T14" fmla="*/ 94 w 191"/>
                <a:gd name="T15" fmla="*/ 177 h 238"/>
                <a:gd name="T16" fmla="*/ 99 w 191"/>
                <a:gd name="T17" fmla="*/ 214 h 238"/>
                <a:gd name="T18" fmla="*/ 133 w 191"/>
                <a:gd name="T19" fmla="*/ 220 h 238"/>
                <a:gd name="T20" fmla="*/ 138 w 191"/>
                <a:gd name="T21" fmla="*/ 224 h 238"/>
                <a:gd name="T22" fmla="*/ 138 w 191"/>
                <a:gd name="T23" fmla="*/ 234 h 238"/>
                <a:gd name="T24" fmla="*/ 133 w 191"/>
                <a:gd name="T25" fmla="*/ 238 h 238"/>
                <a:gd name="T26" fmla="*/ 120 w 191"/>
                <a:gd name="T27" fmla="*/ 237 h 238"/>
                <a:gd name="T28" fmla="*/ 66 w 191"/>
                <a:gd name="T29" fmla="*/ 236 h 238"/>
                <a:gd name="T30" fmla="*/ 14 w 191"/>
                <a:gd name="T31" fmla="*/ 237 h 238"/>
                <a:gd name="T32" fmla="*/ 5 w 191"/>
                <a:gd name="T33" fmla="*/ 238 h 238"/>
                <a:gd name="T34" fmla="*/ 0 w 191"/>
                <a:gd name="T35" fmla="*/ 234 h 238"/>
                <a:gd name="T36" fmla="*/ 0 w 191"/>
                <a:gd name="T37" fmla="*/ 224 h 238"/>
                <a:gd name="T38" fmla="*/ 14 w 191"/>
                <a:gd name="T39" fmla="*/ 220 h 238"/>
                <a:gd name="T40" fmla="*/ 39 w 191"/>
                <a:gd name="T41" fmla="*/ 177 h 238"/>
                <a:gd name="T42" fmla="*/ 39 w 191"/>
                <a:gd name="T43" fmla="*/ 66 h 238"/>
                <a:gd name="T44" fmla="*/ 14 w 191"/>
                <a:gd name="T45" fmla="*/ 25 h 238"/>
                <a:gd name="T46" fmla="*/ 0 w 191"/>
                <a:gd name="T47" fmla="*/ 20 h 238"/>
                <a:gd name="T48" fmla="*/ 0 w 191"/>
                <a:gd name="T49" fmla="*/ 11 h 238"/>
                <a:gd name="T50" fmla="*/ 5 w 191"/>
                <a:gd name="T51" fmla="*/ 7 h 238"/>
                <a:gd name="T52" fmla="*/ 15 w 191"/>
                <a:gd name="T53" fmla="*/ 7 h 238"/>
                <a:gd name="T54" fmla="*/ 49 w 191"/>
                <a:gd name="T55" fmla="*/ 7 h 238"/>
                <a:gd name="T56" fmla="*/ 76 w 191"/>
                <a:gd name="T57" fmla="*/ 5 h 238"/>
                <a:gd name="T58" fmla="*/ 88 w 191"/>
                <a:gd name="T59" fmla="*/ 4 h 238"/>
                <a:gd name="T60" fmla="*/ 93 w 191"/>
                <a:gd name="T61" fmla="*/ 12 h 238"/>
                <a:gd name="T62" fmla="*/ 93 w 191"/>
                <a:gd name="T63" fmla="*/ 21 h 238"/>
                <a:gd name="T64" fmla="*/ 93 w 191"/>
                <a:gd name="T65" fmla="*/ 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238">
                  <a:moveTo>
                    <a:pt x="93" y="34"/>
                  </a:moveTo>
                  <a:cubicBezTo>
                    <a:pt x="107" y="11"/>
                    <a:pt x="124" y="0"/>
                    <a:pt x="147" y="0"/>
                  </a:cubicBezTo>
                  <a:cubicBezTo>
                    <a:pt x="175" y="0"/>
                    <a:pt x="191" y="18"/>
                    <a:pt x="191" y="47"/>
                  </a:cubicBezTo>
                  <a:cubicBezTo>
                    <a:pt x="191" y="66"/>
                    <a:pt x="186" y="71"/>
                    <a:pt x="167" y="71"/>
                  </a:cubicBezTo>
                  <a:cubicBezTo>
                    <a:pt x="149" y="71"/>
                    <a:pt x="146" y="69"/>
                    <a:pt x="146" y="54"/>
                  </a:cubicBezTo>
                  <a:cubicBezTo>
                    <a:pt x="145" y="37"/>
                    <a:pt x="139" y="30"/>
                    <a:pt x="127" y="30"/>
                  </a:cubicBezTo>
                  <a:cubicBezTo>
                    <a:pt x="105" y="30"/>
                    <a:pt x="94" y="55"/>
                    <a:pt x="94" y="109"/>
                  </a:cubicBezTo>
                  <a:cubicBezTo>
                    <a:pt x="94" y="177"/>
                    <a:pt x="94" y="177"/>
                    <a:pt x="94" y="177"/>
                  </a:cubicBezTo>
                  <a:cubicBezTo>
                    <a:pt x="94" y="204"/>
                    <a:pt x="95" y="210"/>
                    <a:pt x="99" y="214"/>
                  </a:cubicBezTo>
                  <a:cubicBezTo>
                    <a:pt x="103" y="219"/>
                    <a:pt x="106" y="219"/>
                    <a:pt x="133" y="220"/>
                  </a:cubicBezTo>
                  <a:cubicBezTo>
                    <a:pt x="136" y="220"/>
                    <a:pt x="138" y="221"/>
                    <a:pt x="138" y="224"/>
                  </a:cubicBezTo>
                  <a:cubicBezTo>
                    <a:pt x="138" y="234"/>
                    <a:pt x="138" y="234"/>
                    <a:pt x="138" y="234"/>
                  </a:cubicBezTo>
                  <a:cubicBezTo>
                    <a:pt x="138" y="237"/>
                    <a:pt x="136" y="238"/>
                    <a:pt x="133" y="238"/>
                  </a:cubicBezTo>
                  <a:cubicBezTo>
                    <a:pt x="130" y="238"/>
                    <a:pt x="125" y="238"/>
                    <a:pt x="120" y="237"/>
                  </a:cubicBezTo>
                  <a:cubicBezTo>
                    <a:pt x="98" y="236"/>
                    <a:pt x="79" y="236"/>
                    <a:pt x="66" y="236"/>
                  </a:cubicBezTo>
                  <a:cubicBezTo>
                    <a:pt x="49" y="236"/>
                    <a:pt x="33" y="236"/>
                    <a:pt x="14" y="237"/>
                  </a:cubicBezTo>
                  <a:cubicBezTo>
                    <a:pt x="11" y="238"/>
                    <a:pt x="6" y="238"/>
                    <a:pt x="5" y="238"/>
                  </a:cubicBezTo>
                  <a:cubicBezTo>
                    <a:pt x="1" y="238"/>
                    <a:pt x="0" y="237"/>
                    <a:pt x="0" y="234"/>
                  </a:cubicBezTo>
                  <a:cubicBezTo>
                    <a:pt x="0" y="224"/>
                    <a:pt x="0" y="224"/>
                    <a:pt x="0" y="224"/>
                  </a:cubicBezTo>
                  <a:cubicBezTo>
                    <a:pt x="0" y="220"/>
                    <a:pt x="0" y="220"/>
                    <a:pt x="14" y="220"/>
                  </a:cubicBezTo>
                  <a:cubicBezTo>
                    <a:pt x="37" y="219"/>
                    <a:pt x="39" y="217"/>
                    <a:pt x="39" y="177"/>
                  </a:cubicBezTo>
                  <a:cubicBezTo>
                    <a:pt x="39" y="66"/>
                    <a:pt x="39" y="66"/>
                    <a:pt x="39" y="66"/>
                  </a:cubicBezTo>
                  <a:cubicBezTo>
                    <a:pt x="39" y="28"/>
                    <a:pt x="37" y="25"/>
                    <a:pt x="14" y="25"/>
                  </a:cubicBezTo>
                  <a:cubicBezTo>
                    <a:pt x="1" y="25"/>
                    <a:pt x="0" y="25"/>
                    <a:pt x="0" y="20"/>
                  </a:cubicBezTo>
                  <a:cubicBezTo>
                    <a:pt x="0" y="11"/>
                    <a:pt x="0" y="11"/>
                    <a:pt x="0" y="11"/>
                  </a:cubicBezTo>
                  <a:cubicBezTo>
                    <a:pt x="0" y="8"/>
                    <a:pt x="1" y="7"/>
                    <a:pt x="5" y="7"/>
                  </a:cubicBezTo>
                  <a:cubicBezTo>
                    <a:pt x="6" y="7"/>
                    <a:pt x="10" y="7"/>
                    <a:pt x="15" y="7"/>
                  </a:cubicBezTo>
                  <a:cubicBezTo>
                    <a:pt x="49" y="7"/>
                    <a:pt x="49" y="7"/>
                    <a:pt x="49" y="7"/>
                  </a:cubicBezTo>
                  <a:cubicBezTo>
                    <a:pt x="53" y="6"/>
                    <a:pt x="63" y="6"/>
                    <a:pt x="76" y="5"/>
                  </a:cubicBezTo>
                  <a:cubicBezTo>
                    <a:pt x="88" y="4"/>
                    <a:pt x="88" y="4"/>
                    <a:pt x="88" y="4"/>
                  </a:cubicBezTo>
                  <a:cubicBezTo>
                    <a:pt x="93" y="4"/>
                    <a:pt x="93" y="6"/>
                    <a:pt x="93" y="12"/>
                  </a:cubicBezTo>
                  <a:cubicBezTo>
                    <a:pt x="93" y="21"/>
                    <a:pt x="93" y="21"/>
                    <a:pt x="93" y="21"/>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userDrawn="1"/>
          </p:nvSpPr>
          <p:spPr bwMode="auto">
            <a:xfrm>
              <a:off x="3908" y="373"/>
              <a:ext cx="66" cy="70"/>
            </a:xfrm>
            <a:custGeom>
              <a:avLst/>
              <a:gdLst>
                <a:gd name="T0" fmla="*/ 229 w 229"/>
                <a:gd name="T1" fmla="*/ 122 h 241"/>
                <a:gd name="T2" fmla="*/ 113 w 229"/>
                <a:gd name="T3" fmla="*/ 241 h 241"/>
                <a:gd name="T4" fmla="*/ 0 w 229"/>
                <a:gd name="T5" fmla="*/ 120 h 241"/>
                <a:gd name="T6" fmla="*/ 23 w 229"/>
                <a:gd name="T7" fmla="*/ 33 h 241"/>
                <a:gd name="T8" fmla="*/ 114 w 229"/>
                <a:gd name="T9" fmla="*/ 0 h 241"/>
                <a:gd name="T10" fmla="*/ 229 w 229"/>
                <a:gd name="T11" fmla="*/ 122 h 241"/>
                <a:gd name="T12" fmla="*/ 70 w 229"/>
                <a:gd name="T13" fmla="*/ 41 h 241"/>
                <a:gd name="T14" fmla="*/ 60 w 229"/>
                <a:gd name="T15" fmla="*/ 120 h 241"/>
                <a:gd name="T16" fmla="*/ 70 w 229"/>
                <a:gd name="T17" fmla="*/ 199 h 241"/>
                <a:gd name="T18" fmla="*/ 114 w 229"/>
                <a:gd name="T19" fmla="*/ 223 h 241"/>
                <a:gd name="T20" fmla="*/ 158 w 229"/>
                <a:gd name="T21" fmla="*/ 199 h 241"/>
                <a:gd name="T22" fmla="*/ 169 w 229"/>
                <a:gd name="T23" fmla="*/ 124 h 241"/>
                <a:gd name="T24" fmla="*/ 159 w 229"/>
                <a:gd name="T25" fmla="*/ 43 h 241"/>
                <a:gd name="T26" fmla="*/ 114 w 229"/>
                <a:gd name="T27" fmla="*/ 18 h 241"/>
                <a:gd name="T28" fmla="*/ 70 w 229"/>
                <a:gd name="T29" fmla="*/ 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241">
                  <a:moveTo>
                    <a:pt x="229" y="122"/>
                  </a:moveTo>
                  <a:cubicBezTo>
                    <a:pt x="229" y="204"/>
                    <a:pt x="193" y="241"/>
                    <a:pt x="113" y="241"/>
                  </a:cubicBezTo>
                  <a:cubicBezTo>
                    <a:pt x="35" y="241"/>
                    <a:pt x="0" y="203"/>
                    <a:pt x="0" y="120"/>
                  </a:cubicBezTo>
                  <a:cubicBezTo>
                    <a:pt x="0" y="80"/>
                    <a:pt x="8" y="51"/>
                    <a:pt x="23" y="33"/>
                  </a:cubicBezTo>
                  <a:cubicBezTo>
                    <a:pt x="41" y="11"/>
                    <a:pt x="74" y="0"/>
                    <a:pt x="114" y="0"/>
                  </a:cubicBezTo>
                  <a:cubicBezTo>
                    <a:pt x="195" y="0"/>
                    <a:pt x="229" y="37"/>
                    <a:pt x="229" y="122"/>
                  </a:cubicBezTo>
                  <a:close/>
                  <a:moveTo>
                    <a:pt x="70" y="41"/>
                  </a:moveTo>
                  <a:cubicBezTo>
                    <a:pt x="63" y="57"/>
                    <a:pt x="60" y="75"/>
                    <a:pt x="60" y="120"/>
                  </a:cubicBezTo>
                  <a:cubicBezTo>
                    <a:pt x="60" y="164"/>
                    <a:pt x="63" y="183"/>
                    <a:pt x="70" y="199"/>
                  </a:cubicBezTo>
                  <a:cubicBezTo>
                    <a:pt x="77" y="214"/>
                    <a:pt x="94" y="223"/>
                    <a:pt x="114" y="223"/>
                  </a:cubicBezTo>
                  <a:cubicBezTo>
                    <a:pt x="134" y="223"/>
                    <a:pt x="151" y="214"/>
                    <a:pt x="158" y="199"/>
                  </a:cubicBezTo>
                  <a:cubicBezTo>
                    <a:pt x="166" y="184"/>
                    <a:pt x="169" y="165"/>
                    <a:pt x="169" y="124"/>
                  </a:cubicBezTo>
                  <a:cubicBezTo>
                    <a:pt x="169" y="79"/>
                    <a:pt x="166" y="59"/>
                    <a:pt x="159" y="43"/>
                  </a:cubicBezTo>
                  <a:cubicBezTo>
                    <a:pt x="152" y="27"/>
                    <a:pt x="135" y="18"/>
                    <a:pt x="114" y="18"/>
                  </a:cubicBezTo>
                  <a:cubicBezTo>
                    <a:pt x="94" y="18"/>
                    <a:pt x="77" y="27"/>
                    <a:pt x="70"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userDrawn="1"/>
          </p:nvSpPr>
          <p:spPr bwMode="auto">
            <a:xfrm>
              <a:off x="3969" y="375"/>
              <a:ext cx="114" cy="67"/>
            </a:xfrm>
            <a:custGeom>
              <a:avLst/>
              <a:gdLst>
                <a:gd name="T0" fmla="*/ 145 w 395"/>
                <a:gd name="T1" fmla="*/ 216 h 232"/>
                <a:gd name="T2" fmla="*/ 135 w 395"/>
                <a:gd name="T3" fmla="*/ 232 h 232"/>
                <a:gd name="T4" fmla="*/ 123 w 395"/>
                <a:gd name="T5" fmla="*/ 231 h 232"/>
                <a:gd name="T6" fmla="*/ 115 w 395"/>
                <a:gd name="T7" fmla="*/ 231 h 232"/>
                <a:gd name="T8" fmla="*/ 106 w 395"/>
                <a:gd name="T9" fmla="*/ 232 h 232"/>
                <a:gd name="T10" fmla="*/ 101 w 395"/>
                <a:gd name="T11" fmla="*/ 232 h 232"/>
                <a:gd name="T12" fmla="*/ 93 w 395"/>
                <a:gd name="T13" fmla="*/ 223 h 232"/>
                <a:gd name="T14" fmla="*/ 90 w 395"/>
                <a:gd name="T15" fmla="*/ 212 h 232"/>
                <a:gd name="T16" fmla="*/ 44 w 395"/>
                <a:gd name="T17" fmla="*/ 64 h 232"/>
                <a:gd name="T18" fmla="*/ 7 w 395"/>
                <a:gd name="T19" fmla="*/ 18 h 232"/>
                <a:gd name="T20" fmla="*/ 0 w 395"/>
                <a:gd name="T21" fmla="*/ 13 h 232"/>
                <a:gd name="T22" fmla="*/ 0 w 395"/>
                <a:gd name="T23" fmla="*/ 4 h 232"/>
                <a:gd name="T24" fmla="*/ 5 w 395"/>
                <a:gd name="T25" fmla="*/ 0 h 232"/>
                <a:gd name="T26" fmla="*/ 18 w 395"/>
                <a:gd name="T27" fmla="*/ 0 h 232"/>
                <a:gd name="T28" fmla="*/ 65 w 395"/>
                <a:gd name="T29" fmla="*/ 1 h 232"/>
                <a:gd name="T30" fmla="*/ 111 w 395"/>
                <a:gd name="T31" fmla="*/ 0 h 232"/>
                <a:gd name="T32" fmla="*/ 123 w 395"/>
                <a:gd name="T33" fmla="*/ 0 h 232"/>
                <a:gd name="T34" fmla="*/ 128 w 395"/>
                <a:gd name="T35" fmla="*/ 5 h 232"/>
                <a:gd name="T36" fmla="*/ 128 w 395"/>
                <a:gd name="T37" fmla="*/ 13 h 232"/>
                <a:gd name="T38" fmla="*/ 122 w 395"/>
                <a:gd name="T39" fmla="*/ 18 h 232"/>
                <a:gd name="T40" fmla="*/ 96 w 395"/>
                <a:gd name="T41" fmla="*/ 35 h 232"/>
                <a:gd name="T42" fmla="*/ 102 w 395"/>
                <a:gd name="T43" fmla="*/ 62 h 232"/>
                <a:gd name="T44" fmla="*/ 137 w 395"/>
                <a:gd name="T45" fmla="*/ 182 h 232"/>
                <a:gd name="T46" fmla="*/ 190 w 395"/>
                <a:gd name="T47" fmla="*/ 13 h 232"/>
                <a:gd name="T48" fmla="*/ 192 w 395"/>
                <a:gd name="T49" fmla="*/ 6 h 232"/>
                <a:gd name="T50" fmla="*/ 197 w 395"/>
                <a:gd name="T51" fmla="*/ 0 h 232"/>
                <a:gd name="T52" fmla="*/ 206 w 395"/>
                <a:gd name="T53" fmla="*/ 1 h 232"/>
                <a:gd name="T54" fmla="*/ 216 w 395"/>
                <a:gd name="T55" fmla="*/ 1 h 232"/>
                <a:gd name="T56" fmla="*/ 229 w 395"/>
                <a:gd name="T57" fmla="*/ 1 h 232"/>
                <a:gd name="T58" fmla="*/ 235 w 395"/>
                <a:gd name="T59" fmla="*/ 0 h 232"/>
                <a:gd name="T60" fmla="*/ 240 w 395"/>
                <a:gd name="T61" fmla="*/ 6 h 232"/>
                <a:gd name="T62" fmla="*/ 244 w 395"/>
                <a:gd name="T63" fmla="*/ 25 h 232"/>
                <a:gd name="T64" fmla="*/ 292 w 395"/>
                <a:gd name="T65" fmla="*/ 184 h 232"/>
                <a:gd name="T66" fmla="*/ 324 w 395"/>
                <a:gd name="T67" fmla="*/ 63 h 232"/>
                <a:gd name="T68" fmla="*/ 331 w 395"/>
                <a:gd name="T69" fmla="*/ 33 h 232"/>
                <a:gd name="T70" fmla="*/ 307 w 395"/>
                <a:gd name="T71" fmla="*/ 18 h 232"/>
                <a:gd name="T72" fmla="*/ 300 w 395"/>
                <a:gd name="T73" fmla="*/ 13 h 232"/>
                <a:gd name="T74" fmla="*/ 300 w 395"/>
                <a:gd name="T75" fmla="*/ 4 h 232"/>
                <a:gd name="T76" fmla="*/ 305 w 395"/>
                <a:gd name="T77" fmla="*/ 0 h 232"/>
                <a:gd name="T78" fmla="*/ 314 w 395"/>
                <a:gd name="T79" fmla="*/ 0 h 232"/>
                <a:gd name="T80" fmla="*/ 347 w 395"/>
                <a:gd name="T81" fmla="*/ 1 h 232"/>
                <a:gd name="T82" fmla="*/ 379 w 395"/>
                <a:gd name="T83" fmla="*/ 0 h 232"/>
                <a:gd name="T84" fmla="*/ 390 w 395"/>
                <a:gd name="T85" fmla="*/ 0 h 232"/>
                <a:gd name="T86" fmla="*/ 395 w 395"/>
                <a:gd name="T87" fmla="*/ 4 h 232"/>
                <a:gd name="T88" fmla="*/ 395 w 395"/>
                <a:gd name="T89" fmla="*/ 14 h 232"/>
                <a:gd name="T90" fmla="*/ 390 w 395"/>
                <a:gd name="T91" fmla="*/ 18 h 232"/>
                <a:gd name="T92" fmla="*/ 347 w 395"/>
                <a:gd name="T93" fmla="*/ 71 h 232"/>
                <a:gd name="T94" fmla="*/ 303 w 395"/>
                <a:gd name="T95" fmla="*/ 205 h 232"/>
                <a:gd name="T96" fmla="*/ 291 w 395"/>
                <a:gd name="T97" fmla="*/ 232 h 232"/>
                <a:gd name="T98" fmla="*/ 285 w 395"/>
                <a:gd name="T99" fmla="*/ 232 h 232"/>
                <a:gd name="T100" fmla="*/ 274 w 395"/>
                <a:gd name="T101" fmla="*/ 231 h 232"/>
                <a:gd name="T102" fmla="*/ 260 w 395"/>
                <a:gd name="T103" fmla="*/ 232 h 232"/>
                <a:gd name="T104" fmla="*/ 255 w 395"/>
                <a:gd name="T105" fmla="*/ 232 h 232"/>
                <a:gd name="T106" fmla="*/ 244 w 395"/>
                <a:gd name="T107" fmla="*/ 215 h 232"/>
                <a:gd name="T108" fmla="*/ 197 w 395"/>
                <a:gd name="T109" fmla="*/ 59 h 232"/>
                <a:gd name="T110" fmla="*/ 145 w 395"/>
                <a:gd name="T111"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5" h="232">
                  <a:moveTo>
                    <a:pt x="145" y="216"/>
                  </a:moveTo>
                  <a:cubicBezTo>
                    <a:pt x="140" y="232"/>
                    <a:pt x="140" y="232"/>
                    <a:pt x="135" y="232"/>
                  </a:cubicBezTo>
                  <a:cubicBezTo>
                    <a:pt x="134" y="232"/>
                    <a:pt x="134" y="232"/>
                    <a:pt x="123" y="231"/>
                  </a:cubicBezTo>
                  <a:cubicBezTo>
                    <a:pt x="115" y="231"/>
                    <a:pt x="115" y="231"/>
                    <a:pt x="115" y="231"/>
                  </a:cubicBezTo>
                  <a:cubicBezTo>
                    <a:pt x="112" y="231"/>
                    <a:pt x="109" y="231"/>
                    <a:pt x="106" y="232"/>
                  </a:cubicBezTo>
                  <a:cubicBezTo>
                    <a:pt x="101" y="232"/>
                    <a:pt x="101" y="232"/>
                    <a:pt x="101" y="232"/>
                  </a:cubicBezTo>
                  <a:cubicBezTo>
                    <a:pt x="97" y="232"/>
                    <a:pt x="95" y="230"/>
                    <a:pt x="93" y="223"/>
                  </a:cubicBezTo>
                  <a:cubicBezTo>
                    <a:pt x="92" y="217"/>
                    <a:pt x="91" y="213"/>
                    <a:pt x="90" y="212"/>
                  </a:cubicBezTo>
                  <a:cubicBezTo>
                    <a:pt x="44" y="64"/>
                    <a:pt x="44" y="64"/>
                    <a:pt x="44" y="64"/>
                  </a:cubicBezTo>
                  <a:cubicBezTo>
                    <a:pt x="33" y="26"/>
                    <a:pt x="27" y="20"/>
                    <a:pt x="7" y="18"/>
                  </a:cubicBezTo>
                  <a:cubicBezTo>
                    <a:pt x="2" y="18"/>
                    <a:pt x="0" y="16"/>
                    <a:pt x="0" y="13"/>
                  </a:cubicBezTo>
                  <a:cubicBezTo>
                    <a:pt x="0" y="4"/>
                    <a:pt x="0" y="4"/>
                    <a:pt x="0" y="4"/>
                  </a:cubicBezTo>
                  <a:cubicBezTo>
                    <a:pt x="0" y="1"/>
                    <a:pt x="1" y="0"/>
                    <a:pt x="5" y="0"/>
                  </a:cubicBezTo>
                  <a:cubicBezTo>
                    <a:pt x="7" y="0"/>
                    <a:pt x="13" y="0"/>
                    <a:pt x="18" y="0"/>
                  </a:cubicBezTo>
                  <a:cubicBezTo>
                    <a:pt x="36" y="1"/>
                    <a:pt x="52" y="1"/>
                    <a:pt x="65" y="1"/>
                  </a:cubicBezTo>
                  <a:cubicBezTo>
                    <a:pt x="77" y="1"/>
                    <a:pt x="93" y="1"/>
                    <a:pt x="111" y="0"/>
                  </a:cubicBezTo>
                  <a:cubicBezTo>
                    <a:pt x="118" y="0"/>
                    <a:pt x="122" y="0"/>
                    <a:pt x="123" y="0"/>
                  </a:cubicBezTo>
                  <a:cubicBezTo>
                    <a:pt x="127" y="0"/>
                    <a:pt x="128" y="1"/>
                    <a:pt x="128" y="5"/>
                  </a:cubicBezTo>
                  <a:cubicBezTo>
                    <a:pt x="128" y="13"/>
                    <a:pt x="128" y="13"/>
                    <a:pt x="128" y="13"/>
                  </a:cubicBezTo>
                  <a:cubicBezTo>
                    <a:pt x="128" y="16"/>
                    <a:pt x="127" y="18"/>
                    <a:pt x="122" y="18"/>
                  </a:cubicBezTo>
                  <a:cubicBezTo>
                    <a:pt x="105" y="18"/>
                    <a:pt x="96" y="24"/>
                    <a:pt x="96" y="35"/>
                  </a:cubicBezTo>
                  <a:cubicBezTo>
                    <a:pt x="96" y="40"/>
                    <a:pt x="98" y="50"/>
                    <a:pt x="102" y="62"/>
                  </a:cubicBezTo>
                  <a:cubicBezTo>
                    <a:pt x="137" y="182"/>
                    <a:pt x="137" y="182"/>
                    <a:pt x="137" y="182"/>
                  </a:cubicBezTo>
                  <a:cubicBezTo>
                    <a:pt x="190" y="13"/>
                    <a:pt x="190" y="13"/>
                    <a:pt x="190" y="13"/>
                  </a:cubicBezTo>
                  <a:cubicBezTo>
                    <a:pt x="191" y="10"/>
                    <a:pt x="192" y="7"/>
                    <a:pt x="192" y="6"/>
                  </a:cubicBezTo>
                  <a:cubicBezTo>
                    <a:pt x="193" y="2"/>
                    <a:pt x="194" y="0"/>
                    <a:pt x="197" y="0"/>
                  </a:cubicBezTo>
                  <a:cubicBezTo>
                    <a:pt x="198" y="0"/>
                    <a:pt x="198" y="0"/>
                    <a:pt x="206" y="1"/>
                  </a:cubicBezTo>
                  <a:cubicBezTo>
                    <a:pt x="208" y="1"/>
                    <a:pt x="212" y="1"/>
                    <a:pt x="216" y="1"/>
                  </a:cubicBezTo>
                  <a:cubicBezTo>
                    <a:pt x="222" y="1"/>
                    <a:pt x="226" y="1"/>
                    <a:pt x="229" y="1"/>
                  </a:cubicBezTo>
                  <a:cubicBezTo>
                    <a:pt x="231" y="0"/>
                    <a:pt x="233" y="0"/>
                    <a:pt x="235" y="0"/>
                  </a:cubicBezTo>
                  <a:cubicBezTo>
                    <a:pt x="238" y="0"/>
                    <a:pt x="239" y="2"/>
                    <a:pt x="240" y="6"/>
                  </a:cubicBezTo>
                  <a:cubicBezTo>
                    <a:pt x="242" y="14"/>
                    <a:pt x="244" y="23"/>
                    <a:pt x="244" y="25"/>
                  </a:cubicBezTo>
                  <a:cubicBezTo>
                    <a:pt x="292" y="184"/>
                    <a:pt x="292" y="184"/>
                    <a:pt x="292" y="184"/>
                  </a:cubicBezTo>
                  <a:cubicBezTo>
                    <a:pt x="324" y="63"/>
                    <a:pt x="324" y="63"/>
                    <a:pt x="324" y="63"/>
                  </a:cubicBezTo>
                  <a:cubicBezTo>
                    <a:pt x="331" y="38"/>
                    <a:pt x="331" y="38"/>
                    <a:pt x="331" y="33"/>
                  </a:cubicBezTo>
                  <a:cubicBezTo>
                    <a:pt x="331" y="24"/>
                    <a:pt x="323" y="18"/>
                    <a:pt x="307" y="18"/>
                  </a:cubicBezTo>
                  <a:cubicBezTo>
                    <a:pt x="302" y="18"/>
                    <a:pt x="300" y="16"/>
                    <a:pt x="300" y="13"/>
                  </a:cubicBezTo>
                  <a:cubicBezTo>
                    <a:pt x="300" y="4"/>
                    <a:pt x="300" y="4"/>
                    <a:pt x="300" y="4"/>
                  </a:cubicBezTo>
                  <a:cubicBezTo>
                    <a:pt x="300" y="1"/>
                    <a:pt x="301" y="0"/>
                    <a:pt x="305" y="0"/>
                  </a:cubicBezTo>
                  <a:cubicBezTo>
                    <a:pt x="306" y="0"/>
                    <a:pt x="310" y="0"/>
                    <a:pt x="314" y="0"/>
                  </a:cubicBezTo>
                  <a:cubicBezTo>
                    <a:pt x="325" y="1"/>
                    <a:pt x="336" y="1"/>
                    <a:pt x="347" y="1"/>
                  </a:cubicBezTo>
                  <a:cubicBezTo>
                    <a:pt x="358" y="1"/>
                    <a:pt x="369" y="1"/>
                    <a:pt x="379" y="0"/>
                  </a:cubicBezTo>
                  <a:cubicBezTo>
                    <a:pt x="390" y="0"/>
                    <a:pt x="390" y="0"/>
                    <a:pt x="390" y="0"/>
                  </a:cubicBezTo>
                  <a:cubicBezTo>
                    <a:pt x="394" y="0"/>
                    <a:pt x="395" y="1"/>
                    <a:pt x="395" y="4"/>
                  </a:cubicBezTo>
                  <a:cubicBezTo>
                    <a:pt x="395" y="14"/>
                    <a:pt x="395" y="14"/>
                    <a:pt x="395" y="14"/>
                  </a:cubicBezTo>
                  <a:cubicBezTo>
                    <a:pt x="395" y="16"/>
                    <a:pt x="394" y="18"/>
                    <a:pt x="390" y="18"/>
                  </a:cubicBezTo>
                  <a:cubicBezTo>
                    <a:pt x="368" y="20"/>
                    <a:pt x="362" y="27"/>
                    <a:pt x="347" y="71"/>
                  </a:cubicBezTo>
                  <a:cubicBezTo>
                    <a:pt x="303" y="205"/>
                    <a:pt x="303" y="205"/>
                    <a:pt x="303" y="205"/>
                  </a:cubicBezTo>
                  <a:cubicBezTo>
                    <a:pt x="295" y="232"/>
                    <a:pt x="295" y="232"/>
                    <a:pt x="291" y="232"/>
                  </a:cubicBezTo>
                  <a:cubicBezTo>
                    <a:pt x="285" y="232"/>
                    <a:pt x="285" y="232"/>
                    <a:pt x="285" y="232"/>
                  </a:cubicBezTo>
                  <a:cubicBezTo>
                    <a:pt x="281" y="231"/>
                    <a:pt x="278" y="231"/>
                    <a:pt x="274" y="231"/>
                  </a:cubicBezTo>
                  <a:cubicBezTo>
                    <a:pt x="271" y="231"/>
                    <a:pt x="265" y="231"/>
                    <a:pt x="260" y="232"/>
                  </a:cubicBezTo>
                  <a:cubicBezTo>
                    <a:pt x="258" y="232"/>
                    <a:pt x="256" y="232"/>
                    <a:pt x="255" y="232"/>
                  </a:cubicBezTo>
                  <a:cubicBezTo>
                    <a:pt x="250" y="232"/>
                    <a:pt x="250" y="232"/>
                    <a:pt x="244" y="215"/>
                  </a:cubicBezTo>
                  <a:cubicBezTo>
                    <a:pt x="197" y="59"/>
                    <a:pt x="197" y="59"/>
                    <a:pt x="197" y="59"/>
                  </a:cubicBezTo>
                  <a:lnTo>
                    <a:pt x="145"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userDrawn="1"/>
          </p:nvSpPr>
          <p:spPr bwMode="auto">
            <a:xfrm>
              <a:off x="4079" y="373"/>
              <a:ext cx="82" cy="69"/>
            </a:xfrm>
            <a:custGeom>
              <a:avLst/>
              <a:gdLst>
                <a:gd name="T0" fmla="*/ 94 w 281"/>
                <a:gd name="T1" fmla="*/ 33 h 237"/>
                <a:gd name="T2" fmla="*/ 173 w 281"/>
                <a:gd name="T3" fmla="*/ 0 h 237"/>
                <a:gd name="T4" fmla="*/ 235 w 281"/>
                <a:gd name="T5" fmla="*/ 32 h 237"/>
                <a:gd name="T6" fmla="*/ 242 w 281"/>
                <a:gd name="T7" fmla="*/ 78 h 237"/>
                <a:gd name="T8" fmla="*/ 242 w 281"/>
                <a:gd name="T9" fmla="*/ 176 h 237"/>
                <a:gd name="T10" fmla="*/ 266 w 281"/>
                <a:gd name="T11" fmla="*/ 219 h 237"/>
                <a:gd name="T12" fmla="*/ 281 w 281"/>
                <a:gd name="T13" fmla="*/ 223 h 237"/>
                <a:gd name="T14" fmla="*/ 281 w 281"/>
                <a:gd name="T15" fmla="*/ 233 h 237"/>
                <a:gd name="T16" fmla="*/ 276 w 281"/>
                <a:gd name="T17" fmla="*/ 237 h 237"/>
                <a:gd name="T18" fmla="*/ 266 w 281"/>
                <a:gd name="T19" fmla="*/ 236 h 237"/>
                <a:gd name="T20" fmla="*/ 218 w 281"/>
                <a:gd name="T21" fmla="*/ 235 h 237"/>
                <a:gd name="T22" fmla="*/ 166 w 281"/>
                <a:gd name="T23" fmla="*/ 236 h 237"/>
                <a:gd name="T24" fmla="*/ 156 w 281"/>
                <a:gd name="T25" fmla="*/ 237 h 237"/>
                <a:gd name="T26" fmla="*/ 151 w 281"/>
                <a:gd name="T27" fmla="*/ 233 h 237"/>
                <a:gd name="T28" fmla="*/ 151 w 281"/>
                <a:gd name="T29" fmla="*/ 223 h 237"/>
                <a:gd name="T30" fmla="*/ 163 w 281"/>
                <a:gd name="T31" fmla="*/ 219 h 237"/>
                <a:gd name="T32" fmla="*/ 185 w 281"/>
                <a:gd name="T33" fmla="*/ 207 h 237"/>
                <a:gd name="T34" fmla="*/ 186 w 281"/>
                <a:gd name="T35" fmla="*/ 176 h 237"/>
                <a:gd name="T36" fmla="*/ 186 w 281"/>
                <a:gd name="T37" fmla="*/ 95 h 237"/>
                <a:gd name="T38" fmla="*/ 144 w 281"/>
                <a:gd name="T39" fmla="*/ 29 h 237"/>
                <a:gd name="T40" fmla="*/ 104 w 281"/>
                <a:gd name="T41" fmla="*/ 47 h 237"/>
                <a:gd name="T42" fmla="*/ 94 w 281"/>
                <a:gd name="T43" fmla="*/ 97 h 237"/>
                <a:gd name="T44" fmla="*/ 94 w 281"/>
                <a:gd name="T45" fmla="*/ 176 h 237"/>
                <a:gd name="T46" fmla="*/ 119 w 281"/>
                <a:gd name="T47" fmla="*/ 219 h 237"/>
                <a:gd name="T48" fmla="*/ 129 w 281"/>
                <a:gd name="T49" fmla="*/ 223 h 237"/>
                <a:gd name="T50" fmla="*/ 129 w 281"/>
                <a:gd name="T51" fmla="*/ 233 h 237"/>
                <a:gd name="T52" fmla="*/ 124 w 281"/>
                <a:gd name="T53" fmla="*/ 237 h 237"/>
                <a:gd name="T54" fmla="*/ 115 w 281"/>
                <a:gd name="T55" fmla="*/ 236 h 237"/>
                <a:gd name="T56" fmla="*/ 67 w 281"/>
                <a:gd name="T57" fmla="*/ 235 h 237"/>
                <a:gd name="T58" fmla="*/ 15 w 281"/>
                <a:gd name="T59" fmla="*/ 236 h 237"/>
                <a:gd name="T60" fmla="*/ 5 w 281"/>
                <a:gd name="T61" fmla="*/ 237 h 237"/>
                <a:gd name="T62" fmla="*/ 0 w 281"/>
                <a:gd name="T63" fmla="*/ 233 h 237"/>
                <a:gd name="T64" fmla="*/ 0 w 281"/>
                <a:gd name="T65" fmla="*/ 223 h 237"/>
                <a:gd name="T66" fmla="*/ 14 w 281"/>
                <a:gd name="T67" fmla="*/ 219 h 237"/>
                <a:gd name="T68" fmla="*/ 39 w 281"/>
                <a:gd name="T69" fmla="*/ 176 h 237"/>
                <a:gd name="T70" fmla="*/ 39 w 281"/>
                <a:gd name="T71" fmla="*/ 65 h 237"/>
                <a:gd name="T72" fmla="*/ 14 w 281"/>
                <a:gd name="T73" fmla="*/ 24 h 237"/>
                <a:gd name="T74" fmla="*/ 0 w 281"/>
                <a:gd name="T75" fmla="*/ 19 h 237"/>
                <a:gd name="T76" fmla="*/ 0 w 281"/>
                <a:gd name="T77" fmla="*/ 10 h 237"/>
                <a:gd name="T78" fmla="*/ 6 w 281"/>
                <a:gd name="T79" fmla="*/ 6 h 237"/>
                <a:gd name="T80" fmla="*/ 16 w 281"/>
                <a:gd name="T81" fmla="*/ 6 h 237"/>
                <a:gd name="T82" fmla="*/ 49 w 281"/>
                <a:gd name="T83" fmla="*/ 6 h 237"/>
                <a:gd name="T84" fmla="*/ 77 w 281"/>
                <a:gd name="T85" fmla="*/ 4 h 237"/>
                <a:gd name="T86" fmla="*/ 89 w 281"/>
                <a:gd name="T87" fmla="*/ 3 h 237"/>
                <a:gd name="T88" fmla="*/ 94 w 281"/>
                <a:gd name="T89" fmla="*/ 12 h 237"/>
                <a:gd name="T90" fmla="*/ 94 w 281"/>
                <a:gd name="T91" fmla="*/ 21 h 237"/>
                <a:gd name="T92" fmla="*/ 94 w 281"/>
                <a:gd name="T93" fmla="*/ 3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1" h="237">
                  <a:moveTo>
                    <a:pt x="94" y="33"/>
                  </a:moveTo>
                  <a:cubicBezTo>
                    <a:pt x="114" y="10"/>
                    <a:pt x="139" y="0"/>
                    <a:pt x="173" y="0"/>
                  </a:cubicBezTo>
                  <a:cubicBezTo>
                    <a:pt x="205" y="0"/>
                    <a:pt x="226" y="11"/>
                    <a:pt x="235" y="32"/>
                  </a:cubicBezTo>
                  <a:cubicBezTo>
                    <a:pt x="240" y="43"/>
                    <a:pt x="242" y="54"/>
                    <a:pt x="242" y="78"/>
                  </a:cubicBezTo>
                  <a:cubicBezTo>
                    <a:pt x="242" y="176"/>
                    <a:pt x="242" y="176"/>
                    <a:pt x="242" y="176"/>
                  </a:cubicBezTo>
                  <a:cubicBezTo>
                    <a:pt x="242" y="216"/>
                    <a:pt x="243" y="218"/>
                    <a:pt x="266" y="219"/>
                  </a:cubicBezTo>
                  <a:cubicBezTo>
                    <a:pt x="281" y="219"/>
                    <a:pt x="281" y="219"/>
                    <a:pt x="281" y="223"/>
                  </a:cubicBezTo>
                  <a:cubicBezTo>
                    <a:pt x="281" y="233"/>
                    <a:pt x="281" y="233"/>
                    <a:pt x="281" y="233"/>
                  </a:cubicBezTo>
                  <a:cubicBezTo>
                    <a:pt x="281" y="236"/>
                    <a:pt x="279" y="237"/>
                    <a:pt x="276" y="237"/>
                  </a:cubicBezTo>
                  <a:cubicBezTo>
                    <a:pt x="274" y="237"/>
                    <a:pt x="269" y="237"/>
                    <a:pt x="266" y="236"/>
                  </a:cubicBezTo>
                  <a:cubicBezTo>
                    <a:pt x="249" y="235"/>
                    <a:pt x="232" y="235"/>
                    <a:pt x="218" y="235"/>
                  </a:cubicBezTo>
                  <a:cubicBezTo>
                    <a:pt x="200" y="235"/>
                    <a:pt x="184" y="235"/>
                    <a:pt x="166" y="236"/>
                  </a:cubicBezTo>
                  <a:cubicBezTo>
                    <a:pt x="162" y="237"/>
                    <a:pt x="158" y="237"/>
                    <a:pt x="156" y="237"/>
                  </a:cubicBezTo>
                  <a:cubicBezTo>
                    <a:pt x="153" y="237"/>
                    <a:pt x="151" y="236"/>
                    <a:pt x="151" y="233"/>
                  </a:cubicBezTo>
                  <a:cubicBezTo>
                    <a:pt x="151" y="223"/>
                    <a:pt x="151" y="223"/>
                    <a:pt x="151" y="223"/>
                  </a:cubicBezTo>
                  <a:cubicBezTo>
                    <a:pt x="151" y="219"/>
                    <a:pt x="152" y="219"/>
                    <a:pt x="163" y="219"/>
                  </a:cubicBezTo>
                  <a:cubicBezTo>
                    <a:pt x="177" y="218"/>
                    <a:pt x="183" y="215"/>
                    <a:pt x="185" y="207"/>
                  </a:cubicBezTo>
                  <a:cubicBezTo>
                    <a:pt x="186" y="202"/>
                    <a:pt x="186" y="194"/>
                    <a:pt x="186" y="176"/>
                  </a:cubicBezTo>
                  <a:cubicBezTo>
                    <a:pt x="186" y="95"/>
                    <a:pt x="186" y="95"/>
                    <a:pt x="186" y="95"/>
                  </a:cubicBezTo>
                  <a:cubicBezTo>
                    <a:pt x="186" y="46"/>
                    <a:pt x="175" y="29"/>
                    <a:pt x="144" y="29"/>
                  </a:cubicBezTo>
                  <a:cubicBezTo>
                    <a:pt x="127" y="29"/>
                    <a:pt x="112" y="36"/>
                    <a:pt x="104" y="47"/>
                  </a:cubicBezTo>
                  <a:cubicBezTo>
                    <a:pt x="96" y="58"/>
                    <a:pt x="94" y="65"/>
                    <a:pt x="94" y="97"/>
                  </a:cubicBezTo>
                  <a:cubicBezTo>
                    <a:pt x="94" y="176"/>
                    <a:pt x="94" y="176"/>
                    <a:pt x="94" y="176"/>
                  </a:cubicBezTo>
                  <a:cubicBezTo>
                    <a:pt x="94" y="216"/>
                    <a:pt x="95" y="218"/>
                    <a:pt x="119" y="219"/>
                  </a:cubicBezTo>
                  <a:cubicBezTo>
                    <a:pt x="128" y="219"/>
                    <a:pt x="129" y="219"/>
                    <a:pt x="129" y="223"/>
                  </a:cubicBezTo>
                  <a:cubicBezTo>
                    <a:pt x="129" y="233"/>
                    <a:pt x="129" y="233"/>
                    <a:pt x="129" y="233"/>
                  </a:cubicBezTo>
                  <a:cubicBezTo>
                    <a:pt x="129" y="236"/>
                    <a:pt x="128" y="237"/>
                    <a:pt x="124" y="237"/>
                  </a:cubicBezTo>
                  <a:cubicBezTo>
                    <a:pt x="123" y="237"/>
                    <a:pt x="118" y="237"/>
                    <a:pt x="115" y="236"/>
                  </a:cubicBezTo>
                  <a:cubicBezTo>
                    <a:pt x="98" y="235"/>
                    <a:pt x="81" y="235"/>
                    <a:pt x="67" y="235"/>
                  </a:cubicBezTo>
                  <a:cubicBezTo>
                    <a:pt x="49" y="235"/>
                    <a:pt x="33" y="235"/>
                    <a:pt x="15" y="236"/>
                  </a:cubicBezTo>
                  <a:cubicBezTo>
                    <a:pt x="11" y="237"/>
                    <a:pt x="7" y="237"/>
                    <a:pt x="5" y="237"/>
                  </a:cubicBezTo>
                  <a:cubicBezTo>
                    <a:pt x="1" y="237"/>
                    <a:pt x="0" y="236"/>
                    <a:pt x="0" y="233"/>
                  </a:cubicBezTo>
                  <a:cubicBezTo>
                    <a:pt x="0" y="223"/>
                    <a:pt x="0" y="223"/>
                    <a:pt x="0" y="223"/>
                  </a:cubicBezTo>
                  <a:cubicBezTo>
                    <a:pt x="0" y="219"/>
                    <a:pt x="0" y="219"/>
                    <a:pt x="14" y="219"/>
                  </a:cubicBezTo>
                  <a:cubicBezTo>
                    <a:pt x="38" y="218"/>
                    <a:pt x="39" y="216"/>
                    <a:pt x="39" y="176"/>
                  </a:cubicBezTo>
                  <a:cubicBezTo>
                    <a:pt x="39" y="65"/>
                    <a:pt x="39" y="65"/>
                    <a:pt x="39" y="65"/>
                  </a:cubicBezTo>
                  <a:cubicBezTo>
                    <a:pt x="39" y="27"/>
                    <a:pt x="37" y="24"/>
                    <a:pt x="14" y="24"/>
                  </a:cubicBezTo>
                  <a:cubicBezTo>
                    <a:pt x="1" y="24"/>
                    <a:pt x="0" y="24"/>
                    <a:pt x="0" y="19"/>
                  </a:cubicBezTo>
                  <a:cubicBezTo>
                    <a:pt x="0" y="10"/>
                    <a:pt x="0" y="10"/>
                    <a:pt x="0" y="10"/>
                  </a:cubicBezTo>
                  <a:cubicBezTo>
                    <a:pt x="0" y="7"/>
                    <a:pt x="1" y="6"/>
                    <a:pt x="6" y="6"/>
                  </a:cubicBezTo>
                  <a:cubicBezTo>
                    <a:pt x="6" y="6"/>
                    <a:pt x="10" y="6"/>
                    <a:pt x="16" y="6"/>
                  </a:cubicBezTo>
                  <a:cubicBezTo>
                    <a:pt x="49" y="6"/>
                    <a:pt x="49" y="6"/>
                    <a:pt x="49" y="6"/>
                  </a:cubicBezTo>
                  <a:cubicBezTo>
                    <a:pt x="53" y="5"/>
                    <a:pt x="63" y="5"/>
                    <a:pt x="77" y="4"/>
                  </a:cubicBezTo>
                  <a:cubicBezTo>
                    <a:pt x="89" y="3"/>
                    <a:pt x="89" y="3"/>
                    <a:pt x="89" y="3"/>
                  </a:cubicBezTo>
                  <a:cubicBezTo>
                    <a:pt x="93" y="3"/>
                    <a:pt x="94" y="5"/>
                    <a:pt x="94" y="12"/>
                  </a:cubicBezTo>
                  <a:cubicBezTo>
                    <a:pt x="94" y="21"/>
                    <a:pt x="94" y="21"/>
                    <a:pt x="94" y="21"/>
                  </a:cubicBezTo>
                  <a:lnTo>
                    <a:pt x="9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userDrawn="1"/>
          </p:nvSpPr>
          <p:spPr bwMode="auto">
            <a:xfrm>
              <a:off x="3600" y="497"/>
              <a:ext cx="133" cy="21"/>
            </a:xfrm>
            <a:prstGeom prst="rect">
              <a:avLst/>
            </a:prstGeom>
            <a:solidFill>
              <a:srgbClr val="0037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EditPoints="1"/>
            </p:cNvSpPr>
            <p:nvPr userDrawn="1"/>
          </p:nvSpPr>
          <p:spPr bwMode="auto">
            <a:xfrm>
              <a:off x="4163" y="373"/>
              <a:ext cx="72" cy="69"/>
            </a:xfrm>
            <a:custGeom>
              <a:avLst/>
              <a:gdLst>
                <a:gd name="T0" fmla="*/ 76 w 251"/>
                <a:gd name="T1" fmla="*/ 137 h 238"/>
                <a:gd name="T2" fmla="*/ 60 w 251"/>
                <a:gd name="T3" fmla="*/ 181 h 238"/>
                <a:gd name="T4" fmla="*/ 52 w 251"/>
                <a:gd name="T5" fmla="*/ 212 h 238"/>
                <a:gd name="T6" fmla="*/ 77 w 251"/>
                <a:gd name="T7" fmla="*/ 227 h 238"/>
                <a:gd name="T8" fmla="*/ 82 w 251"/>
                <a:gd name="T9" fmla="*/ 228 h 238"/>
                <a:gd name="T10" fmla="*/ 82 w 251"/>
                <a:gd name="T11" fmla="*/ 235 h 238"/>
                <a:gd name="T12" fmla="*/ 78 w 251"/>
                <a:gd name="T13" fmla="*/ 238 h 238"/>
                <a:gd name="T14" fmla="*/ 64 w 251"/>
                <a:gd name="T15" fmla="*/ 238 h 238"/>
                <a:gd name="T16" fmla="*/ 43 w 251"/>
                <a:gd name="T17" fmla="*/ 237 h 238"/>
                <a:gd name="T18" fmla="*/ 18 w 251"/>
                <a:gd name="T19" fmla="*/ 238 h 238"/>
                <a:gd name="T20" fmla="*/ 3 w 251"/>
                <a:gd name="T21" fmla="*/ 238 h 238"/>
                <a:gd name="T22" fmla="*/ 0 w 251"/>
                <a:gd name="T23" fmla="*/ 235 h 238"/>
                <a:gd name="T24" fmla="*/ 0 w 251"/>
                <a:gd name="T25" fmla="*/ 228 h 238"/>
                <a:gd name="T26" fmla="*/ 3 w 251"/>
                <a:gd name="T27" fmla="*/ 226 h 238"/>
                <a:gd name="T28" fmla="*/ 41 w 251"/>
                <a:gd name="T29" fmla="*/ 184 h 238"/>
                <a:gd name="T30" fmla="*/ 98 w 251"/>
                <a:gd name="T31" fmla="*/ 45 h 238"/>
                <a:gd name="T32" fmla="*/ 107 w 251"/>
                <a:gd name="T33" fmla="*/ 24 h 238"/>
                <a:gd name="T34" fmla="*/ 114 w 251"/>
                <a:gd name="T35" fmla="*/ 5 h 238"/>
                <a:gd name="T36" fmla="*/ 123 w 251"/>
                <a:gd name="T37" fmla="*/ 0 h 238"/>
                <a:gd name="T38" fmla="*/ 127 w 251"/>
                <a:gd name="T39" fmla="*/ 0 h 238"/>
                <a:gd name="T40" fmla="*/ 137 w 251"/>
                <a:gd name="T41" fmla="*/ 0 h 238"/>
                <a:gd name="T42" fmla="*/ 147 w 251"/>
                <a:gd name="T43" fmla="*/ 18 h 238"/>
                <a:gd name="T44" fmla="*/ 153 w 251"/>
                <a:gd name="T45" fmla="*/ 36 h 238"/>
                <a:gd name="T46" fmla="*/ 212 w 251"/>
                <a:gd name="T47" fmla="*/ 189 h 238"/>
                <a:gd name="T48" fmla="*/ 247 w 251"/>
                <a:gd name="T49" fmla="*/ 226 h 238"/>
                <a:gd name="T50" fmla="*/ 251 w 251"/>
                <a:gd name="T51" fmla="*/ 229 h 238"/>
                <a:gd name="T52" fmla="*/ 251 w 251"/>
                <a:gd name="T53" fmla="*/ 236 h 238"/>
                <a:gd name="T54" fmla="*/ 248 w 251"/>
                <a:gd name="T55" fmla="*/ 238 h 238"/>
                <a:gd name="T56" fmla="*/ 236 w 251"/>
                <a:gd name="T57" fmla="*/ 238 h 238"/>
                <a:gd name="T58" fmla="*/ 204 w 251"/>
                <a:gd name="T59" fmla="*/ 237 h 238"/>
                <a:gd name="T60" fmla="*/ 172 w 251"/>
                <a:gd name="T61" fmla="*/ 238 h 238"/>
                <a:gd name="T62" fmla="*/ 161 w 251"/>
                <a:gd name="T63" fmla="*/ 238 h 238"/>
                <a:gd name="T64" fmla="*/ 157 w 251"/>
                <a:gd name="T65" fmla="*/ 235 h 238"/>
                <a:gd name="T66" fmla="*/ 157 w 251"/>
                <a:gd name="T67" fmla="*/ 229 h 238"/>
                <a:gd name="T68" fmla="*/ 160 w 251"/>
                <a:gd name="T69" fmla="*/ 227 h 238"/>
                <a:gd name="T70" fmla="*/ 176 w 251"/>
                <a:gd name="T71" fmla="*/ 225 h 238"/>
                <a:gd name="T72" fmla="*/ 186 w 251"/>
                <a:gd name="T73" fmla="*/ 213 h 238"/>
                <a:gd name="T74" fmla="*/ 180 w 251"/>
                <a:gd name="T75" fmla="*/ 191 h 238"/>
                <a:gd name="T76" fmla="*/ 159 w 251"/>
                <a:gd name="T77" fmla="*/ 137 h 238"/>
                <a:gd name="T78" fmla="*/ 76 w 251"/>
                <a:gd name="T79" fmla="*/ 137 h 238"/>
                <a:gd name="T80" fmla="*/ 117 w 251"/>
                <a:gd name="T81" fmla="*/ 31 h 238"/>
                <a:gd name="T82" fmla="*/ 82 w 251"/>
                <a:gd name="T83" fmla="*/ 124 h 238"/>
                <a:gd name="T84" fmla="*/ 155 w 251"/>
                <a:gd name="T85" fmla="*/ 124 h 238"/>
                <a:gd name="T86" fmla="*/ 117 w 251"/>
                <a:gd name="T87" fmla="*/ 3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238">
                  <a:moveTo>
                    <a:pt x="76" y="137"/>
                  </a:moveTo>
                  <a:cubicBezTo>
                    <a:pt x="60" y="181"/>
                    <a:pt x="60" y="181"/>
                    <a:pt x="60" y="181"/>
                  </a:cubicBezTo>
                  <a:cubicBezTo>
                    <a:pt x="54" y="197"/>
                    <a:pt x="52" y="205"/>
                    <a:pt x="52" y="212"/>
                  </a:cubicBezTo>
                  <a:cubicBezTo>
                    <a:pt x="52" y="222"/>
                    <a:pt x="60" y="227"/>
                    <a:pt x="77" y="227"/>
                  </a:cubicBezTo>
                  <a:cubicBezTo>
                    <a:pt x="80" y="227"/>
                    <a:pt x="82" y="227"/>
                    <a:pt x="82" y="228"/>
                  </a:cubicBezTo>
                  <a:cubicBezTo>
                    <a:pt x="82" y="235"/>
                    <a:pt x="82" y="235"/>
                    <a:pt x="82" y="235"/>
                  </a:cubicBezTo>
                  <a:cubicBezTo>
                    <a:pt x="82" y="237"/>
                    <a:pt x="80" y="238"/>
                    <a:pt x="78" y="238"/>
                  </a:cubicBezTo>
                  <a:cubicBezTo>
                    <a:pt x="74" y="238"/>
                    <a:pt x="69" y="238"/>
                    <a:pt x="64" y="238"/>
                  </a:cubicBezTo>
                  <a:cubicBezTo>
                    <a:pt x="55" y="237"/>
                    <a:pt x="47" y="237"/>
                    <a:pt x="43" y="237"/>
                  </a:cubicBezTo>
                  <a:cubicBezTo>
                    <a:pt x="39" y="237"/>
                    <a:pt x="31" y="237"/>
                    <a:pt x="18" y="238"/>
                  </a:cubicBezTo>
                  <a:cubicBezTo>
                    <a:pt x="12" y="238"/>
                    <a:pt x="8" y="238"/>
                    <a:pt x="3" y="238"/>
                  </a:cubicBezTo>
                  <a:cubicBezTo>
                    <a:pt x="0" y="238"/>
                    <a:pt x="0" y="238"/>
                    <a:pt x="0" y="235"/>
                  </a:cubicBezTo>
                  <a:cubicBezTo>
                    <a:pt x="0" y="228"/>
                    <a:pt x="0" y="228"/>
                    <a:pt x="0" y="228"/>
                  </a:cubicBezTo>
                  <a:cubicBezTo>
                    <a:pt x="0" y="227"/>
                    <a:pt x="1" y="226"/>
                    <a:pt x="3" y="226"/>
                  </a:cubicBezTo>
                  <a:cubicBezTo>
                    <a:pt x="22" y="225"/>
                    <a:pt x="26" y="221"/>
                    <a:pt x="41" y="184"/>
                  </a:cubicBezTo>
                  <a:cubicBezTo>
                    <a:pt x="98" y="45"/>
                    <a:pt x="98" y="45"/>
                    <a:pt x="98" y="45"/>
                  </a:cubicBezTo>
                  <a:cubicBezTo>
                    <a:pt x="107" y="24"/>
                    <a:pt x="107" y="24"/>
                    <a:pt x="107" y="24"/>
                  </a:cubicBezTo>
                  <a:cubicBezTo>
                    <a:pt x="111" y="15"/>
                    <a:pt x="113" y="8"/>
                    <a:pt x="114" y="5"/>
                  </a:cubicBezTo>
                  <a:cubicBezTo>
                    <a:pt x="116" y="0"/>
                    <a:pt x="116" y="0"/>
                    <a:pt x="123" y="0"/>
                  </a:cubicBezTo>
                  <a:cubicBezTo>
                    <a:pt x="127" y="0"/>
                    <a:pt x="127" y="0"/>
                    <a:pt x="127" y="0"/>
                  </a:cubicBezTo>
                  <a:cubicBezTo>
                    <a:pt x="137" y="0"/>
                    <a:pt x="137" y="0"/>
                    <a:pt x="137" y="0"/>
                  </a:cubicBezTo>
                  <a:cubicBezTo>
                    <a:pt x="141" y="0"/>
                    <a:pt x="142" y="2"/>
                    <a:pt x="147" y="18"/>
                  </a:cubicBezTo>
                  <a:cubicBezTo>
                    <a:pt x="149" y="25"/>
                    <a:pt x="151" y="31"/>
                    <a:pt x="153" y="36"/>
                  </a:cubicBezTo>
                  <a:cubicBezTo>
                    <a:pt x="212" y="189"/>
                    <a:pt x="212" y="189"/>
                    <a:pt x="212" y="189"/>
                  </a:cubicBezTo>
                  <a:cubicBezTo>
                    <a:pt x="224" y="221"/>
                    <a:pt x="228" y="225"/>
                    <a:pt x="247" y="226"/>
                  </a:cubicBezTo>
                  <a:cubicBezTo>
                    <a:pt x="251" y="226"/>
                    <a:pt x="251" y="227"/>
                    <a:pt x="251" y="229"/>
                  </a:cubicBezTo>
                  <a:cubicBezTo>
                    <a:pt x="251" y="236"/>
                    <a:pt x="251" y="236"/>
                    <a:pt x="251" y="236"/>
                  </a:cubicBezTo>
                  <a:cubicBezTo>
                    <a:pt x="251" y="238"/>
                    <a:pt x="251" y="238"/>
                    <a:pt x="248" y="238"/>
                  </a:cubicBezTo>
                  <a:cubicBezTo>
                    <a:pt x="245" y="238"/>
                    <a:pt x="240" y="238"/>
                    <a:pt x="236" y="238"/>
                  </a:cubicBezTo>
                  <a:cubicBezTo>
                    <a:pt x="220" y="237"/>
                    <a:pt x="209" y="237"/>
                    <a:pt x="204" y="237"/>
                  </a:cubicBezTo>
                  <a:cubicBezTo>
                    <a:pt x="198" y="237"/>
                    <a:pt x="187" y="237"/>
                    <a:pt x="172" y="238"/>
                  </a:cubicBezTo>
                  <a:cubicBezTo>
                    <a:pt x="168" y="238"/>
                    <a:pt x="163" y="238"/>
                    <a:pt x="161" y="238"/>
                  </a:cubicBezTo>
                  <a:cubicBezTo>
                    <a:pt x="158" y="238"/>
                    <a:pt x="157" y="238"/>
                    <a:pt x="157" y="235"/>
                  </a:cubicBezTo>
                  <a:cubicBezTo>
                    <a:pt x="157" y="229"/>
                    <a:pt x="157" y="229"/>
                    <a:pt x="157" y="229"/>
                  </a:cubicBezTo>
                  <a:cubicBezTo>
                    <a:pt x="157" y="227"/>
                    <a:pt x="158" y="227"/>
                    <a:pt x="160" y="227"/>
                  </a:cubicBezTo>
                  <a:cubicBezTo>
                    <a:pt x="163" y="227"/>
                    <a:pt x="172" y="226"/>
                    <a:pt x="176" y="225"/>
                  </a:cubicBezTo>
                  <a:cubicBezTo>
                    <a:pt x="183" y="222"/>
                    <a:pt x="186" y="219"/>
                    <a:pt x="186" y="213"/>
                  </a:cubicBezTo>
                  <a:cubicBezTo>
                    <a:pt x="186" y="210"/>
                    <a:pt x="183" y="200"/>
                    <a:pt x="180" y="191"/>
                  </a:cubicBezTo>
                  <a:cubicBezTo>
                    <a:pt x="159" y="137"/>
                    <a:pt x="159" y="137"/>
                    <a:pt x="159" y="137"/>
                  </a:cubicBezTo>
                  <a:lnTo>
                    <a:pt x="76" y="137"/>
                  </a:lnTo>
                  <a:close/>
                  <a:moveTo>
                    <a:pt x="117" y="31"/>
                  </a:moveTo>
                  <a:cubicBezTo>
                    <a:pt x="82" y="124"/>
                    <a:pt x="82" y="124"/>
                    <a:pt x="82" y="124"/>
                  </a:cubicBezTo>
                  <a:cubicBezTo>
                    <a:pt x="155" y="124"/>
                    <a:pt x="155" y="124"/>
                    <a:pt x="155" y="124"/>
                  </a:cubicBezTo>
                  <a:lnTo>
                    <a:pt x="117" y="3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EditPoints="1"/>
            </p:cNvSpPr>
            <p:nvPr userDrawn="1"/>
          </p:nvSpPr>
          <p:spPr bwMode="auto">
            <a:xfrm>
              <a:off x="4232" y="373"/>
              <a:ext cx="65" cy="69"/>
            </a:xfrm>
            <a:custGeom>
              <a:avLst/>
              <a:gdLst>
                <a:gd name="T0" fmla="*/ 32 w 224"/>
                <a:gd name="T1" fmla="*/ 52 h 237"/>
                <a:gd name="T2" fmla="*/ 26 w 224"/>
                <a:gd name="T3" fmla="*/ 15 h 237"/>
                <a:gd name="T4" fmla="*/ 3 w 224"/>
                <a:gd name="T5" fmla="*/ 12 h 237"/>
                <a:gd name="T6" fmla="*/ 0 w 224"/>
                <a:gd name="T7" fmla="*/ 10 h 237"/>
                <a:gd name="T8" fmla="*/ 0 w 224"/>
                <a:gd name="T9" fmla="*/ 3 h 237"/>
                <a:gd name="T10" fmla="*/ 3 w 224"/>
                <a:gd name="T11" fmla="*/ 1 h 237"/>
                <a:gd name="T12" fmla="*/ 15 w 224"/>
                <a:gd name="T13" fmla="*/ 1 h 237"/>
                <a:gd name="T14" fmla="*/ 61 w 224"/>
                <a:gd name="T15" fmla="*/ 2 h 237"/>
                <a:gd name="T16" fmla="*/ 101 w 224"/>
                <a:gd name="T17" fmla="*/ 1 h 237"/>
                <a:gd name="T18" fmla="*/ 126 w 224"/>
                <a:gd name="T19" fmla="*/ 0 h 237"/>
                <a:gd name="T20" fmla="*/ 193 w 224"/>
                <a:gd name="T21" fmla="*/ 19 h 237"/>
                <a:gd name="T22" fmla="*/ 224 w 224"/>
                <a:gd name="T23" fmla="*/ 114 h 237"/>
                <a:gd name="T24" fmla="*/ 129 w 224"/>
                <a:gd name="T25" fmla="*/ 237 h 237"/>
                <a:gd name="T26" fmla="*/ 47 w 224"/>
                <a:gd name="T27" fmla="*/ 235 h 237"/>
                <a:gd name="T28" fmla="*/ 15 w 224"/>
                <a:gd name="T29" fmla="*/ 236 h 237"/>
                <a:gd name="T30" fmla="*/ 3 w 224"/>
                <a:gd name="T31" fmla="*/ 236 h 237"/>
                <a:gd name="T32" fmla="*/ 0 w 224"/>
                <a:gd name="T33" fmla="*/ 234 h 237"/>
                <a:gd name="T34" fmla="*/ 0 w 224"/>
                <a:gd name="T35" fmla="*/ 227 h 237"/>
                <a:gd name="T36" fmla="*/ 15 w 224"/>
                <a:gd name="T37" fmla="*/ 224 h 237"/>
                <a:gd name="T38" fmla="*/ 32 w 224"/>
                <a:gd name="T39" fmla="*/ 185 h 237"/>
                <a:gd name="T40" fmla="*/ 32 w 224"/>
                <a:gd name="T41" fmla="*/ 52 h 237"/>
                <a:gd name="T42" fmla="*/ 63 w 224"/>
                <a:gd name="T43" fmla="*/ 198 h 237"/>
                <a:gd name="T44" fmla="*/ 64 w 224"/>
                <a:gd name="T45" fmla="*/ 221 h 237"/>
                <a:gd name="T46" fmla="*/ 106 w 224"/>
                <a:gd name="T47" fmla="*/ 223 h 237"/>
                <a:gd name="T48" fmla="*/ 167 w 224"/>
                <a:gd name="T49" fmla="*/ 205 h 237"/>
                <a:gd name="T50" fmla="*/ 188 w 224"/>
                <a:gd name="T51" fmla="*/ 112 h 237"/>
                <a:gd name="T52" fmla="*/ 165 w 224"/>
                <a:gd name="T53" fmla="*/ 29 h 237"/>
                <a:gd name="T54" fmla="*/ 105 w 224"/>
                <a:gd name="T55" fmla="*/ 13 h 237"/>
                <a:gd name="T56" fmla="*/ 64 w 224"/>
                <a:gd name="T57" fmla="*/ 16 h 237"/>
                <a:gd name="T58" fmla="*/ 63 w 224"/>
                <a:gd name="T59" fmla="*/ 38 h 237"/>
                <a:gd name="T60" fmla="*/ 63 w 224"/>
                <a:gd name="T61" fmla="*/ 19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4" h="237">
                  <a:moveTo>
                    <a:pt x="32" y="52"/>
                  </a:moveTo>
                  <a:cubicBezTo>
                    <a:pt x="32" y="26"/>
                    <a:pt x="31" y="18"/>
                    <a:pt x="26" y="15"/>
                  </a:cubicBezTo>
                  <a:cubicBezTo>
                    <a:pt x="22" y="13"/>
                    <a:pt x="22" y="13"/>
                    <a:pt x="3" y="12"/>
                  </a:cubicBezTo>
                  <a:cubicBezTo>
                    <a:pt x="1" y="12"/>
                    <a:pt x="0" y="11"/>
                    <a:pt x="0" y="10"/>
                  </a:cubicBezTo>
                  <a:cubicBezTo>
                    <a:pt x="0" y="3"/>
                    <a:pt x="0" y="3"/>
                    <a:pt x="0" y="3"/>
                  </a:cubicBezTo>
                  <a:cubicBezTo>
                    <a:pt x="0" y="1"/>
                    <a:pt x="1" y="1"/>
                    <a:pt x="3" y="1"/>
                  </a:cubicBezTo>
                  <a:cubicBezTo>
                    <a:pt x="15" y="1"/>
                    <a:pt x="15" y="1"/>
                    <a:pt x="15" y="1"/>
                  </a:cubicBezTo>
                  <a:cubicBezTo>
                    <a:pt x="33" y="2"/>
                    <a:pt x="45" y="2"/>
                    <a:pt x="61" y="2"/>
                  </a:cubicBezTo>
                  <a:cubicBezTo>
                    <a:pt x="67" y="2"/>
                    <a:pt x="67" y="2"/>
                    <a:pt x="101" y="1"/>
                  </a:cubicBezTo>
                  <a:cubicBezTo>
                    <a:pt x="110" y="0"/>
                    <a:pt x="118" y="0"/>
                    <a:pt x="126" y="0"/>
                  </a:cubicBezTo>
                  <a:cubicBezTo>
                    <a:pt x="158" y="0"/>
                    <a:pt x="178" y="6"/>
                    <a:pt x="193" y="19"/>
                  </a:cubicBezTo>
                  <a:cubicBezTo>
                    <a:pt x="214" y="38"/>
                    <a:pt x="224" y="68"/>
                    <a:pt x="224" y="114"/>
                  </a:cubicBezTo>
                  <a:cubicBezTo>
                    <a:pt x="224" y="200"/>
                    <a:pt x="195" y="237"/>
                    <a:pt x="129" y="237"/>
                  </a:cubicBezTo>
                  <a:cubicBezTo>
                    <a:pt x="118" y="237"/>
                    <a:pt x="82" y="236"/>
                    <a:pt x="47" y="235"/>
                  </a:cubicBezTo>
                  <a:cubicBezTo>
                    <a:pt x="44" y="235"/>
                    <a:pt x="32" y="235"/>
                    <a:pt x="15" y="236"/>
                  </a:cubicBezTo>
                  <a:cubicBezTo>
                    <a:pt x="3" y="236"/>
                    <a:pt x="3" y="236"/>
                    <a:pt x="3" y="236"/>
                  </a:cubicBezTo>
                  <a:cubicBezTo>
                    <a:pt x="1" y="236"/>
                    <a:pt x="0" y="236"/>
                    <a:pt x="0" y="234"/>
                  </a:cubicBezTo>
                  <a:cubicBezTo>
                    <a:pt x="0" y="227"/>
                    <a:pt x="0" y="227"/>
                    <a:pt x="0" y="227"/>
                  </a:cubicBezTo>
                  <a:cubicBezTo>
                    <a:pt x="0" y="225"/>
                    <a:pt x="0" y="225"/>
                    <a:pt x="15" y="224"/>
                  </a:cubicBezTo>
                  <a:cubicBezTo>
                    <a:pt x="30" y="223"/>
                    <a:pt x="32" y="219"/>
                    <a:pt x="32" y="185"/>
                  </a:cubicBezTo>
                  <a:lnTo>
                    <a:pt x="32" y="52"/>
                  </a:lnTo>
                  <a:close/>
                  <a:moveTo>
                    <a:pt x="63" y="198"/>
                  </a:moveTo>
                  <a:cubicBezTo>
                    <a:pt x="63" y="203"/>
                    <a:pt x="63" y="214"/>
                    <a:pt x="64" y="221"/>
                  </a:cubicBezTo>
                  <a:cubicBezTo>
                    <a:pt x="88" y="223"/>
                    <a:pt x="97" y="223"/>
                    <a:pt x="106" y="223"/>
                  </a:cubicBezTo>
                  <a:cubicBezTo>
                    <a:pt x="134" y="223"/>
                    <a:pt x="154" y="217"/>
                    <a:pt x="167" y="205"/>
                  </a:cubicBezTo>
                  <a:cubicBezTo>
                    <a:pt x="181" y="191"/>
                    <a:pt x="188" y="160"/>
                    <a:pt x="188" y="112"/>
                  </a:cubicBezTo>
                  <a:cubicBezTo>
                    <a:pt x="188" y="71"/>
                    <a:pt x="181" y="45"/>
                    <a:pt x="165" y="29"/>
                  </a:cubicBezTo>
                  <a:cubicBezTo>
                    <a:pt x="153" y="17"/>
                    <a:pt x="134" y="13"/>
                    <a:pt x="105" y="13"/>
                  </a:cubicBezTo>
                  <a:cubicBezTo>
                    <a:pt x="90" y="13"/>
                    <a:pt x="82" y="13"/>
                    <a:pt x="64" y="16"/>
                  </a:cubicBezTo>
                  <a:cubicBezTo>
                    <a:pt x="63" y="21"/>
                    <a:pt x="63" y="35"/>
                    <a:pt x="63" y="38"/>
                  </a:cubicBezTo>
                  <a:lnTo>
                    <a:pt x="63" y="198"/>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userDrawn="1"/>
          </p:nvSpPr>
          <p:spPr bwMode="auto">
            <a:xfrm>
              <a:off x="4292" y="374"/>
              <a:ext cx="68" cy="68"/>
            </a:xfrm>
            <a:custGeom>
              <a:avLst/>
              <a:gdLst>
                <a:gd name="T0" fmla="*/ 128 w 234"/>
                <a:gd name="T1" fmla="*/ 204 h 236"/>
                <a:gd name="T2" fmla="*/ 146 w 234"/>
                <a:gd name="T3" fmla="*/ 156 h 236"/>
                <a:gd name="T4" fmla="*/ 178 w 234"/>
                <a:gd name="T5" fmla="*/ 63 h 236"/>
                <a:gd name="T6" fmla="*/ 187 w 234"/>
                <a:gd name="T7" fmla="*/ 29 h 236"/>
                <a:gd name="T8" fmla="*/ 164 w 234"/>
                <a:gd name="T9" fmla="*/ 12 h 236"/>
                <a:gd name="T10" fmla="*/ 160 w 234"/>
                <a:gd name="T11" fmla="*/ 9 h 236"/>
                <a:gd name="T12" fmla="*/ 160 w 234"/>
                <a:gd name="T13" fmla="*/ 2 h 236"/>
                <a:gd name="T14" fmla="*/ 163 w 234"/>
                <a:gd name="T15" fmla="*/ 0 h 236"/>
                <a:gd name="T16" fmla="*/ 175 w 234"/>
                <a:gd name="T17" fmla="*/ 0 h 236"/>
                <a:gd name="T18" fmla="*/ 196 w 234"/>
                <a:gd name="T19" fmla="*/ 1 h 236"/>
                <a:gd name="T20" fmla="*/ 230 w 234"/>
                <a:gd name="T21" fmla="*/ 0 h 236"/>
                <a:gd name="T22" fmla="*/ 231 w 234"/>
                <a:gd name="T23" fmla="*/ 0 h 236"/>
                <a:gd name="T24" fmla="*/ 234 w 234"/>
                <a:gd name="T25" fmla="*/ 2 h 236"/>
                <a:gd name="T26" fmla="*/ 234 w 234"/>
                <a:gd name="T27" fmla="*/ 9 h 236"/>
                <a:gd name="T28" fmla="*/ 231 w 234"/>
                <a:gd name="T29" fmla="*/ 11 h 236"/>
                <a:gd name="T30" fmla="*/ 199 w 234"/>
                <a:gd name="T31" fmla="*/ 52 h 236"/>
                <a:gd name="T32" fmla="*/ 145 w 234"/>
                <a:gd name="T33" fmla="*/ 194 h 236"/>
                <a:gd name="T34" fmla="*/ 138 w 234"/>
                <a:gd name="T35" fmla="*/ 215 h 236"/>
                <a:gd name="T36" fmla="*/ 134 w 234"/>
                <a:gd name="T37" fmla="*/ 223 h 236"/>
                <a:gd name="T38" fmla="*/ 132 w 234"/>
                <a:gd name="T39" fmla="*/ 232 h 236"/>
                <a:gd name="T40" fmla="*/ 128 w 234"/>
                <a:gd name="T41" fmla="*/ 236 h 236"/>
                <a:gd name="T42" fmla="*/ 124 w 234"/>
                <a:gd name="T43" fmla="*/ 236 h 236"/>
                <a:gd name="T44" fmla="*/ 119 w 234"/>
                <a:gd name="T45" fmla="*/ 236 h 236"/>
                <a:gd name="T46" fmla="*/ 112 w 234"/>
                <a:gd name="T47" fmla="*/ 236 h 236"/>
                <a:gd name="T48" fmla="*/ 109 w 234"/>
                <a:gd name="T49" fmla="*/ 236 h 236"/>
                <a:gd name="T50" fmla="*/ 106 w 234"/>
                <a:gd name="T51" fmla="*/ 235 h 236"/>
                <a:gd name="T52" fmla="*/ 94 w 234"/>
                <a:gd name="T53" fmla="*/ 200 h 236"/>
                <a:gd name="T54" fmla="*/ 83 w 234"/>
                <a:gd name="T55" fmla="*/ 168 h 236"/>
                <a:gd name="T56" fmla="*/ 47 w 234"/>
                <a:gd name="T57" fmla="*/ 73 h 236"/>
                <a:gd name="T58" fmla="*/ 3 w 234"/>
                <a:gd name="T59" fmla="*/ 11 h 236"/>
                <a:gd name="T60" fmla="*/ 0 w 234"/>
                <a:gd name="T61" fmla="*/ 9 h 236"/>
                <a:gd name="T62" fmla="*/ 0 w 234"/>
                <a:gd name="T63" fmla="*/ 2 h 236"/>
                <a:gd name="T64" fmla="*/ 3 w 234"/>
                <a:gd name="T65" fmla="*/ 0 h 236"/>
                <a:gd name="T66" fmla="*/ 15 w 234"/>
                <a:gd name="T67" fmla="*/ 0 h 236"/>
                <a:gd name="T68" fmla="*/ 49 w 234"/>
                <a:gd name="T69" fmla="*/ 1 h 236"/>
                <a:gd name="T70" fmla="*/ 80 w 234"/>
                <a:gd name="T71" fmla="*/ 0 h 236"/>
                <a:gd name="T72" fmla="*/ 92 w 234"/>
                <a:gd name="T73" fmla="*/ 0 h 236"/>
                <a:gd name="T74" fmla="*/ 95 w 234"/>
                <a:gd name="T75" fmla="*/ 2 h 236"/>
                <a:gd name="T76" fmla="*/ 95 w 234"/>
                <a:gd name="T77" fmla="*/ 9 h 236"/>
                <a:gd name="T78" fmla="*/ 92 w 234"/>
                <a:gd name="T79" fmla="*/ 11 h 236"/>
                <a:gd name="T80" fmla="*/ 72 w 234"/>
                <a:gd name="T81" fmla="*/ 15 h 236"/>
                <a:gd name="T82" fmla="*/ 65 w 234"/>
                <a:gd name="T83" fmla="*/ 26 h 236"/>
                <a:gd name="T84" fmla="*/ 72 w 234"/>
                <a:gd name="T85" fmla="*/ 54 h 236"/>
                <a:gd name="T86" fmla="*/ 128 w 234"/>
                <a:gd name="T87"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236">
                  <a:moveTo>
                    <a:pt x="128" y="204"/>
                  </a:moveTo>
                  <a:cubicBezTo>
                    <a:pt x="138" y="178"/>
                    <a:pt x="142" y="168"/>
                    <a:pt x="146" y="156"/>
                  </a:cubicBezTo>
                  <a:cubicBezTo>
                    <a:pt x="178" y="63"/>
                    <a:pt x="178" y="63"/>
                    <a:pt x="178" y="63"/>
                  </a:cubicBezTo>
                  <a:cubicBezTo>
                    <a:pt x="186" y="38"/>
                    <a:pt x="187" y="36"/>
                    <a:pt x="187" y="29"/>
                  </a:cubicBezTo>
                  <a:cubicBezTo>
                    <a:pt x="187" y="17"/>
                    <a:pt x="179" y="11"/>
                    <a:pt x="164" y="12"/>
                  </a:cubicBezTo>
                  <a:cubicBezTo>
                    <a:pt x="161" y="12"/>
                    <a:pt x="160" y="11"/>
                    <a:pt x="160" y="9"/>
                  </a:cubicBezTo>
                  <a:cubicBezTo>
                    <a:pt x="160" y="2"/>
                    <a:pt x="160" y="2"/>
                    <a:pt x="160" y="2"/>
                  </a:cubicBezTo>
                  <a:cubicBezTo>
                    <a:pt x="160" y="0"/>
                    <a:pt x="161" y="0"/>
                    <a:pt x="163" y="0"/>
                  </a:cubicBezTo>
                  <a:cubicBezTo>
                    <a:pt x="164" y="0"/>
                    <a:pt x="170" y="0"/>
                    <a:pt x="175" y="0"/>
                  </a:cubicBezTo>
                  <a:cubicBezTo>
                    <a:pt x="181" y="1"/>
                    <a:pt x="187" y="1"/>
                    <a:pt x="196" y="1"/>
                  </a:cubicBezTo>
                  <a:cubicBezTo>
                    <a:pt x="208" y="1"/>
                    <a:pt x="212" y="1"/>
                    <a:pt x="230" y="0"/>
                  </a:cubicBezTo>
                  <a:cubicBezTo>
                    <a:pt x="231" y="0"/>
                    <a:pt x="231" y="0"/>
                    <a:pt x="231" y="0"/>
                  </a:cubicBezTo>
                  <a:cubicBezTo>
                    <a:pt x="233" y="0"/>
                    <a:pt x="234" y="0"/>
                    <a:pt x="234" y="2"/>
                  </a:cubicBezTo>
                  <a:cubicBezTo>
                    <a:pt x="234" y="9"/>
                    <a:pt x="234" y="9"/>
                    <a:pt x="234" y="9"/>
                  </a:cubicBezTo>
                  <a:cubicBezTo>
                    <a:pt x="234" y="10"/>
                    <a:pt x="233" y="11"/>
                    <a:pt x="231" y="11"/>
                  </a:cubicBezTo>
                  <a:cubicBezTo>
                    <a:pt x="217" y="12"/>
                    <a:pt x="213" y="16"/>
                    <a:pt x="199" y="52"/>
                  </a:cubicBezTo>
                  <a:cubicBezTo>
                    <a:pt x="145" y="194"/>
                    <a:pt x="145" y="194"/>
                    <a:pt x="145" y="194"/>
                  </a:cubicBezTo>
                  <a:cubicBezTo>
                    <a:pt x="142" y="200"/>
                    <a:pt x="140" y="207"/>
                    <a:pt x="138" y="215"/>
                  </a:cubicBezTo>
                  <a:cubicBezTo>
                    <a:pt x="136" y="219"/>
                    <a:pt x="135" y="222"/>
                    <a:pt x="134" y="223"/>
                  </a:cubicBezTo>
                  <a:cubicBezTo>
                    <a:pt x="133" y="227"/>
                    <a:pt x="132" y="232"/>
                    <a:pt x="132" y="232"/>
                  </a:cubicBezTo>
                  <a:cubicBezTo>
                    <a:pt x="131" y="235"/>
                    <a:pt x="130" y="236"/>
                    <a:pt x="128" y="236"/>
                  </a:cubicBezTo>
                  <a:cubicBezTo>
                    <a:pt x="124" y="236"/>
                    <a:pt x="124" y="236"/>
                    <a:pt x="124" y="236"/>
                  </a:cubicBezTo>
                  <a:cubicBezTo>
                    <a:pt x="122" y="236"/>
                    <a:pt x="121" y="236"/>
                    <a:pt x="119" y="236"/>
                  </a:cubicBezTo>
                  <a:cubicBezTo>
                    <a:pt x="117" y="236"/>
                    <a:pt x="115" y="236"/>
                    <a:pt x="112" y="236"/>
                  </a:cubicBezTo>
                  <a:cubicBezTo>
                    <a:pt x="111" y="236"/>
                    <a:pt x="109" y="236"/>
                    <a:pt x="109" y="236"/>
                  </a:cubicBezTo>
                  <a:cubicBezTo>
                    <a:pt x="108" y="236"/>
                    <a:pt x="107" y="236"/>
                    <a:pt x="106" y="235"/>
                  </a:cubicBezTo>
                  <a:cubicBezTo>
                    <a:pt x="104" y="233"/>
                    <a:pt x="99" y="217"/>
                    <a:pt x="94" y="200"/>
                  </a:cubicBezTo>
                  <a:cubicBezTo>
                    <a:pt x="92" y="193"/>
                    <a:pt x="88" y="182"/>
                    <a:pt x="83" y="168"/>
                  </a:cubicBezTo>
                  <a:cubicBezTo>
                    <a:pt x="47" y="73"/>
                    <a:pt x="47" y="73"/>
                    <a:pt x="47" y="73"/>
                  </a:cubicBezTo>
                  <a:cubicBezTo>
                    <a:pt x="25" y="14"/>
                    <a:pt x="23" y="11"/>
                    <a:pt x="3" y="11"/>
                  </a:cubicBezTo>
                  <a:cubicBezTo>
                    <a:pt x="1" y="11"/>
                    <a:pt x="0" y="10"/>
                    <a:pt x="0" y="9"/>
                  </a:cubicBezTo>
                  <a:cubicBezTo>
                    <a:pt x="0" y="2"/>
                    <a:pt x="0" y="2"/>
                    <a:pt x="0" y="2"/>
                  </a:cubicBezTo>
                  <a:cubicBezTo>
                    <a:pt x="0" y="0"/>
                    <a:pt x="1" y="0"/>
                    <a:pt x="3" y="0"/>
                  </a:cubicBezTo>
                  <a:cubicBezTo>
                    <a:pt x="4" y="0"/>
                    <a:pt x="11" y="0"/>
                    <a:pt x="15" y="0"/>
                  </a:cubicBezTo>
                  <a:cubicBezTo>
                    <a:pt x="29" y="0"/>
                    <a:pt x="40" y="1"/>
                    <a:pt x="49" y="1"/>
                  </a:cubicBezTo>
                  <a:cubicBezTo>
                    <a:pt x="59" y="1"/>
                    <a:pt x="69" y="0"/>
                    <a:pt x="80" y="0"/>
                  </a:cubicBezTo>
                  <a:cubicBezTo>
                    <a:pt x="92" y="0"/>
                    <a:pt x="92" y="0"/>
                    <a:pt x="92" y="0"/>
                  </a:cubicBezTo>
                  <a:cubicBezTo>
                    <a:pt x="94" y="0"/>
                    <a:pt x="95" y="0"/>
                    <a:pt x="95" y="2"/>
                  </a:cubicBezTo>
                  <a:cubicBezTo>
                    <a:pt x="95" y="9"/>
                    <a:pt x="95" y="9"/>
                    <a:pt x="95" y="9"/>
                  </a:cubicBezTo>
                  <a:cubicBezTo>
                    <a:pt x="95" y="10"/>
                    <a:pt x="94" y="11"/>
                    <a:pt x="92" y="11"/>
                  </a:cubicBezTo>
                  <a:cubicBezTo>
                    <a:pt x="88" y="11"/>
                    <a:pt x="75" y="14"/>
                    <a:pt x="72" y="15"/>
                  </a:cubicBezTo>
                  <a:cubicBezTo>
                    <a:pt x="67" y="18"/>
                    <a:pt x="65" y="21"/>
                    <a:pt x="65" y="26"/>
                  </a:cubicBezTo>
                  <a:cubicBezTo>
                    <a:pt x="65" y="30"/>
                    <a:pt x="68" y="42"/>
                    <a:pt x="72" y="54"/>
                  </a:cubicBezTo>
                  <a:lnTo>
                    <a:pt x="128" y="204"/>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userDrawn="1"/>
          </p:nvSpPr>
          <p:spPr bwMode="auto">
            <a:xfrm>
              <a:off x="4360" y="374"/>
              <a:ext cx="27" cy="68"/>
            </a:xfrm>
            <a:custGeom>
              <a:avLst/>
              <a:gdLst>
                <a:gd name="T0" fmla="*/ 33 w 95"/>
                <a:gd name="T1" fmla="*/ 51 h 235"/>
                <a:gd name="T2" fmla="*/ 26 w 95"/>
                <a:gd name="T3" fmla="*/ 14 h 235"/>
                <a:gd name="T4" fmla="*/ 3 w 95"/>
                <a:gd name="T5" fmla="*/ 11 h 235"/>
                <a:gd name="T6" fmla="*/ 0 w 95"/>
                <a:gd name="T7" fmla="*/ 9 h 235"/>
                <a:gd name="T8" fmla="*/ 0 w 95"/>
                <a:gd name="T9" fmla="*/ 2 h 235"/>
                <a:gd name="T10" fmla="*/ 3 w 95"/>
                <a:gd name="T11" fmla="*/ 0 h 235"/>
                <a:gd name="T12" fmla="*/ 15 w 95"/>
                <a:gd name="T13" fmla="*/ 0 h 235"/>
                <a:gd name="T14" fmla="*/ 47 w 95"/>
                <a:gd name="T15" fmla="*/ 1 h 235"/>
                <a:gd name="T16" fmla="*/ 80 w 95"/>
                <a:gd name="T17" fmla="*/ 0 h 235"/>
                <a:gd name="T18" fmla="*/ 92 w 95"/>
                <a:gd name="T19" fmla="*/ 0 h 235"/>
                <a:gd name="T20" fmla="*/ 95 w 95"/>
                <a:gd name="T21" fmla="*/ 2 h 235"/>
                <a:gd name="T22" fmla="*/ 95 w 95"/>
                <a:gd name="T23" fmla="*/ 9 h 235"/>
                <a:gd name="T24" fmla="*/ 80 w 95"/>
                <a:gd name="T25" fmla="*/ 12 h 235"/>
                <a:gd name="T26" fmla="*/ 63 w 95"/>
                <a:gd name="T27" fmla="*/ 51 h 235"/>
                <a:gd name="T28" fmla="*/ 63 w 95"/>
                <a:gd name="T29" fmla="*/ 184 h 235"/>
                <a:gd name="T30" fmla="*/ 70 w 95"/>
                <a:gd name="T31" fmla="*/ 220 h 235"/>
                <a:gd name="T32" fmla="*/ 92 w 95"/>
                <a:gd name="T33" fmla="*/ 224 h 235"/>
                <a:gd name="T34" fmla="*/ 95 w 95"/>
                <a:gd name="T35" fmla="*/ 226 h 235"/>
                <a:gd name="T36" fmla="*/ 95 w 95"/>
                <a:gd name="T37" fmla="*/ 233 h 235"/>
                <a:gd name="T38" fmla="*/ 92 w 95"/>
                <a:gd name="T39" fmla="*/ 235 h 235"/>
                <a:gd name="T40" fmla="*/ 80 w 95"/>
                <a:gd name="T41" fmla="*/ 235 h 235"/>
                <a:gd name="T42" fmla="*/ 49 w 95"/>
                <a:gd name="T43" fmla="*/ 234 h 235"/>
                <a:gd name="T44" fmla="*/ 15 w 95"/>
                <a:gd name="T45" fmla="*/ 235 h 235"/>
                <a:gd name="T46" fmla="*/ 3 w 95"/>
                <a:gd name="T47" fmla="*/ 235 h 235"/>
                <a:gd name="T48" fmla="*/ 0 w 95"/>
                <a:gd name="T49" fmla="*/ 233 h 235"/>
                <a:gd name="T50" fmla="*/ 0 w 95"/>
                <a:gd name="T51" fmla="*/ 226 h 235"/>
                <a:gd name="T52" fmla="*/ 15 w 95"/>
                <a:gd name="T53" fmla="*/ 223 h 235"/>
                <a:gd name="T54" fmla="*/ 33 w 95"/>
                <a:gd name="T55" fmla="*/ 184 h 235"/>
                <a:gd name="T56" fmla="*/ 33 w 95"/>
                <a:gd name="T57" fmla="*/ 5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235">
                  <a:moveTo>
                    <a:pt x="33" y="51"/>
                  </a:moveTo>
                  <a:cubicBezTo>
                    <a:pt x="33" y="25"/>
                    <a:pt x="31" y="17"/>
                    <a:pt x="26" y="14"/>
                  </a:cubicBezTo>
                  <a:cubicBezTo>
                    <a:pt x="22" y="12"/>
                    <a:pt x="22" y="12"/>
                    <a:pt x="3" y="11"/>
                  </a:cubicBezTo>
                  <a:cubicBezTo>
                    <a:pt x="1" y="11"/>
                    <a:pt x="0" y="10"/>
                    <a:pt x="0" y="9"/>
                  </a:cubicBezTo>
                  <a:cubicBezTo>
                    <a:pt x="0" y="2"/>
                    <a:pt x="0" y="2"/>
                    <a:pt x="0" y="2"/>
                  </a:cubicBezTo>
                  <a:cubicBezTo>
                    <a:pt x="0" y="0"/>
                    <a:pt x="1" y="0"/>
                    <a:pt x="3" y="0"/>
                  </a:cubicBezTo>
                  <a:cubicBezTo>
                    <a:pt x="4" y="0"/>
                    <a:pt x="11" y="0"/>
                    <a:pt x="15" y="0"/>
                  </a:cubicBezTo>
                  <a:cubicBezTo>
                    <a:pt x="30" y="0"/>
                    <a:pt x="41" y="1"/>
                    <a:pt x="47" y="1"/>
                  </a:cubicBezTo>
                  <a:cubicBezTo>
                    <a:pt x="54" y="1"/>
                    <a:pt x="65" y="0"/>
                    <a:pt x="80" y="0"/>
                  </a:cubicBezTo>
                  <a:cubicBezTo>
                    <a:pt x="85" y="0"/>
                    <a:pt x="91" y="0"/>
                    <a:pt x="92" y="0"/>
                  </a:cubicBezTo>
                  <a:cubicBezTo>
                    <a:pt x="94" y="0"/>
                    <a:pt x="95" y="0"/>
                    <a:pt x="95" y="2"/>
                  </a:cubicBezTo>
                  <a:cubicBezTo>
                    <a:pt x="95" y="9"/>
                    <a:pt x="95" y="9"/>
                    <a:pt x="95" y="9"/>
                  </a:cubicBezTo>
                  <a:cubicBezTo>
                    <a:pt x="95" y="11"/>
                    <a:pt x="95" y="11"/>
                    <a:pt x="80" y="12"/>
                  </a:cubicBezTo>
                  <a:cubicBezTo>
                    <a:pt x="65" y="12"/>
                    <a:pt x="63" y="17"/>
                    <a:pt x="63" y="51"/>
                  </a:cubicBezTo>
                  <a:cubicBezTo>
                    <a:pt x="63" y="184"/>
                    <a:pt x="63" y="184"/>
                    <a:pt x="63" y="184"/>
                  </a:cubicBezTo>
                  <a:cubicBezTo>
                    <a:pt x="63" y="210"/>
                    <a:pt x="65" y="218"/>
                    <a:pt x="70" y="220"/>
                  </a:cubicBezTo>
                  <a:cubicBezTo>
                    <a:pt x="74" y="223"/>
                    <a:pt x="74" y="223"/>
                    <a:pt x="92" y="224"/>
                  </a:cubicBezTo>
                  <a:cubicBezTo>
                    <a:pt x="94" y="224"/>
                    <a:pt x="95" y="224"/>
                    <a:pt x="95" y="226"/>
                  </a:cubicBezTo>
                  <a:cubicBezTo>
                    <a:pt x="95" y="233"/>
                    <a:pt x="95" y="233"/>
                    <a:pt x="95" y="233"/>
                  </a:cubicBezTo>
                  <a:cubicBezTo>
                    <a:pt x="95" y="235"/>
                    <a:pt x="94" y="235"/>
                    <a:pt x="92" y="235"/>
                  </a:cubicBezTo>
                  <a:cubicBezTo>
                    <a:pt x="80" y="235"/>
                    <a:pt x="80" y="235"/>
                    <a:pt x="80" y="235"/>
                  </a:cubicBezTo>
                  <a:cubicBezTo>
                    <a:pt x="68" y="234"/>
                    <a:pt x="58" y="234"/>
                    <a:pt x="49" y="234"/>
                  </a:cubicBezTo>
                  <a:cubicBezTo>
                    <a:pt x="44" y="234"/>
                    <a:pt x="32" y="234"/>
                    <a:pt x="15" y="235"/>
                  </a:cubicBezTo>
                  <a:cubicBezTo>
                    <a:pt x="3" y="235"/>
                    <a:pt x="3" y="235"/>
                    <a:pt x="3" y="235"/>
                  </a:cubicBezTo>
                  <a:cubicBezTo>
                    <a:pt x="1" y="235"/>
                    <a:pt x="0" y="235"/>
                    <a:pt x="0" y="233"/>
                  </a:cubicBezTo>
                  <a:cubicBezTo>
                    <a:pt x="0" y="226"/>
                    <a:pt x="0" y="226"/>
                    <a:pt x="0" y="226"/>
                  </a:cubicBezTo>
                  <a:cubicBezTo>
                    <a:pt x="0" y="224"/>
                    <a:pt x="0" y="224"/>
                    <a:pt x="15" y="223"/>
                  </a:cubicBezTo>
                  <a:cubicBezTo>
                    <a:pt x="30" y="222"/>
                    <a:pt x="33" y="218"/>
                    <a:pt x="33" y="184"/>
                  </a:cubicBezTo>
                  <a:lnTo>
                    <a:pt x="33" y="5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userDrawn="1"/>
          </p:nvSpPr>
          <p:spPr bwMode="auto">
            <a:xfrm>
              <a:off x="4393" y="372"/>
              <a:ext cx="48" cy="72"/>
            </a:xfrm>
            <a:custGeom>
              <a:avLst/>
              <a:gdLst>
                <a:gd name="T0" fmla="*/ 141 w 168"/>
                <a:gd name="T1" fmla="*/ 70 h 247"/>
                <a:gd name="T2" fmla="*/ 137 w 168"/>
                <a:gd name="T3" fmla="*/ 63 h 247"/>
                <a:gd name="T4" fmla="*/ 131 w 168"/>
                <a:gd name="T5" fmla="*/ 30 h 247"/>
                <a:gd name="T6" fmla="*/ 89 w 168"/>
                <a:gd name="T7" fmla="*/ 13 h 247"/>
                <a:gd name="T8" fmla="*/ 38 w 168"/>
                <a:gd name="T9" fmla="*/ 55 h 247"/>
                <a:gd name="T10" fmla="*/ 48 w 168"/>
                <a:gd name="T11" fmla="*/ 82 h 247"/>
                <a:gd name="T12" fmla="*/ 94 w 168"/>
                <a:gd name="T13" fmla="*/ 104 h 247"/>
                <a:gd name="T14" fmla="*/ 168 w 168"/>
                <a:gd name="T15" fmla="*/ 174 h 247"/>
                <a:gd name="T16" fmla="*/ 78 w 168"/>
                <a:gd name="T17" fmla="*/ 247 h 247"/>
                <a:gd name="T18" fmla="*/ 5 w 168"/>
                <a:gd name="T19" fmla="*/ 232 h 247"/>
                <a:gd name="T20" fmla="*/ 0 w 168"/>
                <a:gd name="T21" fmla="*/ 226 h 247"/>
                <a:gd name="T22" fmla="*/ 1 w 168"/>
                <a:gd name="T23" fmla="*/ 211 h 247"/>
                <a:gd name="T24" fmla="*/ 1 w 168"/>
                <a:gd name="T25" fmla="*/ 191 h 247"/>
                <a:gd name="T26" fmla="*/ 1 w 168"/>
                <a:gd name="T27" fmla="*/ 185 h 247"/>
                <a:gd name="T28" fmla="*/ 1 w 168"/>
                <a:gd name="T29" fmla="*/ 177 h 247"/>
                <a:gd name="T30" fmla="*/ 4 w 168"/>
                <a:gd name="T31" fmla="*/ 168 h 247"/>
                <a:gd name="T32" fmla="*/ 20 w 168"/>
                <a:gd name="T33" fmla="*/ 168 h 247"/>
                <a:gd name="T34" fmla="*/ 22 w 168"/>
                <a:gd name="T35" fmla="*/ 172 h 247"/>
                <a:gd name="T36" fmla="*/ 29 w 168"/>
                <a:gd name="T37" fmla="*/ 213 h 247"/>
                <a:gd name="T38" fmla="*/ 76 w 168"/>
                <a:gd name="T39" fmla="*/ 234 h 247"/>
                <a:gd name="T40" fmla="*/ 137 w 168"/>
                <a:gd name="T41" fmla="*/ 185 h 247"/>
                <a:gd name="T42" fmla="*/ 124 w 168"/>
                <a:gd name="T43" fmla="*/ 154 h 247"/>
                <a:gd name="T44" fmla="*/ 76 w 168"/>
                <a:gd name="T45" fmla="*/ 131 h 247"/>
                <a:gd name="T46" fmla="*/ 21 w 168"/>
                <a:gd name="T47" fmla="*/ 100 h 247"/>
                <a:gd name="T48" fmla="*/ 9 w 168"/>
                <a:gd name="T49" fmla="*/ 64 h 247"/>
                <a:gd name="T50" fmla="*/ 90 w 168"/>
                <a:gd name="T51" fmla="*/ 0 h 247"/>
                <a:gd name="T52" fmla="*/ 151 w 168"/>
                <a:gd name="T53" fmla="*/ 10 h 247"/>
                <a:gd name="T54" fmla="*/ 158 w 168"/>
                <a:gd name="T55" fmla="*/ 14 h 247"/>
                <a:gd name="T56" fmla="*/ 158 w 168"/>
                <a:gd name="T57" fmla="*/ 14 h 247"/>
                <a:gd name="T58" fmla="*/ 157 w 168"/>
                <a:gd name="T59" fmla="*/ 53 h 247"/>
                <a:gd name="T60" fmla="*/ 157 w 168"/>
                <a:gd name="T61" fmla="*/ 62 h 247"/>
                <a:gd name="T62" fmla="*/ 157 w 168"/>
                <a:gd name="T63" fmla="*/ 66 h 247"/>
                <a:gd name="T64" fmla="*/ 155 w 168"/>
                <a:gd name="T65" fmla="*/ 70 h 247"/>
                <a:gd name="T66" fmla="*/ 141 w 168"/>
                <a:gd name="T67" fmla="*/ 7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247">
                  <a:moveTo>
                    <a:pt x="141" y="70"/>
                  </a:moveTo>
                  <a:cubicBezTo>
                    <a:pt x="137" y="70"/>
                    <a:pt x="137" y="69"/>
                    <a:pt x="137" y="63"/>
                  </a:cubicBezTo>
                  <a:cubicBezTo>
                    <a:pt x="137" y="52"/>
                    <a:pt x="134" y="35"/>
                    <a:pt x="131" y="30"/>
                  </a:cubicBezTo>
                  <a:cubicBezTo>
                    <a:pt x="125" y="19"/>
                    <a:pt x="109" y="13"/>
                    <a:pt x="89" y="13"/>
                  </a:cubicBezTo>
                  <a:cubicBezTo>
                    <a:pt x="58" y="13"/>
                    <a:pt x="38" y="30"/>
                    <a:pt x="38" y="55"/>
                  </a:cubicBezTo>
                  <a:cubicBezTo>
                    <a:pt x="38" y="65"/>
                    <a:pt x="42" y="76"/>
                    <a:pt x="48" y="82"/>
                  </a:cubicBezTo>
                  <a:cubicBezTo>
                    <a:pt x="56" y="90"/>
                    <a:pt x="64" y="94"/>
                    <a:pt x="94" y="104"/>
                  </a:cubicBezTo>
                  <a:cubicBezTo>
                    <a:pt x="149" y="122"/>
                    <a:pt x="168" y="140"/>
                    <a:pt x="168" y="174"/>
                  </a:cubicBezTo>
                  <a:cubicBezTo>
                    <a:pt x="168" y="218"/>
                    <a:pt x="133" y="247"/>
                    <a:pt x="78" y="247"/>
                  </a:cubicBezTo>
                  <a:cubicBezTo>
                    <a:pt x="51" y="247"/>
                    <a:pt x="30" y="242"/>
                    <a:pt x="5" y="232"/>
                  </a:cubicBezTo>
                  <a:cubicBezTo>
                    <a:pt x="0" y="230"/>
                    <a:pt x="0" y="230"/>
                    <a:pt x="0" y="226"/>
                  </a:cubicBezTo>
                  <a:cubicBezTo>
                    <a:pt x="0" y="224"/>
                    <a:pt x="0" y="219"/>
                    <a:pt x="1" y="211"/>
                  </a:cubicBezTo>
                  <a:cubicBezTo>
                    <a:pt x="1" y="199"/>
                    <a:pt x="1" y="196"/>
                    <a:pt x="1" y="191"/>
                  </a:cubicBezTo>
                  <a:cubicBezTo>
                    <a:pt x="1" y="185"/>
                    <a:pt x="1" y="185"/>
                    <a:pt x="1" y="185"/>
                  </a:cubicBezTo>
                  <a:cubicBezTo>
                    <a:pt x="1" y="181"/>
                    <a:pt x="1" y="178"/>
                    <a:pt x="1" y="177"/>
                  </a:cubicBezTo>
                  <a:cubicBezTo>
                    <a:pt x="1" y="170"/>
                    <a:pt x="2" y="168"/>
                    <a:pt x="4" y="168"/>
                  </a:cubicBezTo>
                  <a:cubicBezTo>
                    <a:pt x="20" y="168"/>
                    <a:pt x="20" y="168"/>
                    <a:pt x="20" y="168"/>
                  </a:cubicBezTo>
                  <a:cubicBezTo>
                    <a:pt x="22" y="168"/>
                    <a:pt x="22" y="170"/>
                    <a:pt x="22" y="172"/>
                  </a:cubicBezTo>
                  <a:cubicBezTo>
                    <a:pt x="23" y="192"/>
                    <a:pt x="25" y="205"/>
                    <a:pt x="29" y="213"/>
                  </a:cubicBezTo>
                  <a:cubicBezTo>
                    <a:pt x="35" y="226"/>
                    <a:pt x="53" y="234"/>
                    <a:pt x="76" y="234"/>
                  </a:cubicBezTo>
                  <a:cubicBezTo>
                    <a:pt x="112" y="234"/>
                    <a:pt x="137" y="215"/>
                    <a:pt x="137" y="185"/>
                  </a:cubicBezTo>
                  <a:cubicBezTo>
                    <a:pt x="137" y="173"/>
                    <a:pt x="132" y="161"/>
                    <a:pt x="124" y="154"/>
                  </a:cubicBezTo>
                  <a:cubicBezTo>
                    <a:pt x="115" y="146"/>
                    <a:pt x="103" y="140"/>
                    <a:pt x="76" y="131"/>
                  </a:cubicBezTo>
                  <a:cubicBezTo>
                    <a:pt x="44" y="121"/>
                    <a:pt x="31" y="113"/>
                    <a:pt x="21" y="100"/>
                  </a:cubicBezTo>
                  <a:cubicBezTo>
                    <a:pt x="13" y="90"/>
                    <a:pt x="9" y="77"/>
                    <a:pt x="9" y="64"/>
                  </a:cubicBezTo>
                  <a:cubicBezTo>
                    <a:pt x="9" y="24"/>
                    <a:pt x="39" y="0"/>
                    <a:pt x="90" y="0"/>
                  </a:cubicBezTo>
                  <a:cubicBezTo>
                    <a:pt x="111" y="0"/>
                    <a:pt x="120" y="2"/>
                    <a:pt x="151" y="10"/>
                  </a:cubicBezTo>
                  <a:cubicBezTo>
                    <a:pt x="157" y="12"/>
                    <a:pt x="158" y="12"/>
                    <a:pt x="158" y="14"/>
                  </a:cubicBezTo>
                  <a:cubicBezTo>
                    <a:pt x="158" y="14"/>
                    <a:pt x="158" y="14"/>
                    <a:pt x="158" y="14"/>
                  </a:cubicBezTo>
                  <a:cubicBezTo>
                    <a:pt x="157" y="23"/>
                    <a:pt x="157" y="45"/>
                    <a:pt x="157" y="53"/>
                  </a:cubicBezTo>
                  <a:cubicBezTo>
                    <a:pt x="157" y="62"/>
                    <a:pt x="157" y="62"/>
                    <a:pt x="157" y="62"/>
                  </a:cubicBezTo>
                  <a:cubicBezTo>
                    <a:pt x="157" y="64"/>
                    <a:pt x="157" y="66"/>
                    <a:pt x="157" y="66"/>
                  </a:cubicBezTo>
                  <a:cubicBezTo>
                    <a:pt x="157" y="69"/>
                    <a:pt x="157" y="70"/>
                    <a:pt x="155" y="70"/>
                  </a:cubicBezTo>
                  <a:lnTo>
                    <a:pt x="141" y="70"/>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noEditPoints="1"/>
            </p:cNvSpPr>
            <p:nvPr userDrawn="1"/>
          </p:nvSpPr>
          <p:spPr bwMode="auto">
            <a:xfrm>
              <a:off x="4447" y="372"/>
              <a:ext cx="68" cy="72"/>
            </a:xfrm>
            <a:custGeom>
              <a:avLst/>
              <a:gdLst>
                <a:gd name="T0" fmla="*/ 211 w 235"/>
                <a:gd name="T1" fmla="*/ 32 h 247"/>
                <a:gd name="T2" fmla="*/ 235 w 235"/>
                <a:gd name="T3" fmla="*/ 121 h 247"/>
                <a:gd name="T4" fmla="*/ 111 w 235"/>
                <a:gd name="T5" fmla="*/ 247 h 247"/>
                <a:gd name="T6" fmla="*/ 22 w 235"/>
                <a:gd name="T7" fmla="*/ 211 h 247"/>
                <a:gd name="T8" fmla="*/ 0 w 235"/>
                <a:gd name="T9" fmla="*/ 121 h 247"/>
                <a:gd name="T10" fmla="*/ 120 w 235"/>
                <a:gd name="T11" fmla="*/ 0 h 247"/>
                <a:gd name="T12" fmla="*/ 211 w 235"/>
                <a:gd name="T13" fmla="*/ 32 h 247"/>
                <a:gd name="T14" fmla="*/ 35 w 235"/>
                <a:gd name="T15" fmla="*/ 122 h 247"/>
                <a:gd name="T16" fmla="*/ 47 w 235"/>
                <a:gd name="T17" fmla="*/ 195 h 247"/>
                <a:gd name="T18" fmla="*/ 116 w 235"/>
                <a:gd name="T19" fmla="*/ 234 h 247"/>
                <a:gd name="T20" fmla="*/ 188 w 235"/>
                <a:gd name="T21" fmla="*/ 193 h 247"/>
                <a:gd name="T22" fmla="*/ 199 w 235"/>
                <a:gd name="T23" fmla="*/ 122 h 247"/>
                <a:gd name="T24" fmla="*/ 187 w 235"/>
                <a:gd name="T25" fmla="*/ 50 h 247"/>
                <a:gd name="T26" fmla="*/ 117 w 235"/>
                <a:gd name="T27" fmla="*/ 13 h 247"/>
                <a:gd name="T28" fmla="*/ 35 w 235"/>
                <a:gd name="T29" fmla="*/ 12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47">
                  <a:moveTo>
                    <a:pt x="211" y="32"/>
                  </a:moveTo>
                  <a:cubicBezTo>
                    <a:pt x="228" y="51"/>
                    <a:pt x="235" y="77"/>
                    <a:pt x="235" y="121"/>
                  </a:cubicBezTo>
                  <a:cubicBezTo>
                    <a:pt x="235" y="210"/>
                    <a:pt x="198" y="247"/>
                    <a:pt x="111" y="247"/>
                  </a:cubicBezTo>
                  <a:cubicBezTo>
                    <a:pt x="68" y="247"/>
                    <a:pt x="39" y="235"/>
                    <a:pt x="22" y="211"/>
                  </a:cubicBezTo>
                  <a:cubicBezTo>
                    <a:pt x="7" y="190"/>
                    <a:pt x="0" y="160"/>
                    <a:pt x="0" y="121"/>
                  </a:cubicBezTo>
                  <a:cubicBezTo>
                    <a:pt x="0" y="38"/>
                    <a:pt x="38" y="0"/>
                    <a:pt x="120" y="0"/>
                  </a:cubicBezTo>
                  <a:cubicBezTo>
                    <a:pt x="162" y="0"/>
                    <a:pt x="191" y="11"/>
                    <a:pt x="211" y="32"/>
                  </a:cubicBezTo>
                  <a:close/>
                  <a:moveTo>
                    <a:pt x="35" y="122"/>
                  </a:moveTo>
                  <a:cubicBezTo>
                    <a:pt x="35" y="153"/>
                    <a:pt x="39" y="177"/>
                    <a:pt x="47" y="195"/>
                  </a:cubicBezTo>
                  <a:cubicBezTo>
                    <a:pt x="57" y="220"/>
                    <a:pt x="82" y="234"/>
                    <a:pt x="116" y="234"/>
                  </a:cubicBezTo>
                  <a:cubicBezTo>
                    <a:pt x="151" y="234"/>
                    <a:pt x="177" y="219"/>
                    <a:pt x="188" y="193"/>
                  </a:cubicBezTo>
                  <a:cubicBezTo>
                    <a:pt x="196" y="175"/>
                    <a:pt x="199" y="152"/>
                    <a:pt x="199" y="122"/>
                  </a:cubicBezTo>
                  <a:cubicBezTo>
                    <a:pt x="199" y="90"/>
                    <a:pt x="196" y="66"/>
                    <a:pt x="187" y="50"/>
                  </a:cubicBezTo>
                  <a:cubicBezTo>
                    <a:pt x="175" y="26"/>
                    <a:pt x="150" y="13"/>
                    <a:pt x="117" y="13"/>
                  </a:cubicBezTo>
                  <a:cubicBezTo>
                    <a:pt x="61" y="13"/>
                    <a:pt x="35" y="47"/>
                    <a:pt x="35" y="122"/>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userDrawn="1"/>
          </p:nvSpPr>
          <p:spPr bwMode="auto">
            <a:xfrm>
              <a:off x="4515" y="374"/>
              <a:ext cx="64" cy="68"/>
            </a:xfrm>
            <a:custGeom>
              <a:avLst/>
              <a:gdLst>
                <a:gd name="T0" fmla="*/ 63 w 220"/>
                <a:gd name="T1" fmla="*/ 184 h 235"/>
                <a:gd name="T2" fmla="*/ 70 w 220"/>
                <a:gd name="T3" fmla="*/ 220 h 235"/>
                <a:gd name="T4" fmla="*/ 92 w 220"/>
                <a:gd name="T5" fmla="*/ 224 h 235"/>
                <a:gd name="T6" fmla="*/ 95 w 220"/>
                <a:gd name="T7" fmla="*/ 226 h 235"/>
                <a:gd name="T8" fmla="*/ 95 w 220"/>
                <a:gd name="T9" fmla="*/ 233 h 235"/>
                <a:gd name="T10" fmla="*/ 92 w 220"/>
                <a:gd name="T11" fmla="*/ 235 h 235"/>
                <a:gd name="T12" fmla="*/ 80 w 220"/>
                <a:gd name="T13" fmla="*/ 235 h 235"/>
                <a:gd name="T14" fmla="*/ 48 w 220"/>
                <a:gd name="T15" fmla="*/ 234 h 235"/>
                <a:gd name="T16" fmla="*/ 15 w 220"/>
                <a:gd name="T17" fmla="*/ 235 h 235"/>
                <a:gd name="T18" fmla="*/ 3 w 220"/>
                <a:gd name="T19" fmla="*/ 235 h 235"/>
                <a:gd name="T20" fmla="*/ 0 w 220"/>
                <a:gd name="T21" fmla="*/ 233 h 235"/>
                <a:gd name="T22" fmla="*/ 0 w 220"/>
                <a:gd name="T23" fmla="*/ 226 h 235"/>
                <a:gd name="T24" fmla="*/ 15 w 220"/>
                <a:gd name="T25" fmla="*/ 223 h 235"/>
                <a:gd name="T26" fmla="*/ 32 w 220"/>
                <a:gd name="T27" fmla="*/ 184 h 235"/>
                <a:gd name="T28" fmla="*/ 32 w 220"/>
                <a:gd name="T29" fmla="*/ 51 h 235"/>
                <a:gd name="T30" fmla="*/ 26 w 220"/>
                <a:gd name="T31" fmla="*/ 14 h 235"/>
                <a:gd name="T32" fmla="*/ 3 w 220"/>
                <a:gd name="T33" fmla="*/ 11 h 235"/>
                <a:gd name="T34" fmla="*/ 0 w 220"/>
                <a:gd name="T35" fmla="*/ 9 h 235"/>
                <a:gd name="T36" fmla="*/ 0 w 220"/>
                <a:gd name="T37" fmla="*/ 2 h 235"/>
                <a:gd name="T38" fmla="*/ 3 w 220"/>
                <a:gd name="T39" fmla="*/ 0 h 235"/>
                <a:gd name="T40" fmla="*/ 15 w 220"/>
                <a:gd name="T41" fmla="*/ 0 h 235"/>
                <a:gd name="T42" fmla="*/ 47 w 220"/>
                <a:gd name="T43" fmla="*/ 1 h 235"/>
                <a:gd name="T44" fmla="*/ 89 w 220"/>
                <a:gd name="T45" fmla="*/ 0 h 235"/>
                <a:gd name="T46" fmla="*/ 120 w 220"/>
                <a:gd name="T47" fmla="*/ 0 h 235"/>
                <a:gd name="T48" fmla="*/ 169 w 220"/>
                <a:gd name="T49" fmla="*/ 12 h 235"/>
                <a:gd name="T50" fmla="*/ 185 w 220"/>
                <a:gd name="T51" fmla="*/ 53 h 235"/>
                <a:gd name="T52" fmla="*/ 154 w 220"/>
                <a:gd name="T53" fmla="*/ 103 h 235"/>
                <a:gd name="T54" fmla="*/ 125 w 220"/>
                <a:gd name="T55" fmla="*/ 111 h 235"/>
                <a:gd name="T56" fmla="*/ 173 w 220"/>
                <a:gd name="T57" fmla="*/ 185 h 235"/>
                <a:gd name="T58" fmla="*/ 217 w 220"/>
                <a:gd name="T59" fmla="*/ 224 h 235"/>
                <a:gd name="T60" fmla="*/ 220 w 220"/>
                <a:gd name="T61" fmla="*/ 226 h 235"/>
                <a:gd name="T62" fmla="*/ 220 w 220"/>
                <a:gd name="T63" fmla="*/ 233 h 235"/>
                <a:gd name="T64" fmla="*/ 218 w 220"/>
                <a:gd name="T65" fmla="*/ 235 h 235"/>
                <a:gd name="T66" fmla="*/ 208 w 220"/>
                <a:gd name="T67" fmla="*/ 235 h 235"/>
                <a:gd name="T68" fmla="*/ 193 w 220"/>
                <a:gd name="T69" fmla="*/ 234 h 235"/>
                <a:gd name="T70" fmla="*/ 186 w 220"/>
                <a:gd name="T71" fmla="*/ 234 h 235"/>
                <a:gd name="T72" fmla="*/ 171 w 220"/>
                <a:gd name="T73" fmla="*/ 235 h 235"/>
                <a:gd name="T74" fmla="*/ 163 w 220"/>
                <a:gd name="T75" fmla="*/ 226 h 235"/>
                <a:gd name="T76" fmla="*/ 149 w 220"/>
                <a:gd name="T77" fmla="*/ 204 h 235"/>
                <a:gd name="T78" fmla="*/ 112 w 220"/>
                <a:gd name="T79" fmla="*/ 148 h 235"/>
                <a:gd name="T80" fmla="*/ 74 w 220"/>
                <a:gd name="T81" fmla="*/ 118 h 235"/>
                <a:gd name="T82" fmla="*/ 63 w 220"/>
                <a:gd name="T83" fmla="*/ 118 h 235"/>
                <a:gd name="T84" fmla="*/ 63 w 220"/>
                <a:gd name="T85" fmla="*/ 184 h 235"/>
                <a:gd name="T86" fmla="*/ 63 w 220"/>
                <a:gd name="T87" fmla="*/ 106 h 235"/>
                <a:gd name="T88" fmla="*/ 87 w 220"/>
                <a:gd name="T89" fmla="*/ 107 h 235"/>
                <a:gd name="T90" fmla="*/ 137 w 220"/>
                <a:gd name="T91" fmla="*/ 93 h 235"/>
                <a:gd name="T92" fmla="*/ 151 w 220"/>
                <a:gd name="T93" fmla="*/ 55 h 235"/>
                <a:gd name="T94" fmla="*/ 143 w 220"/>
                <a:gd name="T95" fmla="*/ 27 h 235"/>
                <a:gd name="T96" fmla="*/ 101 w 220"/>
                <a:gd name="T97" fmla="*/ 12 h 235"/>
                <a:gd name="T98" fmla="*/ 64 w 220"/>
                <a:gd name="T99" fmla="*/ 13 h 235"/>
                <a:gd name="T100" fmla="*/ 63 w 220"/>
                <a:gd name="T101" fmla="*/ 44 h 235"/>
                <a:gd name="T102" fmla="*/ 63 w 220"/>
                <a:gd name="T103" fmla="*/ 1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 h="235">
                  <a:moveTo>
                    <a:pt x="63" y="184"/>
                  </a:moveTo>
                  <a:cubicBezTo>
                    <a:pt x="63" y="210"/>
                    <a:pt x="64" y="218"/>
                    <a:pt x="70" y="220"/>
                  </a:cubicBezTo>
                  <a:cubicBezTo>
                    <a:pt x="73" y="223"/>
                    <a:pt x="73" y="223"/>
                    <a:pt x="92" y="224"/>
                  </a:cubicBezTo>
                  <a:cubicBezTo>
                    <a:pt x="94" y="224"/>
                    <a:pt x="95" y="224"/>
                    <a:pt x="95" y="226"/>
                  </a:cubicBezTo>
                  <a:cubicBezTo>
                    <a:pt x="95" y="233"/>
                    <a:pt x="95" y="233"/>
                    <a:pt x="95" y="233"/>
                  </a:cubicBezTo>
                  <a:cubicBezTo>
                    <a:pt x="95" y="235"/>
                    <a:pt x="94" y="235"/>
                    <a:pt x="92" y="235"/>
                  </a:cubicBezTo>
                  <a:cubicBezTo>
                    <a:pt x="80" y="235"/>
                    <a:pt x="80" y="235"/>
                    <a:pt x="80" y="235"/>
                  </a:cubicBezTo>
                  <a:cubicBezTo>
                    <a:pt x="67" y="234"/>
                    <a:pt x="57" y="234"/>
                    <a:pt x="48" y="234"/>
                  </a:cubicBezTo>
                  <a:cubicBezTo>
                    <a:pt x="44" y="234"/>
                    <a:pt x="32" y="234"/>
                    <a:pt x="15" y="235"/>
                  </a:cubicBezTo>
                  <a:cubicBezTo>
                    <a:pt x="3" y="235"/>
                    <a:pt x="3" y="235"/>
                    <a:pt x="3" y="235"/>
                  </a:cubicBezTo>
                  <a:cubicBezTo>
                    <a:pt x="1" y="235"/>
                    <a:pt x="0" y="235"/>
                    <a:pt x="0" y="233"/>
                  </a:cubicBezTo>
                  <a:cubicBezTo>
                    <a:pt x="0" y="226"/>
                    <a:pt x="0" y="226"/>
                    <a:pt x="0" y="226"/>
                  </a:cubicBezTo>
                  <a:cubicBezTo>
                    <a:pt x="0" y="224"/>
                    <a:pt x="0" y="224"/>
                    <a:pt x="15" y="223"/>
                  </a:cubicBezTo>
                  <a:cubicBezTo>
                    <a:pt x="30" y="222"/>
                    <a:pt x="32" y="218"/>
                    <a:pt x="32" y="184"/>
                  </a:cubicBezTo>
                  <a:cubicBezTo>
                    <a:pt x="32" y="51"/>
                    <a:pt x="32" y="51"/>
                    <a:pt x="32" y="51"/>
                  </a:cubicBezTo>
                  <a:cubicBezTo>
                    <a:pt x="32" y="25"/>
                    <a:pt x="31" y="17"/>
                    <a:pt x="26" y="14"/>
                  </a:cubicBezTo>
                  <a:cubicBezTo>
                    <a:pt x="22" y="12"/>
                    <a:pt x="22" y="12"/>
                    <a:pt x="3" y="11"/>
                  </a:cubicBezTo>
                  <a:cubicBezTo>
                    <a:pt x="1" y="11"/>
                    <a:pt x="0" y="10"/>
                    <a:pt x="0" y="9"/>
                  </a:cubicBezTo>
                  <a:cubicBezTo>
                    <a:pt x="0" y="2"/>
                    <a:pt x="0" y="2"/>
                    <a:pt x="0" y="2"/>
                  </a:cubicBezTo>
                  <a:cubicBezTo>
                    <a:pt x="0" y="0"/>
                    <a:pt x="1" y="0"/>
                    <a:pt x="3" y="0"/>
                  </a:cubicBezTo>
                  <a:cubicBezTo>
                    <a:pt x="4" y="0"/>
                    <a:pt x="10" y="0"/>
                    <a:pt x="15" y="0"/>
                  </a:cubicBezTo>
                  <a:cubicBezTo>
                    <a:pt x="29" y="0"/>
                    <a:pt x="40" y="1"/>
                    <a:pt x="47" y="1"/>
                  </a:cubicBezTo>
                  <a:cubicBezTo>
                    <a:pt x="52" y="1"/>
                    <a:pt x="52" y="1"/>
                    <a:pt x="89" y="0"/>
                  </a:cubicBezTo>
                  <a:cubicBezTo>
                    <a:pt x="100" y="0"/>
                    <a:pt x="111" y="0"/>
                    <a:pt x="120" y="0"/>
                  </a:cubicBezTo>
                  <a:cubicBezTo>
                    <a:pt x="144" y="0"/>
                    <a:pt x="160" y="3"/>
                    <a:pt x="169" y="12"/>
                  </a:cubicBezTo>
                  <a:cubicBezTo>
                    <a:pt x="179" y="20"/>
                    <a:pt x="185" y="37"/>
                    <a:pt x="185" y="53"/>
                  </a:cubicBezTo>
                  <a:cubicBezTo>
                    <a:pt x="185" y="76"/>
                    <a:pt x="174" y="93"/>
                    <a:pt x="154" y="103"/>
                  </a:cubicBezTo>
                  <a:cubicBezTo>
                    <a:pt x="147" y="107"/>
                    <a:pt x="141" y="109"/>
                    <a:pt x="125" y="111"/>
                  </a:cubicBezTo>
                  <a:cubicBezTo>
                    <a:pt x="173" y="185"/>
                    <a:pt x="173" y="185"/>
                    <a:pt x="173" y="185"/>
                  </a:cubicBezTo>
                  <a:cubicBezTo>
                    <a:pt x="196" y="219"/>
                    <a:pt x="200" y="223"/>
                    <a:pt x="217" y="224"/>
                  </a:cubicBezTo>
                  <a:cubicBezTo>
                    <a:pt x="219" y="224"/>
                    <a:pt x="220" y="224"/>
                    <a:pt x="220" y="226"/>
                  </a:cubicBezTo>
                  <a:cubicBezTo>
                    <a:pt x="220" y="233"/>
                    <a:pt x="220" y="233"/>
                    <a:pt x="220" y="233"/>
                  </a:cubicBezTo>
                  <a:cubicBezTo>
                    <a:pt x="220" y="235"/>
                    <a:pt x="219" y="235"/>
                    <a:pt x="218" y="235"/>
                  </a:cubicBezTo>
                  <a:cubicBezTo>
                    <a:pt x="218" y="235"/>
                    <a:pt x="218" y="235"/>
                    <a:pt x="208" y="235"/>
                  </a:cubicBezTo>
                  <a:cubicBezTo>
                    <a:pt x="203" y="234"/>
                    <a:pt x="199" y="234"/>
                    <a:pt x="193" y="234"/>
                  </a:cubicBezTo>
                  <a:cubicBezTo>
                    <a:pt x="186" y="234"/>
                    <a:pt x="186" y="234"/>
                    <a:pt x="186" y="234"/>
                  </a:cubicBezTo>
                  <a:cubicBezTo>
                    <a:pt x="178" y="235"/>
                    <a:pt x="171" y="235"/>
                    <a:pt x="171" y="235"/>
                  </a:cubicBezTo>
                  <a:cubicBezTo>
                    <a:pt x="168" y="235"/>
                    <a:pt x="167" y="235"/>
                    <a:pt x="163" y="226"/>
                  </a:cubicBezTo>
                  <a:cubicBezTo>
                    <a:pt x="162" y="224"/>
                    <a:pt x="159" y="219"/>
                    <a:pt x="149" y="204"/>
                  </a:cubicBezTo>
                  <a:cubicBezTo>
                    <a:pt x="112" y="148"/>
                    <a:pt x="112" y="148"/>
                    <a:pt x="112" y="148"/>
                  </a:cubicBezTo>
                  <a:cubicBezTo>
                    <a:pt x="95" y="120"/>
                    <a:pt x="92" y="118"/>
                    <a:pt x="74" y="118"/>
                  </a:cubicBezTo>
                  <a:cubicBezTo>
                    <a:pt x="72" y="118"/>
                    <a:pt x="68" y="118"/>
                    <a:pt x="63" y="118"/>
                  </a:cubicBezTo>
                  <a:lnTo>
                    <a:pt x="63" y="184"/>
                  </a:lnTo>
                  <a:close/>
                  <a:moveTo>
                    <a:pt x="63" y="106"/>
                  </a:moveTo>
                  <a:cubicBezTo>
                    <a:pt x="73" y="107"/>
                    <a:pt x="80" y="107"/>
                    <a:pt x="87" y="107"/>
                  </a:cubicBezTo>
                  <a:cubicBezTo>
                    <a:pt x="111" y="107"/>
                    <a:pt x="126" y="103"/>
                    <a:pt x="137" y="93"/>
                  </a:cubicBezTo>
                  <a:cubicBezTo>
                    <a:pt x="146" y="85"/>
                    <a:pt x="151" y="71"/>
                    <a:pt x="151" y="55"/>
                  </a:cubicBezTo>
                  <a:cubicBezTo>
                    <a:pt x="151" y="44"/>
                    <a:pt x="148" y="34"/>
                    <a:pt x="143" y="27"/>
                  </a:cubicBezTo>
                  <a:cubicBezTo>
                    <a:pt x="135" y="15"/>
                    <a:pt x="124" y="12"/>
                    <a:pt x="101" y="12"/>
                  </a:cubicBezTo>
                  <a:cubicBezTo>
                    <a:pt x="87" y="12"/>
                    <a:pt x="79" y="12"/>
                    <a:pt x="64" y="13"/>
                  </a:cubicBezTo>
                  <a:cubicBezTo>
                    <a:pt x="63" y="27"/>
                    <a:pt x="63" y="27"/>
                    <a:pt x="63" y="44"/>
                  </a:cubicBezTo>
                  <a:lnTo>
                    <a:pt x="63" y="106"/>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4570" y="374"/>
              <a:ext cx="67" cy="68"/>
            </a:xfrm>
            <a:custGeom>
              <a:avLst/>
              <a:gdLst>
                <a:gd name="T0" fmla="*/ 164 w 231"/>
                <a:gd name="T1" fmla="*/ 59 h 235"/>
                <a:gd name="T2" fmla="*/ 181 w 231"/>
                <a:gd name="T3" fmla="*/ 23 h 235"/>
                <a:gd name="T4" fmla="*/ 160 w 231"/>
                <a:gd name="T5" fmla="*/ 11 h 235"/>
                <a:gd name="T6" fmla="*/ 157 w 231"/>
                <a:gd name="T7" fmla="*/ 9 h 235"/>
                <a:gd name="T8" fmla="*/ 157 w 231"/>
                <a:gd name="T9" fmla="*/ 2 h 235"/>
                <a:gd name="T10" fmla="*/ 160 w 231"/>
                <a:gd name="T11" fmla="*/ 0 h 235"/>
                <a:gd name="T12" fmla="*/ 172 w 231"/>
                <a:gd name="T13" fmla="*/ 0 h 235"/>
                <a:gd name="T14" fmla="*/ 194 w 231"/>
                <a:gd name="T15" fmla="*/ 1 h 235"/>
                <a:gd name="T16" fmla="*/ 227 w 231"/>
                <a:gd name="T17" fmla="*/ 0 h 235"/>
                <a:gd name="T18" fmla="*/ 228 w 231"/>
                <a:gd name="T19" fmla="*/ 0 h 235"/>
                <a:gd name="T20" fmla="*/ 231 w 231"/>
                <a:gd name="T21" fmla="*/ 2 h 235"/>
                <a:gd name="T22" fmla="*/ 231 w 231"/>
                <a:gd name="T23" fmla="*/ 9 h 235"/>
                <a:gd name="T24" fmla="*/ 228 w 231"/>
                <a:gd name="T25" fmla="*/ 11 h 235"/>
                <a:gd name="T26" fmla="*/ 189 w 231"/>
                <a:gd name="T27" fmla="*/ 47 h 235"/>
                <a:gd name="T28" fmla="*/ 140 w 231"/>
                <a:gd name="T29" fmla="*/ 127 h 235"/>
                <a:gd name="T30" fmla="*/ 134 w 231"/>
                <a:gd name="T31" fmla="*/ 139 h 235"/>
                <a:gd name="T32" fmla="*/ 133 w 231"/>
                <a:gd name="T33" fmla="*/ 154 h 235"/>
                <a:gd name="T34" fmla="*/ 133 w 231"/>
                <a:gd name="T35" fmla="*/ 184 h 235"/>
                <a:gd name="T36" fmla="*/ 140 w 231"/>
                <a:gd name="T37" fmla="*/ 220 h 235"/>
                <a:gd name="T38" fmla="*/ 166 w 231"/>
                <a:gd name="T39" fmla="*/ 224 h 235"/>
                <a:gd name="T40" fmla="*/ 169 w 231"/>
                <a:gd name="T41" fmla="*/ 226 h 235"/>
                <a:gd name="T42" fmla="*/ 169 w 231"/>
                <a:gd name="T43" fmla="*/ 233 h 235"/>
                <a:gd name="T44" fmla="*/ 166 w 231"/>
                <a:gd name="T45" fmla="*/ 235 h 235"/>
                <a:gd name="T46" fmla="*/ 154 w 231"/>
                <a:gd name="T47" fmla="*/ 235 h 235"/>
                <a:gd name="T48" fmla="*/ 118 w 231"/>
                <a:gd name="T49" fmla="*/ 234 h 235"/>
                <a:gd name="T50" fmla="*/ 80 w 231"/>
                <a:gd name="T51" fmla="*/ 235 h 235"/>
                <a:gd name="T52" fmla="*/ 68 w 231"/>
                <a:gd name="T53" fmla="*/ 235 h 235"/>
                <a:gd name="T54" fmla="*/ 65 w 231"/>
                <a:gd name="T55" fmla="*/ 233 h 235"/>
                <a:gd name="T56" fmla="*/ 65 w 231"/>
                <a:gd name="T57" fmla="*/ 226 h 235"/>
                <a:gd name="T58" fmla="*/ 68 w 231"/>
                <a:gd name="T59" fmla="*/ 224 h 235"/>
                <a:gd name="T60" fmla="*/ 97 w 231"/>
                <a:gd name="T61" fmla="*/ 220 h 235"/>
                <a:gd name="T62" fmla="*/ 102 w 231"/>
                <a:gd name="T63" fmla="*/ 184 h 235"/>
                <a:gd name="T64" fmla="*/ 102 w 231"/>
                <a:gd name="T65" fmla="*/ 146 h 235"/>
                <a:gd name="T66" fmla="*/ 89 w 231"/>
                <a:gd name="T67" fmla="*/ 113 h 235"/>
                <a:gd name="T68" fmla="*/ 50 w 231"/>
                <a:gd name="T69" fmla="*/ 54 h 235"/>
                <a:gd name="T70" fmla="*/ 3 w 231"/>
                <a:gd name="T71" fmla="*/ 11 h 235"/>
                <a:gd name="T72" fmla="*/ 0 w 231"/>
                <a:gd name="T73" fmla="*/ 9 h 235"/>
                <a:gd name="T74" fmla="*/ 0 w 231"/>
                <a:gd name="T75" fmla="*/ 2 h 235"/>
                <a:gd name="T76" fmla="*/ 3 w 231"/>
                <a:gd name="T77" fmla="*/ 0 h 235"/>
                <a:gd name="T78" fmla="*/ 15 w 231"/>
                <a:gd name="T79" fmla="*/ 0 h 235"/>
                <a:gd name="T80" fmla="*/ 52 w 231"/>
                <a:gd name="T81" fmla="*/ 1 h 235"/>
                <a:gd name="T82" fmla="*/ 86 w 231"/>
                <a:gd name="T83" fmla="*/ 0 h 235"/>
                <a:gd name="T84" fmla="*/ 98 w 231"/>
                <a:gd name="T85" fmla="*/ 0 h 235"/>
                <a:gd name="T86" fmla="*/ 101 w 231"/>
                <a:gd name="T87" fmla="*/ 2 h 235"/>
                <a:gd name="T88" fmla="*/ 101 w 231"/>
                <a:gd name="T89" fmla="*/ 9 h 235"/>
                <a:gd name="T90" fmla="*/ 98 w 231"/>
                <a:gd name="T91" fmla="*/ 11 h 235"/>
                <a:gd name="T92" fmla="*/ 72 w 231"/>
                <a:gd name="T93" fmla="*/ 25 h 235"/>
                <a:gd name="T94" fmla="*/ 85 w 231"/>
                <a:gd name="T95" fmla="*/ 51 h 235"/>
                <a:gd name="T96" fmla="*/ 129 w 231"/>
                <a:gd name="T97" fmla="*/ 122 h 235"/>
                <a:gd name="T98" fmla="*/ 164 w 231"/>
                <a:gd name="T99" fmla="*/ 5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235">
                  <a:moveTo>
                    <a:pt x="164" y="59"/>
                  </a:moveTo>
                  <a:cubicBezTo>
                    <a:pt x="181" y="28"/>
                    <a:pt x="181" y="28"/>
                    <a:pt x="181" y="23"/>
                  </a:cubicBezTo>
                  <a:cubicBezTo>
                    <a:pt x="181" y="15"/>
                    <a:pt x="174" y="11"/>
                    <a:pt x="160" y="11"/>
                  </a:cubicBezTo>
                  <a:cubicBezTo>
                    <a:pt x="158" y="11"/>
                    <a:pt x="157" y="10"/>
                    <a:pt x="157" y="9"/>
                  </a:cubicBezTo>
                  <a:cubicBezTo>
                    <a:pt x="157" y="2"/>
                    <a:pt x="157" y="2"/>
                    <a:pt x="157" y="2"/>
                  </a:cubicBezTo>
                  <a:cubicBezTo>
                    <a:pt x="157" y="0"/>
                    <a:pt x="158" y="0"/>
                    <a:pt x="160" y="0"/>
                  </a:cubicBezTo>
                  <a:cubicBezTo>
                    <a:pt x="172" y="0"/>
                    <a:pt x="172" y="0"/>
                    <a:pt x="172" y="0"/>
                  </a:cubicBezTo>
                  <a:cubicBezTo>
                    <a:pt x="180" y="1"/>
                    <a:pt x="186" y="1"/>
                    <a:pt x="194" y="1"/>
                  </a:cubicBezTo>
                  <a:cubicBezTo>
                    <a:pt x="200" y="1"/>
                    <a:pt x="217" y="0"/>
                    <a:pt x="227" y="0"/>
                  </a:cubicBezTo>
                  <a:cubicBezTo>
                    <a:pt x="228" y="0"/>
                    <a:pt x="228" y="0"/>
                    <a:pt x="228" y="0"/>
                  </a:cubicBezTo>
                  <a:cubicBezTo>
                    <a:pt x="230" y="0"/>
                    <a:pt x="231" y="0"/>
                    <a:pt x="231" y="2"/>
                  </a:cubicBezTo>
                  <a:cubicBezTo>
                    <a:pt x="231" y="9"/>
                    <a:pt x="231" y="9"/>
                    <a:pt x="231" y="9"/>
                  </a:cubicBezTo>
                  <a:cubicBezTo>
                    <a:pt x="231" y="10"/>
                    <a:pt x="230" y="11"/>
                    <a:pt x="228" y="11"/>
                  </a:cubicBezTo>
                  <a:cubicBezTo>
                    <a:pt x="214" y="13"/>
                    <a:pt x="208" y="19"/>
                    <a:pt x="189" y="47"/>
                  </a:cubicBezTo>
                  <a:cubicBezTo>
                    <a:pt x="140" y="127"/>
                    <a:pt x="140" y="127"/>
                    <a:pt x="140" y="127"/>
                  </a:cubicBezTo>
                  <a:cubicBezTo>
                    <a:pt x="135" y="135"/>
                    <a:pt x="134" y="136"/>
                    <a:pt x="134" y="139"/>
                  </a:cubicBezTo>
                  <a:cubicBezTo>
                    <a:pt x="133" y="141"/>
                    <a:pt x="133" y="142"/>
                    <a:pt x="133" y="154"/>
                  </a:cubicBezTo>
                  <a:cubicBezTo>
                    <a:pt x="133" y="184"/>
                    <a:pt x="133" y="184"/>
                    <a:pt x="133" y="184"/>
                  </a:cubicBezTo>
                  <a:cubicBezTo>
                    <a:pt x="133" y="210"/>
                    <a:pt x="134" y="218"/>
                    <a:pt x="140" y="220"/>
                  </a:cubicBezTo>
                  <a:cubicBezTo>
                    <a:pt x="143" y="223"/>
                    <a:pt x="154" y="224"/>
                    <a:pt x="166" y="224"/>
                  </a:cubicBezTo>
                  <a:cubicBezTo>
                    <a:pt x="168" y="224"/>
                    <a:pt x="169" y="224"/>
                    <a:pt x="169" y="226"/>
                  </a:cubicBezTo>
                  <a:cubicBezTo>
                    <a:pt x="169" y="233"/>
                    <a:pt x="169" y="233"/>
                    <a:pt x="169" y="233"/>
                  </a:cubicBezTo>
                  <a:cubicBezTo>
                    <a:pt x="169" y="235"/>
                    <a:pt x="168" y="235"/>
                    <a:pt x="166" y="235"/>
                  </a:cubicBezTo>
                  <a:cubicBezTo>
                    <a:pt x="154" y="235"/>
                    <a:pt x="154" y="235"/>
                    <a:pt x="154" y="235"/>
                  </a:cubicBezTo>
                  <a:cubicBezTo>
                    <a:pt x="140" y="234"/>
                    <a:pt x="129" y="234"/>
                    <a:pt x="118" y="234"/>
                  </a:cubicBezTo>
                  <a:cubicBezTo>
                    <a:pt x="110" y="234"/>
                    <a:pt x="97" y="234"/>
                    <a:pt x="80" y="235"/>
                  </a:cubicBezTo>
                  <a:cubicBezTo>
                    <a:pt x="68" y="235"/>
                    <a:pt x="68" y="235"/>
                    <a:pt x="68" y="235"/>
                  </a:cubicBezTo>
                  <a:cubicBezTo>
                    <a:pt x="66" y="235"/>
                    <a:pt x="65" y="235"/>
                    <a:pt x="65" y="233"/>
                  </a:cubicBezTo>
                  <a:cubicBezTo>
                    <a:pt x="65" y="226"/>
                    <a:pt x="65" y="226"/>
                    <a:pt x="65" y="226"/>
                  </a:cubicBezTo>
                  <a:cubicBezTo>
                    <a:pt x="65" y="224"/>
                    <a:pt x="66" y="223"/>
                    <a:pt x="68" y="224"/>
                  </a:cubicBezTo>
                  <a:cubicBezTo>
                    <a:pt x="81" y="224"/>
                    <a:pt x="93" y="223"/>
                    <a:pt x="97" y="220"/>
                  </a:cubicBezTo>
                  <a:cubicBezTo>
                    <a:pt x="101" y="217"/>
                    <a:pt x="102" y="209"/>
                    <a:pt x="102" y="184"/>
                  </a:cubicBezTo>
                  <a:cubicBezTo>
                    <a:pt x="102" y="146"/>
                    <a:pt x="102" y="146"/>
                    <a:pt x="102" y="146"/>
                  </a:cubicBezTo>
                  <a:cubicBezTo>
                    <a:pt x="102" y="135"/>
                    <a:pt x="100" y="131"/>
                    <a:pt x="89" y="113"/>
                  </a:cubicBezTo>
                  <a:cubicBezTo>
                    <a:pt x="50" y="54"/>
                    <a:pt x="50" y="54"/>
                    <a:pt x="50" y="54"/>
                  </a:cubicBezTo>
                  <a:cubicBezTo>
                    <a:pt x="24" y="15"/>
                    <a:pt x="23" y="14"/>
                    <a:pt x="3" y="11"/>
                  </a:cubicBezTo>
                  <a:cubicBezTo>
                    <a:pt x="1" y="11"/>
                    <a:pt x="0" y="10"/>
                    <a:pt x="0" y="9"/>
                  </a:cubicBezTo>
                  <a:cubicBezTo>
                    <a:pt x="0" y="2"/>
                    <a:pt x="0" y="2"/>
                    <a:pt x="0" y="2"/>
                  </a:cubicBezTo>
                  <a:cubicBezTo>
                    <a:pt x="0" y="0"/>
                    <a:pt x="1" y="0"/>
                    <a:pt x="3" y="0"/>
                  </a:cubicBezTo>
                  <a:cubicBezTo>
                    <a:pt x="4" y="0"/>
                    <a:pt x="10" y="0"/>
                    <a:pt x="15" y="0"/>
                  </a:cubicBezTo>
                  <a:cubicBezTo>
                    <a:pt x="30" y="0"/>
                    <a:pt x="43" y="1"/>
                    <a:pt x="52" y="1"/>
                  </a:cubicBezTo>
                  <a:cubicBezTo>
                    <a:pt x="63" y="1"/>
                    <a:pt x="74" y="0"/>
                    <a:pt x="86" y="0"/>
                  </a:cubicBezTo>
                  <a:cubicBezTo>
                    <a:pt x="98" y="0"/>
                    <a:pt x="98" y="0"/>
                    <a:pt x="98" y="0"/>
                  </a:cubicBezTo>
                  <a:cubicBezTo>
                    <a:pt x="100" y="0"/>
                    <a:pt x="101" y="0"/>
                    <a:pt x="101" y="2"/>
                  </a:cubicBezTo>
                  <a:cubicBezTo>
                    <a:pt x="101" y="9"/>
                    <a:pt x="101" y="9"/>
                    <a:pt x="101" y="9"/>
                  </a:cubicBezTo>
                  <a:cubicBezTo>
                    <a:pt x="101" y="10"/>
                    <a:pt x="100" y="11"/>
                    <a:pt x="98" y="11"/>
                  </a:cubicBezTo>
                  <a:cubicBezTo>
                    <a:pt x="84" y="11"/>
                    <a:pt x="72" y="18"/>
                    <a:pt x="72" y="25"/>
                  </a:cubicBezTo>
                  <a:cubicBezTo>
                    <a:pt x="72" y="29"/>
                    <a:pt x="74" y="33"/>
                    <a:pt x="85" y="51"/>
                  </a:cubicBezTo>
                  <a:cubicBezTo>
                    <a:pt x="129" y="122"/>
                    <a:pt x="129" y="122"/>
                    <a:pt x="129" y="122"/>
                  </a:cubicBezTo>
                  <a:lnTo>
                    <a:pt x="164" y="59"/>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3664" y="361"/>
              <a:ext cx="38" cy="41"/>
            </a:xfrm>
            <a:custGeom>
              <a:avLst/>
              <a:gdLst>
                <a:gd name="T0" fmla="*/ 73 w 132"/>
                <a:gd name="T1" fmla="*/ 0 h 144"/>
                <a:gd name="T2" fmla="*/ 48 w 132"/>
                <a:gd name="T3" fmla="*/ 6 h 144"/>
                <a:gd name="T4" fmla="*/ 34 w 132"/>
                <a:gd name="T5" fmla="*/ 33 h 144"/>
                <a:gd name="T6" fmla="*/ 0 w 132"/>
                <a:gd name="T7" fmla="*/ 144 h 144"/>
                <a:gd name="T8" fmla="*/ 21 w 132"/>
                <a:gd name="T9" fmla="*/ 144 h 144"/>
                <a:gd name="T10" fmla="*/ 126 w 132"/>
                <a:gd name="T11" fmla="*/ 61 h 144"/>
                <a:gd name="T12" fmla="*/ 73 w 13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32" h="144">
                  <a:moveTo>
                    <a:pt x="73" y="0"/>
                  </a:moveTo>
                  <a:cubicBezTo>
                    <a:pt x="62" y="0"/>
                    <a:pt x="54" y="2"/>
                    <a:pt x="48" y="6"/>
                  </a:cubicBezTo>
                  <a:cubicBezTo>
                    <a:pt x="43" y="9"/>
                    <a:pt x="39" y="17"/>
                    <a:pt x="34" y="33"/>
                  </a:cubicBezTo>
                  <a:cubicBezTo>
                    <a:pt x="0" y="144"/>
                    <a:pt x="0" y="144"/>
                    <a:pt x="0" y="144"/>
                  </a:cubicBezTo>
                  <a:cubicBezTo>
                    <a:pt x="21" y="144"/>
                    <a:pt x="21" y="144"/>
                    <a:pt x="21" y="144"/>
                  </a:cubicBezTo>
                  <a:cubicBezTo>
                    <a:pt x="85" y="144"/>
                    <a:pt x="120" y="110"/>
                    <a:pt x="126" y="61"/>
                  </a:cubicBezTo>
                  <a:cubicBezTo>
                    <a:pt x="132" y="16"/>
                    <a:pt x="105" y="0"/>
                    <a:pt x="73" y="0"/>
                  </a:cubicBez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noEditPoints="1"/>
            </p:cNvSpPr>
            <p:nvPr userDrawn="1"/>
          </p:nvSpPr>
          <p:spPr bwMode="auto">
            <a:xfrm>
              <a:off x="3600" y="343"/>
              <a:ext cx="133" cy="134"/>
            </a:xfrm>
            <a:custGeom>
              <a:avLst/>
              <a:gdLst>
                <a:gd name="T0" fmla="*/ 0 w 459"/>
                <a:gd name="T1" fmla="*/ 0 h 460"/>
                <a:gd name="T2" fmla="*/ 0 w 459"/>
                <a:gd name="T3" fmla="*/ 460 h 460"/>
                <a:gd name="T4" fmla="*/ 459 w 459"/>
                <a:gd name="T5" fmla="*/ 460 h 460"/>
                <a:gd name="T6" fmla="*/ 459 w 459"/>
                <a:gd name="T7" fmla="*/ 0 h 460"/>
                <a:gd name="T8" fmla="*/ 0 w 459"/>
                <a:gd name="T9" fmla="*/ 0 h 460"/>
                <a:gd name="T10" fmla="*/ 417 w 459"/>
                <a:gd name="T11" fmla="*/ 118 h 460"/>
                <a:gd name="T12" fmla="*/ 305 w 459"/>
                <a:gd name="T13" fmla="*/ 211 h 460"/>
                <a:gd name="T14" fmla="*/ 305 w 459"/>
                <a:gd name="T15" fmla="*/ 212 h 460"/>
                <a:gd name="T16" fmla="*/ 384 w 459"/>
                <a:gd name="T17" fmla="*/ 304 h 460"/>
                <a:gd name="T18" fmla="*/ 304 w 459"/>
                <a:gd name="T19" fmla="*/ 402 h 460"/>
                <a:gd name="T20" fmla="*/ 172 w 459"/>
                <a:gd name="T21" fmla="*/ 423 h 460"/>
                <a:gd name="T22" fmla="*/ 35 w 459"/>
                <a:gd name="T23" fmla="*/ 423 h 460"/>
                <a:gd name="T24" fmla="*/ 42 w 459"/>
                <a:gd name="T25" fmla="*/ 405 h 460"/>
                <a:gd name="T26" fmla="*/ 108 w 459"/>
                <a:gd name="T27" fmla="*/ 348 h 460"/>
                <a:gd name="T28" fmla="*/ 183 w 459"/>
                <a:gd name="T29" fmla="*/ 110 h 460"/>
                <a:gd name="T30" fmla="*/ 148 w 459"/>
                <a:gd name="T31" fmla="*/ 55 h 460"/>
                <a:gd name="T32" fmla="*/ 156 w 459"/>
                <a:gd name="T33" fmla="*/ 36 h 460"/>
                <a:gd name="T34" fmla="*/ 306 w 459"/>
                <a:gd name="T35" fmla="*/ 36 h 460"/>
                <a:gd name="T36" fmla="*/ 417 w 459"/>
                <a:gd name="T37" fmla="*/ 11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460">
                  <a:moveTo>
                    <a:pt x="0" y="0"/>
                  </a:moveTo>
                  <a:cubicBezTo>
                    <a:pt x="0" y="460"/>
                    <a:pt x="0" y="460"/>
                    <a:pt x="0" y="460"/>
                  </a:cubicBezTo>
                  <a:cubicBezTo>
                    <a:pt x="459" y="460"/>
                    <a:pt x="459" y="460"/>
                    <a:pt x="459" y="460"/>
                  </a:cubicBezTo>
                  <a:cubicBezTo>
                    <a:pt x="459" y="0"/>
                    <a:pt x="459" y="0"/>
                    <a:pt x="459" y="0"/>
                  </a:cubicBezTo>
                  <a:lnTo>
                    <a:pt x="0" y="0"/>
                  </a:lnTo>
                  <a:close/>
                  <a:moveTo>
                    <a:pt x="417" y="118"/>
                  </a:moveTo>
                  <a:cubicBezTo>
                    <a:pt x="410" y="174"/>
                    <a:pt x="360" y="201"/>
                    <a:pt x="305" y="211"/>
                  </a:cubicBezTo>
                  <a:cubicBezTo>
                    <a:pt x="305" y="212"/>
                    <a:pt x="305" y="212"/>
                    <a:pt x="305" y="212"/>
                  </a:cubicBezTo>
                  <a:cubicBezTo>
                    <a:pt x="353" y="222"/>
                    <a:pt x="390" y="250"/>
                    <a:pt x="384" y="304"/>
                  </a:cubicBezTo>
                  <a:cubicBezTo>
                    <a:pt x="378" y="349"/>
                    <a:pt x="346" y="382"/>
                    <a:pt x="304" y="402"/>
                  </a:cubicBezTo>
                  <a:cubicBezTo>
                    <a:pt x="267" y="418"/>
                    <a:pt x="221" y="423"/>
                    <a:pt x="172" y="423"/>
                  </a:cubicBezTo>
                  <a:cubicBezTo>
                    <a:pt x="35" y="423"/>
                    <a:pt x="35" y="423"/>
                    <a:pt x="35" y="423"/>
                  </a:cubicBezTo>
                  <a:cubicBezTo>
                    <a:pt x="42" y="405"/>
                    <a:pt x="42" y="405"/>
                    <a:pt x="42" y="405"/>
                  </a:cubicBezTo>
                  <a:cubicBezTo>
                    <a:pt x="86" y="401"/>
                    <a:pt x="92" y="395"/>
                    <a:pt x="108" y="348"/>
                  </a:cubicBezTo>
                  <a:cubicBezTo>
                    <a:pt x="183" y="110"/>
                    <a:pt x="183" y="110"/>
                    <a:pt x="183" y="110"/>
                  </a:cubicBezTo>
                  <a:cubicBezTo>
                    <a:pt x="198" y="63"/>
                    <a:pt x="193" y="59"/>
                    <a:pt x="148" y="55"/>
                  </a:cubicBezTo>
                  <a:cubicBezTo>
                    <a:pt x="156" y="36"/>
                    <a:pt x="156" y="36"/>
                    <a:pt x="156" y="36"/>
                  </a:cubicBezTo>
                  <a:cubicBezTo>
                    <a:pt x="306" y="36"/>
                    <a:pt x="306" y="36"/>
                    <a:pt x="306" y="36"/>
                  </a:cubicBezTo>
                  <a:cubicBezTo>
                    <a:pt x="381" y="36"/>
                    <a:pt x="424" y="60"/>
                    <a:pt x="417" y="118"/>
                  </a:cubicBez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userDrawn="1"/>
          </p:nvSpPr>
          <p:spPr bwMode="auto">
            <a:xfrm>
              <a:off x="3646" y="409"/>
              <a:ext cx="46" cy="51"/>
            </a:xfrm>
            <a:custGeom>
              <a:avLst/>
              <a:gdLst>
                <a:gd name="T0" fmla="*/ 73 w 157"/>
                <a:gd name="T1" fmla="*/ 0 h 174"/>
                <a:gd name="T2" fmla="*/ 52 w 157"/>
                <a:gd name="T3" fmla="*/ 0 h 174"/>
                <a:gd name="T4" fmla="*/ 14 w 157"/>
                <a:gd name="T5" fmla="*/ 121 h 174"/>
                <a:gd name="T6" fmla="*/ 46 w 157"/>
                <a:gd name="T7" fmla="*/ 174 h 174"/>
                <a:gd name="T8" fmla="*/ 150 w 157"/>
                <a:gd name="T9" fmla="*/ 75 h 174"/>
                <a:gd name="T10" fmla="*/ 73 w 157"/>
                <a:gd name="T11" fmla="*/ 0 h 174"/>
              </a:gdLst>
              <a:ahLst/>
              <a:cxnLst>
                <a:cxn ang="0">
                  <a:pos x="T0" y="T1"/>
                </a:cxn>
                <a:cxn ang="0">
                  <a:pos x="T2" y="T3"/>
                </a:cxn>
                <a:cxn ang="0">
                  <a:pos x="T4" y="T5"/>
                </a:cxn>
                <a:cxn ang="0">
                  <a:pos x="T6" y="T7"/>
                </a:cxn>
                <a:cxn ang="0">
                  <a:pos x="T8" y="T9"/>
                </a:cxn>
                <a:cxn ang="0">
                  <a:pos x="T10" y="T11"/>
                </a:cxn>
              </a:cxnLst>
              <a:rect l="0" t="0" r="r" b="b"/>
              <a:pathLst>
                <a:path w="157" h="174">
                  <a:moveTo>
                    <a:pt x="73" y="0"/>
                  </a:moveTo>
                  <a:cubicBezTo>
                    <a:pt x="52" y="0"/>
                    <a:pt x="52" y="0"/>
                    <a:pt x="52" y="0"/>
                  </a:cubicBezTo>
                  <a:cubicBezTo>
                    <a:pt x="14" y="121"/>
                    <a:pt x="14" y="121"/>
                    <a:pt x="14" y="121"/>
                  </a:cubicBezTo>
                  <a:cubicBezTo>
                    <a:pt x="0" y="166"/>
                    <a:pt x="17" y="174"/>
                    <a:pt x="46" y="174"/>
                  </a:cubicBezTo>
                  <a:cubicBezTo>
                    <a:pt x="94" y="174"/>
                    <a:pt x="142" y="138"/>
                    <a:pt x="150" y="75"/>
                  </a:cubicBezTo>
                  <a:cubicBezTo>
                    <a:pt x="157" y="19"/>
                    <a:pt x="118" y="0"/>
                    <a:pt x="73" y="0"/>
                  </a:cubicBez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Text Placeholder 1"/>
          <p:cNvSpPr>
            <a:spLocks noGrp="1"/>
          </p:cNvSpPr>
          <p:nvPr>
            <p:ph type="body" sz="quarter" idx="10" hasCustomPrompt="1"/>
          </p:nvPr>
        </p:nvSpPr>
        <p:spPr>
          <a:xfrm>
            <a:off x="474340" y="1219200"/>
            <a:ext cx="8539591" cy="3870566"/>
          </a:xfrm>
        </p:spPr>
        <p:txBody>
          <a:bodyPr lIns="0" tIns="0" rIns="0" bIns="0" anchor="b"/>
          <a:lstStyle>
            <a:lvl1pPr marL="1588" indent="0">
              <a:buFontTx/>
              <a:buNone/>
              <a:defRPr sz="4800" cap="all" baseline="0">
                <a:solidFill>
                  <a:srgbClr val="003964"/>
                </a:solidFill>
                <a:latin typeface="Arial Black" panose="020B0A04020102020204" pitchFamily="34" charset="0"/>
              </a:defRPr>
            </a:lvl1pPr>
          </a:lstStyle>
          <a:p>
            <a:pPr>
              <a:lnSpc>
                <a:spcPct val="100000"/>
              </a:lnSpc>
            </a:pPr>
            <a:r>
              <a:rPr lang="en-US" sz="4800"/>
              <a:t>CLICK TO EDIT MASTER TITLE </a:t>
            </a:r>
          </a:p>
        </p:txBody>
      </p:sp>
      <p:sp>
        <p:nvSpPr>
          <p:cNvPr id="48" name="Text Placeholder 2"/>
          <p:cNvSpPr>
            <a:spLocks noGrp="1"/>
          </p:cNvSpPr>
          <p:nvPr>
            <p:ph type="body" sz="quarter" idx="11"/>
          </p:nvPr>
        </p:nvSpPr>
        <p:spPr>
          <a:xfrm>
            <a:off x="474340" y="5405730"/>
            <a:ext cx="6404694" cy="411429"/>
          </a:xfrm>
        </p:spPr>
        <p:txBody>
          <a:bodyPr lIns="0" tIns="0" rIns="0" bIns="0"/>
          <a:lstStyle>
            <a:lvl1pPr marL="1588" indent="0">
              <a:buNone/>
              <a:defRPr sz="2000">
                <a:solidFill>
                  <a:schemeClr val="tx1">
                    <a:lumMod val="75000"/>
                    <a:lumOff val="25000"/>
                  </a:schemeClr>
                </a:solidFill>
              </a:defRPr>
            </a:lvl1pPr>
          </a:lstStyle>
          <a:p>
            <a:pPr lvl="0"/>
            <a:r>
              <a:rPr lang="en-US" sz="2400"/>
              <a:t>Edit Master text styles</a:t>
            </a:r>
          </a:p>
        </p:txBody>
      </p:sp>
    </p:spTree>
    <p:extLst>
      <p:ext uri="{BB962C8B-B14F-4D97-AF65-F5344CB8AC3E}">
        <p14:creationId xmlns:p14="http://schemas.microsoft.com/office/powerpoint/2010/main" val="203925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Accounts">
    <p:spTree>
      <p:nvGrpSpPr>
        <p:cNvPr id="1" name=""/>
        <p:cNvGrpSpPr/>
        <p:nvPr/>
      </p:nvGrpSpPr>
      <p:grpSpPr>
        <a:xfrm>
          <a:off x="0" y="0"/>
          <a:ext cx="0" cy="0"/>
          <a:chOff x="0" y="0"/>
          <a:chExt cx="0" cy="0"/>
        </a:xfrm>
      </p:grpSpPr>
      <p:sp>
        <p:nvSpPr>
          <p:cNvPr id="16" name="Text Placeholder 1"/>
          <p:cNvSpPr>
            <a:spLocks noGrp="1"/>
          </p:cNvSpPr>
          <p:nvPr>
            <p:ph type="body" sz="quarter" idx="10" hasCustomPrompt="1"/>
          </p:nvPr>
        </p:nvSpPr>
        <p:spPr>
          <a:xfrm>
            <a:off x="480082" y="1219200"/>
            <a:ext cx="8539591" cy="3870566"/>
          </a:xfrm>
        </p:spPr>
        <p:txBody>
          <a:bodyPr lIns="0" tIns="0" rIns="0" bIns="0" anchor="b"/>
          <a:lstStyle>
            <a:lvl1pPr marL="1588" indent="0">
              <a:buFontTx/>
              <a:buNone/>
              <a:defRPr sz="4800" cap="all" baseline="0">
                <a:solidFill>
                  <a:srgbClr val="003964"/>
                </a:solidFill>
                <a:latin typeface="Arial Black" panose="020B0A04020102020204" pitchFamily="34" charset="0"/>
              </a:defRPr>
            </a:lvl1pPr>
          </a:lstStyle>
          <a:p>
            <a:pPr>
              <a:lnSpc>
                <a:spcPct val="100000"/>
              </a:lnSpc>
            </a:pPr>
            <a:r>
              <a:rPr lang="en-US" sz="4800"/>
              <a:t>CLICK TO EDIT MASTER TITLE </a:t>
            </a:r>
          </a:p>
        </p:txBody>
      </p:sp>
      <p:sp>
        <p:nvSpPr>
          <p:cNvPr id="17" name="Text Placeholder 2"/>
          <p:cNvSpPr>
            <a:spLocks noGrp="1"/>
          </p:cNvSpPr>
          <p:nvPr>
            <p:ph type="body" sz="quarter" idx="11"/>
          </p:nvPr>
        </p:nvSpPr>
        <p:spPr>
          <a:xfrm>
            <a:off x="480081" y="5405730"/>
            <a:ext cx="6404694" cy="411429"/>
          </a:xfrm>
        </p:spPr>
        <p:txBody>
          <a:bodyPr lIns="0" tIns="0" rIns="0" bIns="0"/>
          <a:lstStyle>
            <a:lvl1pPr marL="1588" indent="0">
              <a:buNone/>
              <a:defRPr sz="2000">
                <a:solidFill>
                  <a:schemeClr val="tx1">
                    <a:lumMod val="75000"/>
                    <a:lumOff val="25000"/>
                  </a:schemeClr>
                </a:solidFill>
              </a:defRPr>
            </a:lvl1pPr>
          </a:lstStyle>
          <a:p>
            <a:pPr lvl="0"/>
            <a:r>
              <a:rPr lang="en-US" sz="2400"/>
              <a:t>Edit Master text styles</a:t>
            </a:r>
          </a:p>
        </p:txBody>
      </p:sp>
      <p:sp>
        <p:nvSpPr>
          <p:cNvPr id="3" name="Text Placeholder 2"/>
          <p:cNvSpPr>
            <a:spLocks noGrp="1"/>
          </p:cNvSpPr>
          <p:nvPr>
            <p:ph type="body" sz="quarter" idx="12" hasCustomPrompt="1"/>
          </p:nvPr>
        </p:nvSpPr>
        <p:spPr>
          <a:xfrm>
            <a:off x="480563" y="6432615"/>
            <a:ext cx="3622675" cy="391814"/>
          </a:xfrm>
        </p:spPr>
        <p:txBody>
          <a:bodyPr/>
          <a:lstStyle>
            <a:lvl1pPr marL="1588" indent="0">
              <a:buFontTx/>
              <a:buNone/>
              <a:defRPr sz="1200">
                <a:solidFill>
                  <a:srgbClr val="F4911E"/>
                </a:solidFill>
                <a:latin typeface="Arial Black" panose="020B0A04020102020204" pitchFamily="34" charset="0"/>
              </a:defRPr>
            </a:lvl1pPr>
            <a:lvl2pPr>
              <a:defRPr sz="1000"/>
            </a:lvl2pPr>
            <a:lvl3pPr>
              <a:defRPr sz="1000"/>
            </a:lvl3pPr>
            <a:lvl4pPr>
              <a:defRPr sz="1000"/>
            </a:lvl4pPr>
            <a:lvl5pPr>
              <a:defRPr sz="1000"/>
            </a:lvl5pPr>
          </a:lstStyle>
          <a:p>
            <a:pPr lvl="0"/>
            <a:r>
              <a:rPr lang="en-US"/>
              <a:t>ACCOUNTS SUBHEAD</a:t>
            </a:r>
          </a:p>
        </p:txBody>
      </p:sp>
      <p:cxnSp>
        <p:nvCxnSpPr>
          <p:cNvPr id="18" name="Straight Connector 17"/>
          <p:cNvCxnSpPr/>
          <p:nvPr userDrawn="1"/>
        </p:nvCxnSpPr>
        <p:spPr bwMode="auto">
          <a:xfrm>
            <a:off x="480081" y="6274359"/>
            <a:ext cx="3165957"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grpSp>
        <p:nvGrpSpPr>
          <p:cNvPr id="46" name="Group 45"/>
          <p:cNvGrpSpPr>
            <a:grpSpLocks noChangeAspect="1"/>
          </p:cNvGrpSpPr>
          <p:nvPr userDrawn="1"/>
        </p:nvGrpSpPr>
        <p:grpSpPr bwMode="auto">
          <a:xfrm>
            <a:off x="7955280" y="6934229"/>
            <a:ext cx="1645920" cy="304741"/>
            <a:chOff x="3600" y="343"/>
            <a:chExt cx="1037" cy="192"/>
          </a:xfrm>
        </p:grpSpPr>
        <p:sp>
          <p:nvSpPr>
            <p:cNvPr id="47" name="AutoShape 3"/>
            <p:cNvSpPr>
              <a:spLocks noChangeAspect="1" noChangeArrowheads="1" noTextEdit="1"/>
            </p:cNvSpPr>
            <p:nvPr userDrawn="1"/>
          </p:nvSpPr>
          <p:spPr bwMode="auto">
            <a:xfrm>
              <a:off x="3600" y="343"/>
              <a:ext cx="10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userDrawn="1"/>
          </p:nvSpPr>
          <p:spPr bwMode="auto">
            <a:xfrm>
              <a:off x="3770" y="467"/>
              <a:ext cx="73" cy="50"/>
            </a:xfrm>
            <a:custGeom>
              <a:avLst/>
              <a:gdLst>
                <a:gd name="T0" fmla="*/ 199 w 251"/>
                <a:gd name="T1" fmla="*/ 172 h 172"/>
                <a:gd name="T2" fmla="*/ 199 w 251"/>
                <a:gd name="T3" fmla="*/ 164 h 172"/>
                <a:gd name="T4" fmla="*/ 215 w 251"/>
                <a:gd name="T5" fmla="*/ 146 h 172"/>
                <a:gd name="T6" fmla="*/ 215 w 251"/>
                <a:gd name="T7" fmla="*/ 107 h 172"/>
                <a:gd name="T8" fmla="*/ 191 w 251"/>
                <a:gd name="T9" fmla="*/ 78 h 172"/>
                <a:gd name="T10" fmla="*/ 166 w 251"/>
                <a:gd name="T11" fmla="*/ 90 h 172"/>
                <a:gd name="T12" fmla="*/ 166 w 251"/>
                <a:gd name="T13" fmla="*/ 146 h 172"/>
                <a:gd name="T14" fmla="*/ 182 w 251"/>
                <a:gd name="T15" fmla="*/ 164 h 172"/>
                <a:gd name="T16" fmla="*/ 182 w 251"/>
                <a:gd name="T17" fmla="*/ 172 h 172"/>
                <a:gd name="T18" fmla="*/ 129 w 251"/>
                <a:gd name="T19" fmla="*/ 172 h 172"/>
                <a:gd name="T20" fmla="*/ 129 w 251"/>
                <a:gd name="T21" fmla="*/ 164 h 172"/>
                <a:gd name="T22" fmla="*/ 146 w 251"/>
                <a:gd name="T23" fmla="*/ 146 h 172"/>
                <a:gd name="T24" fmla="*/ 146 w 251"/>
                <a:gd name="T25" fmla="*/ 27 h 172"/>
                <a:gd name="T26" fmla="*/ 98 w 251"/>
                <a:gd name="T27" fmla="*/ 25 h 172"/>
                <a:gd name="T28" fmla="*/ 81 w 251"/>
                <a:gd name="T29" fmla="*/ 25 h 172"/>
                <a:gd name="T30" fmla="*/ 81 w 251"/>
                <a:gd name="T31" fmla="*/ 140 h 172"/>
                <a:gd name="T32" fmla="*/ 105 w 251"/>
                <a:gd name="T33" fmla="*/ 164 h 172"/>
                <a:gd name="T34" fmla="*/ 105 w 251"/>
                <a:gd name="T35" fmla="*/ 172 h 172"/>
                <a:gd name="T36" fmla="*/ 36 w 251"/>
                <a:gd name="T37" fmla="*/ 172 h 172"/>
                <a:gd name="T38" fmla="*/ 36 w 251"/>
                <a:gd name="T39" fmla="*/ 164 h 172"/>
                <a:gd name="T40" fmla="*/ 60 w 251"/>
                <a:gd name="T41" fmla="*/ 140 h 172"/>
                <a:gd name="T42" fmla="*/ 60 w 251"/>
                <a:gd name="T43" fmla="*/ 25 h 172"/>
                <a:gd name="T44" fmla="*/ 44 w 251"/>
                <a:gd name="T45" fmla="*/ 25 h 172"/>
                <a:gd name="T46" fmla="*/ 16 w 251"/>
                <a:gd name="T47" fmla="*/ 33 h 172"/>
                <a:gd name="T48" fmla="*/ 8 w 251"/>
                <a:gd name="T49" fmla="*/ 54 h 172"/>
                <a:gd name="T50" fmla="*/ 0 w 251"/>
                <a:gd name="T51" fmla="*/ 54 h 172"/>
                <a:gd name="T52" fmla="*/ 3 w 251"/>
                <a:gd name="T53" fmla="*/ 9 h 172"/>
                <a:gd name="T54" fmla="*/ 8 w 251"/>
                <a:gd name="T55" fmla="*/ 9 h 172"/>
                <a:gd name="T56" fmla="*/ 21 w 251"/>
                <a:gd name="T57" fmla="*/ 15 h 172"/>
                <a:gd name="T58" fmla="*/ 124 w 251"/>
                <a:gd name="T59" fmla="*/ 15 h 172"/>
                <a:gd name="T60" fmla="*/ 146 w 251"/>
                <a:gd name="T61" fmla="*/ 9 h 172"/>
                <a:gd name="T62" fmla="*/ 146 w 251"/>
                <a:gd name="T63" fmla="*/ 6 h 172"/>
                <a:gd name="T64" fmla="*/ 166 w 251"/>
                <a:gd name="T65" fmla="*/ 0 h 172"/>
                <a:gd name="T66" fmla="*/ 166 w 251"/>
                <a:gd name="T67" fmla="*/ 80 h 172"/>
                <a:gd name="T68" fmla="*/ 200 w 251"/>
                <a:gd name="T69" fmla="*/ 63 h 172"/>
                <a:gd name="T70" fmla="*/ 234 w 251"/>
                <a:gd name="T71" fmla="*/ 104 h 172"/>
                <a:gd name="T72" fmla="*/ 234 w 251"/>
                <a:gd name="T73" fmla="*/ 146 h 172"/>
                <a:gd name="T74" fmla="*/ 251 w 251"/>
                <a:gd name="T75" fmla="*/ 164 h 172"/>
                <a:gd name="T76" fmla="*/ 251 w 251"/>
                <a:gd name="T77" fmla="*/ 172 h 172"/>
                <a:gd name="T78" fmla="*/ 199 w 251"/>
                <a:gd name="T7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1" h="172">
                  <a:moveTo>
                    <a:pt x="199" y="172"/>
                  </a:moveTo>
                  <a:cubicBezTo>
                    <a:pt x="199" y="164"/>
                    <a:pt x="199" y="164"/>
                    <a:pt x="199" y="164"/>
                  </a:cubicBezTo>
                  <a:cubicBezTo>
                    <a:pt x="213" y="163"/>
                    <a:pt x="215" y="161"/>
                    <a:pt x="215" y="146"/>
                  </a:cubicBezTo>
                  <a:cubicBezTo>
                    <a:pt x="215" y="107"/>
                    <a:pt x="215" y="107"/>
                    <a:pt x="215" y="107"/>
                  </a:cubicBezTo>
                  <a:cubicBezTo>
                    <a:pt x="215" y="87"/>
                    <a:pt x="207" y="77"/>
                    <a:pt x="191" y="78"/>
                  </a:cubicBezTo>
                  <a:cubicBezTo>
                    <a:pt x="182" y="78"/>
                    <a:pt x="172" y="82"/>
                    <a:pt x="166" y="90"/>
                  </a:cubicBezTo>
                  <a:cubicBezTo>
                    <a:pt x="166" y="146"/>
                    <a:pt x="166" y="146"/>
                    <a:pt x="166" y="146"/>
                  </a:cubicBezTo>
                  <a:cubicBezTo>
                    <a:pt x="166" y="161"/>
                    <a:pt x="167" y="163"/>
                    <a:pt x="182" y="164"/>
                  </a:cubicBezTo>
                  <a:cubicBezTo>
                    <a:pt x="182" y="172"/>
                    <a:pt x="182" y="172"/>
                    <a:pt x="182" y="172"/>
                  </a:cubicBezTo>
                  <a:cubicBezTo>
                    <a:pt x="129" y="172"/>
                    <a:pt x="129" y="172"/>
                    <a:pt x="129" y="172"/>
                  </a:cubicBezTo>
                  <a:cubicBezTo>
                    <a:pt x="129" y="164"/>
                    <a:pt x="129" y="164"/>
                    <a:pt x="129" y="164"/>
                  </a:cubicBezTo>
                  <a:cubicBezTo>
                    <a:pt x="145" y="163"/>
                    <a:pt x="146" y="161"/>
                    <a:pt x="146" y="146"/>
                  </a:cubicBezTo>
                  <a:cubicBezTo>
                    <a:pt x="146" y="27"/>
                    <a:pt x="146" y="27"/>
                    <a:pt x="146" y="27"/>
                  </a:cubicBezTo>
                  <a:cubicBezTo>
                    <a:pt x="133" y="25"/>
                    <a:pt x="121" y="25"/>
                    <a:pt x="98" y="25"/>
                  </a:cubicBezTo>
                  <a:cubicBezTo>
                    <a:pt x="81" y="25"/>
                    <a:pt x="81" y="25"/>
                    <a:pt x="81" y="25"/>
                  </a:cubicBezTo>
                  <a:cubicBezTo>
                    <a:pt x="81" y="140"/>
                    <a:pt x="81" y="140"/>
                    <a:pt x="81" y="140"/>
                  </a:cubicBezTo>
                  <a:cubicBezTo>
                    <a:pt x="81" y="161"/>
                    <a:pt x="83" y="162"/>
                    <a:pt x="105" y="164"/>
                  </a:cubicBezTo>
                  <a:cubicBezTo>
                    <a:pt x="105" y="172"/>
                    <a:pt x="105" y="172"/>
                    <a:pt x="105" y="172"/>
                  </a:cubicBezTo>
                  <a:cubicBezTo>
                    <a:pt x="36" y="172"/>
                    <a:pt x="36" y="172"/>
                    <a:pt x="36" y="172"/>
                  </a:cubicBezTo>
                  <a:cubicBezTo>
                    <a:pt x="36" y="164"/>
                    <a:pt x="36" y="164"/>
                    <a:pt x="36" y="164"/>
                  </a:cubicBezTo>
                  <a:cubicBezTo>
                    <a:pt x="58" y="162"/>
                    <a:pt x="60" y="161"/>
                    <a:pt x="60" y="140"/>
                  </a:cubicBezTo>
                  <a:cubicBezTo>
                    <a:pt x="60" y="25"/>
                    <a:pt x="60" y="25"/>
                    <a:pt x="60" y="25"/>
                  </a:cubicBezTo>
                  <a:cubicBezTo>
                    <a:pt x="44" y="25"/>
                    <a:pt x="44" y="25"/>
                    <a:pt x="44" y="25"/>
                  </a:cubicBezTo>
                  <a:cubicBezTo>
                    <a:pt x="24" y="25"/>
                    <a:pt x="20" y="27"/>
                    <a:pt x="16" y="33"/>
                  </a:cubicBezTo>
                  <a:cubicBezTo>
                    <a:pt x="13" y="37"/>
                    <a:pt x="11" y="43"/>
                    <a:pt x="8" y="54"/>
                  </a:cubicBezTo>
                  <a:cubicBezTo>
                    <a:pt x="0" y="54"/>
                    <a:pt x="0" y="54"/>
                    <a:pt x="0" y="54"/>
                  </a:cubicBezTo>
                  <a:cubicBezTo>
                    <a:pt x="1" y="39"/>
                    <a:pt x="2" y="23"/>
                    <a:pt x="3" y="9"/>
                  </a:cubicBezTo>
                  <a:cubicBezTo>
                    <a:pt x="8" y="9"/>
                    <a:pt x="8" y="9"/>
                    <a:pt x="8" y="9"/>
                  </a:cubicBezTo>
                  <a:cubicBezTo>
                    <a:pt x="12" y="15"/>
                    <a:pt x="14" y="15"/>
                    <a:pt x="21" y="15"/>
                  </a:cubicBezTo>
                  <a:cubicBezTo>
                    <a:pt x="124" y="15"/>
                    <a:pt x="124" y="15"/>
                    <a:pt x="124" y="15"/>
                  </a:cubicBezTo>
                  <a:cubicBezTo>
                    <a:pt x="143" y="15"/>
                    <a:pt x="146" y="14"/>
                    <a:pt x="146" y="9"/>
                  </a:cubicBezTo>
                  <a:cubicBezTo>
                    <a:pt x="146" y="6"/>
                    <a:pt x="146" y="6"/>
                    <a:pt x="146" y="6"/>
                  </a:cubicBezTo>
                  <a:cubicBezTo>
                    <a:pt x="151" y="5"/>
                    <a:pt x="159" y="3"/>
                    <a:pt x="166" y="0"/>
                  </a:cubicBezTo>
                  <a:cubicBezTo>
                    <a:pt x="166" y="80"/>
                    <a:pt x="166" y="80"/>
                    <a:pt x="166" y="80"/>
                  </a:cubicBezTo>
                  <a:cubicBezTo>
                    <a:pt x="175" y="71"/>
                    <a:pt x="187" y="63"/>
                    <a:pt x="200" y="63"/>
                  </a:cubicBezTo>
                  <a:cubicBezTo>
                    <a:pt x="220" y="63"/>
                    <a:pt x="234" y="76"/>
                    <a:pt x="234" y="104"/>
                  </a:cubicBezTo>
                  <a:cubicBezTo>
                    <a:pt x="234" y="146"/>
                    <a:pt x="234" y="146"/>
                    <a:pt x="234" y="146"/>
                  </a:cubicBezTo>
                  <a:cubicBezTo>
                    <a:pt x="234" y="162"/>
                    <a:pt x="236" y="163"/>
                    <a:pt x="251" y="164"/>
                  </a:cubicBezTo>
                  <a:cubicBezTo>
                    <a:pt x="251" y="172"/>
                    <a:pt x="251" y="172"/>
                    <a:pt x="251" y="172"/>
                  </a:cubicBezTo>
                  <a:lnTo>
                    <a:pt x="19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noEditPoints="1"/>
            </p:cNvSpPr>
            <p:nvPr userDrawn="1"/>
          </p:nvSpPr>
          <p:spPr bwMode="auto">
            <a:xfrm>
              <a:off x="3846" y="486"/>
              <a:ext cx="31" cy="32"/>
            </a:xfrm>
            <a:custGeom>
              <a:avLst/>
              <a:gdLst>
                <a:gd name="T0" fmla="*/ 54 w 106"/>
                <a:gd name="T1" fmla="*/ 0 h 111"/>
                <a:gd name="T2" fmla="*/ 106 w 106"/>
                <a:gd name="T3" fmla="*/ 54 h 111"/>
                <a:gd name="T4" fmla="*/ 53 w 106"/>
                <a:gd name="T5" fmla="*/ 111 h 111"/>
                <a:gd name="T6" fmla="*/ 0 w 106"/>
                <a:gd name="T7" fmla="*/ 58 h 111"/>
                <a:gd name="T8" fmla="*/ 53 w 106"/>
                <a:gd name="T9" fmla="*/ 0 h 111"/>
                <a:gd name="T10" fmla="*/ 54 w 106"/>
                <a:gd name="T11" fmla="*/ 0 h 111"/>
                <a:gd name="T12" fmla="*/ 51 w 106"/>
                <a:gd name="T13" fmla="*/ 9 h 111"/>
                <a:gd name="T14" fmla="*/ 23 w 106"/>
                <a:gd name="T15" fmla="*/ 51 h 111"/>
                <a:gd name="T16" fmla="*/ 56 w 106"/>
                <a:gd name="T17" fmla="*/ 103 h 111"/>
                <a:gd name="T18" fmla="*/ 83 w 106"/>
                <a:gd name="T19" fmla="*/ 60 h 111"/>
                <a:gd name="T20" fmla="*/ 51 w 106"/>
                <a:gd name="T2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11">
                  <a:moveTo>
                    <a:pt x="54" y="0"/>
                  </a:moveTo>
                  <a:cubicBezTo>
                    <a:pt x="84" y="0"/>
                    <a:pt x="106" y="24"/>
                    <a:pt x="106" y="54"/>
                  </a:cubicBezTo>
                  <a:cubicBezTo>
                    <a:pt x="106" y="93"/>
                    <a:pt x="77" y="111"/>
                    <a:pt x="53" y="111"/>
                  </a:cubicBezTo>
                  <a:cubicBezTo>
                    <a:pt x="20" y="111"/>
                    <a:pt x="0" y="85"/>
                    <a:pt x="0" y="58"/>
                  </a:cubicBezTo>
                  <a:cubicBezTo>
                    <a:pt x="0" y="18"/>
                    <a:pt x="31" y="0"/>
                    <a:pt x="53" y="0"/>
                  </a:cubicBezTo>
                  <a:lnTo>
                    <a:pt x="54" y="0"/>
                  </a:lnTo>
                  <a:close/>
                  <a:moveTo>
                    <a:pt x="51" y="9"/>
                  </a:moveTo>
                  <a:cubicBezTo>
                    <a:pt x="36" y="9"/>
                    <a:pt x="23" y="23"/>
                    <a:pt x="23" y="51"/>
                  </a:cubicBezTo>
                  <a:cubicBezTo>
                    <a:pt x="23" y="80"/>
                    <a:pt x="36" y="103"/>
                    <a:pt x="56" y="103"/>
                  </a:cubicBezTo>
                  <a:cubicBezTo>
                    <a:pt x="71" y="103"/>
                    <a:pt x="83" y="92"/>
                    <a:pt x="83" y="60"/>
                  </a:cubicBezTo>
                  <a:cubicBezTo>
                    <a:pt x="83" y="31"/>
                    <a:pt x="72" y="9"/>
                    <a:pt x="51"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
            <p:cNvSpPr>
              <a:spLocks/>
            </p:cNvSpPr>
            <p:nvPr userDrawn="1"/>
          </p:nvSpPr>
          <p:spPr bwMode="auto">
            <a:xfrm>
              <a:off x="3880" y="486"/>
              <a:ext cx="34" cy="32"/>
            </a:xfrm>
            <a:custGeom>
              <a:avLst/>
              <a:gdLst>
                <a:gd name="T0" fmla="*/ 120 w 120"/>
                <a:gd name="T1" fmla="*/ 102 h 110"/>
                <a:gd name="T2" fmla="*/ 101 w 120"/>
                <a:gd name="T3" fmla="*/ 106 h 110"/>
                <a:gd name="T4" fmla="*/ 83 w 120"/>
                <a:gd name="T5" fmla="*/ 110 h 110"/>
                <a:gd name="T6" fmla="*/ 82 w 120"/>
                <a:gd name="T7" fmla="*/ 109 h 110"/>
                <a:gd name="T8" fmla="*/ 82 w 120"/>
                <a:gd name="T9" fmla="*/ 92 h 110"/>
                <a:gd name="T10" fmla="*/ 64 w 120"/>
                <a:gd name="T11" fmla="*/ 104 h 110"/>
                <a:gd name="T12" fmla="*/ 45 w 120"/>
                <a:gd name="T13" fmla="*/ 110 h 110"/>
                <a:gd name="T14" fmla="*/ 15 w 120"/>
                <a:gd name="T15" fmla="*/ 74 h 110"/>
                <a:gd name="T16" fmla="*/ 15 w 120"/>
                <a:gd name="T17" fmla="*/ 28 h 110"/>
                <a:gd name="T18" fmla="*/ 7 w 120"/>
                <a:gd name="T19" fmla="*/ 12 h 110"/>
                <a:gd name="T20" fmla="*/ 0 w 120"/>
                <a:gd name="T21" fmla="*/ 11 h 110"/>
                <a:gd name="T22" fmla="*/ 0 w 120"/>
                <a:gd name="T23" fmla="*/ 4 h 110"/>
                <a:gd name="T24" fmla="*/ 18 w 120"/>
                <a:gd name="T25" fmla="*/ 3 h 110"/>
                <a:gd name="T26" fmla="*/ 35 w 120"/>
                <a:gd name="T27" fmla="*/ 0 h 110"/>
                <a:gd name="T28" fmla="*/ 35 w 120"/>
                <a:gd name="T29" fmla="*/ 36 h 110"/>
                <a:gd name="T30" fmla="*/ 35 w 120"/>
                <a:gd name="T31" fmla="*/ 68 h 110"/>
                <a:gd name="T32" fmla="*/ 56 w 120"/>
                <a:gd name="T33" fmla="*/ 95 h 110"/>
                <a:gd name="T34" fmla="*/ 82 w 120"/>
                <a:gd name="T35" fmla="*/ 83 h 110"/>
                <a:gd name="T36" fmla="*/ 82 w 120"/>
                <a:gd name="T37" fmla="*/ 28 h 110"/>
                <a:gd name="T38" fmla="*/ 72 w 120"/>
                <a:gd name="T39" fmla="*/ 12 h 110"/>
                <a:gd name="T40" fmla="*/ 63 w 120"/>
                <a:gd name="T41" fmla="*/ 11 h 110"/>
                <a:gd name="T42" fmla="*/ 63 w 120"/>
                <a:gd name="T43" fmla="*/ 4 h 110"/>
                <a:gd name="T44" fmla="*/ 85 w 120"/>
                <a:gd name="T45" fmla="*/ 3 h 110"/>
                <a:gd name="T46" fmla="*/ 101 w 120"/>
                <a:gd name="T47" fmla="*/ 0 h 110"/>
                <a:gd name="T48" fmla="*/ 101 w 120"/>
                <a:gd name="T49" fmla="*/ 80 h 110"/>
                <a:gd name="T50" fmla="*/ 113 w 120"/>
                <a:gd name="T51" fmla="*/ 94 h 110"/>
                <a:gd name="T52" fmla="*/ 120 w 120"/>
                <a:gd name="T53" fmla="*/ 95 h 110"/>
                <a:gd name="T54" fmla="*/ 120 w 120"/>
                <a:gd name="T55"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0">
                  <a:moveTo>
                    <a:pt x="120" y="102"/>
                  </a:moveTo>
                  <a:cubicBezTo>
                    <a:pt x="114" y="103"/>
                    <a:pt x="107" y="104"/>
                    <a:pt x="101" y="106"/>
                  </a:cubicBezTo>
                  <a:cubicBezTo>
                    <a:pt x="94" y="107"/>
                    <a:pt x="88" y="109"/>
                    <a:pt x="83" y="110"/>
                  </a:cubicBezTo>
                  <a:cubicBezTo>
                    <a:pt x="82" y="109"/>
                    <a:pt x="82" y="109"/>
                    <a:pt x="82" y="109"/>
                  </a:cubicBezTo>
                  <a:cubicBezTo>
                    <a:pt x="82" y="92"/>
                    <a:pt x="82" y="92"/>
                    <a:pt x="82" y="92"/>
                  </a:cubicBezTo>
                  <a:cubicBezTo>
                    <a:pt x="76" y="96"/>
                    <a:pt x="71" y="101"/>
                    <a:pt x="64" y="104"/>
                  </a:cubicBezTo>
                  <a:cubicBezTo>
                    <a:pt x="57" y="109"/>
                    <a:pt x="52" y="110"/>
                    <a:pt x="45" y="110"/>
                  </a:cubicBezTo>
                  <a:cubicBezTo>
                    <a:pt x="29" y="110"/>
                    <a:pt x="15" y="100"/>
                    <a:pt x="15" y="74"/>
                  </a:cubicBezTo>
                  <a:cubicBezTo>
                    <a:pt x="15" y="28"/>
                    <a:pt x="15" y="28"/>
                    <a:pt x="15" y="28"/>
                  </a:cubicBezTo>
                  <a:cubicBezTo>
                    <a:pt x="15" y="15"/>
                    <a:pt x="13" y="14"/>
                    <a:pt x="7" y="12"/>
                  </a:cubicBezTo>
                  <a:cubicBezTo>
                    <a:pt x="0" y="11"/>
                    <a:pt x="0" y="11"/>
                    <a:pt x="0" y="11"/>
                  </a:cubicBezTo>
                  <a:cubicBezTo>
                    <a:pt x="0" y="4"/>
                    <a:pt x="0" y="4"/>
                    <a:pt x="0" y="4"/>
                  </a:cubicBezTo>
                  <a:cubicBezTo>
                    <a:pt x="5" y="4"/>
                    <a:pt x="12" y="4"/>
                    <a:pt x="18" y="3"/>
                  </a:cubicBezTo>
                  <a:cubicBezTo>
                    <a:pt x="25" y="2"/>
                    <a:pt x="31" y="1"/>
                    <a:pt x="35" y="0"/>
                  </a:cubicBezTo>
                  <a:cubicBezTo>
                    <a:pt x="35" y="8"/>
                    <a:pt x="35" y="21"/>
                    <a:pt x="35" y="36"/>
                  </a:cubicBezTo>
                  <a:cubicBezTo>
                    <a:pt x="35" y="68"/>
                    <a:pt x="35" y="68"/>
                    <a:pt x="35" y="68"/>
                  </a:cubicBezTo>
                  <a:cubicBezTo>
                    <a:pt x="35" y="89"/>
                    <a:pt x="45" y="95"/>
                    <a:pt x="56" y="95"/>
                  </a:cubicBezTo>
                  <a:cubicBezTo>
                    <a:pt x="65" y="95"/>
                    <a:pt x="73" y="91"/>
                    <a:pt x="82" y="83"/>
                  </a:cubicBezTo>
                  <a:cubicBezTo>
                    <a:pt x="82" y="28"/>
                    <a:pt x="82" y="28"/>
                    <a:pt x="82" y="28"/>
                  </a:cubicBezTo>
                  <a:cubicBezTo>
                    <a:pt x="82" y="15"/>
                    <a:pt x="80" y="14"/>
                    <a:pt x="72" y="12"/>
                  </a:cubicBezTo>
                  <a:cubicBezTo>
                    <a:pt x="63" y="11"/>
                    <a:pt x="63" y="11"/>
                    <a:pt x="63" y="11"/>
                  </a:cubicBezTo>
                  <a:cubicBezTo>
                    <a:pt x="63" y="4"/>
                    <a:pt x="63" y="4"/>
                    <a:pt x="63" y="4"/>
                  </a:cubicBezTo>
                  <a:cubicBezTo>
                    <a:pt x="69" y="4"/>
                    <a:pt x="78" y="4"/>
                    <a:pt x="85" y="3"/>
                  </a:cubicBezTo>
                  <a:cubicBezTo>
                    <a:pt x="92" y="2"/>
                    <a:pt x="98" y="1"/>
                    <a:pt x="101" y="0"/>
                  </a:cubicBezTo>
                  <a:cubicBezTo>
                    <a:pt x="101" y="80"/>
                    <a:pt x="101" y="80"/>
                    <a:pt x="101" y="80"/>
                  </a:cubicBezTo>
                  <a:cubicBezTo>
                    <a:pt x="101" y="92"/>
                    <a:pt x="104" y="94"/>
                    <a:pt x="113" y="94"/>
                  </a:cubicBezTo>
                  <a:cubicBezTo>
                    <a:pt x="120" y="95"/>
                    <a:pt x="120" y="95"/>
                    <a:pt x="120" y="95"/>
                  </a:cubicBezTo>
                  <a:lnTo>
                    <a:pt x="12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p:cNvSpPr>
              <a:spLocks noEditPoints="1"/>
            </p:cNvSpPr>
            <p:nvPr userDrawn="1"/>
          </p:nvSpPr>
          <p:spPr bwMode="auto">
            <a:xfrm>
              <a:off x="3918" y="486"/>
              <a:ext cx="31" cy="49"/>
            </a:xfrm>
            <a:custGeom>
              <a:avLst/>
              <a:gdLst>
                <a:gd name="T0" fmla="*/ 107 w 107"/>
                <a:gd name="T1" fmla="*/ 5 h 169"/>
                <a:gd name="T2" fmla="*/ 97 w 107"/>
                <a:gd name="T3" fmla="*/ 18 h 169"/>
                <a:gd name="T4" fmla="*/ 83 w 107"/>
                <a:gd name="T5" fmla="*/ 17 h 169"/>
                <a:gd name="T6" fmla="*/ 90 w 107"/>
                <a:gd name="T7" fmla="*/ 38 h 169"/>
                <a:gd name="T8" fmla="*/ 47 w 107"/>
                <a:gd name="T9" fmla="*/ 76 h 169"/>
                <a:gd name="T10" fmla="*/ 35 w 107"/>
                <a:gd name="T11" fmla="*/ 75 h 169"/>
                <a:gd name="T12" fmla="*/ 28 w 107"/>
                <a:gd name="T13" fmla="*/ 85 h 169"/>
                <a:gd name="T14" fmla="*/ 42 w 107"/>
                <a:gd name="T15" fmla="*/ 94 h 169"/>
                <a:gd name="T16" fmla="*/ 68 w 107"/>
                <a:gd name="T17" fmla="*/ 93 h 169"/>
                <a:gd name="T18" fmla="*/ 103 w 107"/>
                <a:gd name="T19" fmla="*/ 122 h 169"/>
                <a:gd name="T20" fmla="*/ 43 w 107"/>
                <a:gd name="T21" fmla="*/ 169 h 169"/>
                <a:gd name="T22" fmla="*/ 0 w 107"/>
                <a:gd name="T23" fmla="*/ 140 h 169"/>
                <a:gd name="T24" fmla="*/ 6 w 107"/>
                <a:gd name="T25" fmla="*/ 126 h 169"/>
                <a:gd name="T26" fmla="*/ 26 w 107"/>
                <a:gd name="T27" fmla="*/ 110 h 169"/>
                <a:gd name="T28" fmla="*/ 8 w 107"/>
                <a:gd name="T29" fmla="*/ 97 h 169"/>
                <a:gd name="T30" fmla="*/ 5 w 107"/>
                <a:gd name="T31" fmla="*/ 87 h 169"/>
                <a:gd name="T32" fmla="*/ 26 w 107"/>
                <a:gd name="T33" fmla="*/ 72 h 169"/>
                <a:gd name="T34" fmla="*/ 6 w 107"/>
                <a:gd name="T35" fmla="*/ 40 h 169"/>
                <a:gd name="T36" fmla="*/ 49 w 107"/>
                <a:gd name="T37" fmla="*/ 0 h 169"/>
                <a:gd name="T38" fmla="*/ 49 w 107"/>
                <a:gd name="T39" fmla="*/ 0 h 169"/>
                <a:gd name="T40" fmla="*/ 73 w 107"/>
                <a:gd name="T41" fmla="*/ 6 h 169"/>
                <a:gd name="T42" fmla="*/ 106 w 107"/>
                <a:gd name="T43" fmla="*/ 3 h 169"/>
                <a:gd name="T44" fmla="*/ 107 w 107"/>
                <a:gd name="T45" fmla="*/ 5 h 169"/>
                <a:gd name="T46" fmla="*/ 52 w 107"/>
                <a:gd name="T47" fmla="*/ 111 h 169"/>
                <a:gd name="T48" fmla="*/ 31 w 107"/>
                <a:gd name="T49" fmla="*/ 116 h 169"/>
                <a:gd name="T50" fmla="*/ 20 w 107"/>
                <a:gd name="T51" fmla="*/ 134 h 169"/>
                <a:gd name="T52" fmla="*/ 52 w 107"/>
                <a:gd name="T53" fmla="*/ 156 h 169"/>
                <a:gd name="T54" fmla="*/ 86 w 107"/>
                <a:gd name="T55" fmla="*/ 130 h 169"/>
                <a:gd name="T56" fmla="*/ 76 w 107"/>
                <a:gd name="T57" fmla="*/ 114 h 169"/>
                <a:gd name="T58" fmla="*/ 52 w 107"/>
                <a:gd name="T59" fmla="*/ 111 h 169"/>
                <a:gd name="T60" fmla="*/ 47 w 107"/>
                <a:gd name="T61" fmla="*/ 8 h 169"/>
                <a:gd name="T62" fmla="*/ 27 w 107"/>
                <a:gd name="T63" fmla="*/ 37 h 169"/>
                <a:gd name="T64" fmla="*/ 49 w 107"/>
                <a:gd name="T65" fmla="*/ 67 h 169"/>
                <a:gd name="T66" fmla="*/ 70 w 107"/>
                <a:gd name="T67" fmla="*/ 39 h 169"/>
                <a:gd name="T68" fmla="*/ 47 w 107"/>
                <a:gd name="T6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169">
                  <a:moveTo>
                    <a:pt x="107" y="5"/>
                  </a:moveTo>
                  <a:cubicBezTo>
                    <a:pt x="105" y="9"/>
                    <a:pt x="100" y="16"/>
                    <a:pt x="97" y="18"/>
                  </a:cubicBezTo>
                  <a:cubicBezTo>
                    <a:pt x="83" y="17"/>
                    <a:pt x="83" y="17"/>
                    <a:pt x="83" y="17"/>
                  </a:cubicBezTo>
                  <a:cubicBezTo>
                    <a:pt x="87" y="22"/>
                    <a:pt x="90" y="30"/>
                    <a:pt x="90" y="38"/>
                  </a:cubicBezTo>
                  <a:cubicBezTo>
                    <a:pt x="90" y="63"/>
                    <a:pt x="68" y="76"/>
                    <a:pt x="47" y="76"/>
                  </a:cubicBezTo>
                  <a:cubicBezTo>
                    <a:pt x="43" y="76"/>
                    <a:pt x="39" y="75"/>
                    <a:pt x="35" y="75"/>
                  </a:cubicBezTo>
                  <a:cubicBezTo>
                    <a:pt x="31" y="77"/>
                    <a:pt x="28" y="81"/>
                    <a:pt x="28" y="85"/>
                  </a:cubicBezTo>
                  <a:cubicBezTo>
                    <a:pt x="28" y="89"/>
                    <a:pt x="32" y="94"/>
                    <a:pt x="42" y="94"/>
                  </a:cubicBezTo>
                  <a:cubicBezTo>
                    <a:pt x="52" y="94"/>
                    <a:pt x="60" y="93"/>
                    <a:pt x="68" y="93"/>
                  </a:cubicBezTo>
                  <a:cubicBezTo>
                    <a:pt x="84" y="93"/>
                    <a:pt x="103" y="98"/>
                    <a:pt x="103" y="122"/>
                  </a:cubicBezTo>
                  <a:cubicBezTo>
                    <a:pt x="103" y="147"/>
                    <a:pt x="75" y="169"/>
                    <a:pt x="43" y="169"/>
                  </a:cubicBezTo>
                  <a:cubicBezTo>
                    <a:pt x="16" y="169"/>
                    <a:pt x="1" y="154"/>
                    <a:pt x="0" y="140"/>
                  </a:cubicBezTo>
                  <a:cubicBezTo>
                    <a:pt x="0" y="135"/>
                    <a:pt x="3" y="130"/>
                    <a:pt x="6" y="126"/>
                  </a:cubicBezTo>
                  <a:cubicBezTo>
                    <a:pt x="11" y="121"/>
                    <a:pt x="20" y="114"/>
                    <a:pt x="26" y="110"/>
                  </a:cubicBezTo>
                  <a:cubicBezTo>
                    <a:pt x="17" y="107"/>
                    <a:pt x="11" y="102"/>
                    <a:pt x="8" y="97"/>
                  </a:cubicBezTo>
                  <a:cubicBezTo>
                    <a:pt x="6" y="93"/>
                    <a:pt x="5" y="89"/>
                    <a:pt x="5" y="87"/>
                  </a:cubicBezTo>
                  <a:cubicBezTo>
                    <a:pt x="15" y="83"/>
                    <a:pt x="22" y="77"/>
                    <a:pt x="26" y="72"/>
                  </a:cubicBezTo>
                  <a:cubicBezTo>
                    <a:pt x="16" y="67"/>
                    <a:pt x="6" y="57"/>
                    <a:pt x="6" y="40"/>
                  </a:cubicBezTo>
                  <a:cubicBezTo>
                    <a:pt x="6" y="13"/>
                    <a:pt x="31" y="0"/>
                    <a:pt x="49" y="0"/>
                  </a:cubicBezTo>
                  <a:cubicBezTo>
                    <a:pt x="49" y="0"/>
                    <a:pt x="49" y="0"/>
                    <a:pt x="49" y="0"/>
                  </a:cubicBezTo>
                  <a:cubicBezTo>
                    <a:pt x="58" y="0"/>
                    <a:pt x="66" y="2"/>
                    <a:pt x="73" y="6"/>
                  </a:cubicBezTo>
                  <a:cubicBezTo>
                    <a:pt x="84" y="6"/>
                    <a:pt x="96" y="5"/>
                    <a:pt x="106" y="3"/>
                  </a:cubicBezTo>
                  <a:lnTo>
                    <a:pt x="107" y="5"/>
                  </a:lnTo>
                  <a:close/>
                  <a:moveTo>
                    <a:pt x="52" y="111"/>
                  </a:moveTo>
                  <a:cubicBezTo>
                    <a:pt x="41" y="111"/>
                    <a:pt x="35" y="112"/>
                    <a:pt x="31" y="116"/>
                  </a:cubicBezTo>
                  <a:cubicBezTo>
                    <a:pt x="24" y="121"/>
                    <a:pt x="20" y="128"/>
                    <a:pt x="20" y="134"/>
                  </a:cubicBezTo>
                  <a:cubicBezTo>
                    <a:pt x="20" y="147"/>
                    <a:pt x="34" y="156"/>
                    <a:pt x="52" y="156"/>
                  </a:cubicBezTo>
                  <a:cubicBezTo>
                    <a:pt x="74" y="156"/>
                    <a:pt x="86" y="145"/>
                    <a:pt x="86" y="130"/>
                  </a:cubicBezTo>
                  <a:cubicBezTo>
                    <a:pt x="86" y="122"/>
                    <a:pt x="82" y="116"/>
                    <a:pt x="76" y="114"/>
                  </a:cubicBezTo>
                  <a:cubicBezTo>
                    <a:pt x="70" y="111"/>
                    <a:pt x="63" y="111"/>
                    <a:pt x="52" y="111"/>
                  </a:cubicBezTo>
                  <a:close/>
                  <a:moveTo>
                    <a:pt x="47" y="8"/>
                  </a:moveTo>
                  <a:cubicBezTo>
                    <a:pt x="36" y="8"/>
                    <a:pt x="27" y="18"/>
                    <a:pt x="27" y="37"/>
                  </a:cubicBezTo>
                  <a:cubicBezTo>
                    <a:pt x="27" y="55"/>
                    <a:pt x="36" y="67"/>
                    <a:pt x="49" y="67"/>
                  </a:cubicBezTo>
                  <a:cubicBezTo>
                    <a:pt x="60" y="67"/>
                    <a:pt x="70" y="58"/>
                    <a:pt x="70" y="39"/>
                  </a:cubicBezTo>
                  <a:cubicBezTo>
                    <a:pt x="70" y="21"/>
                    <a:pt x="60" y="8"/>
                    <a:pt x="4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
            <p:cNvSpPr>
              <a:spLocks/>
            </p:cNvSpPr>
            <p:nvPr userDrawn="1"/>
          </p:nvSpPr>
          <p:spPr bwMode="auto">
            <a:xfrm>
              <a:off x="3950" y="468"/>
              <a:ext cx="35" cy="49"/>
            </a:xfrm>
            <a:custGeom>
              <a:avLst/>
              <a:gdLst>
                <a:gd name="T0" fmla="*/ 69 w 121"/>
                <a:gd name="T1" fmla="*/ 171 h 171"/>
                <a:gd name="T2" fmla="*/ 69 w 121"/>
                <a:gd name="T3" fmla="*/ 163 h 171"/>
                <a:gd name="T4" fmla="*/ 85 w 121"/>
                <a:gd name="T5" fmla="*/ 145 h 171"/>
                <a:gd name="T6" fmla="*/ 85 w 121"/>
                <a:gd name="T7" fmla="*/ 106 h 171"/>
                <a:gd name="T8" fmla="*/ 62 w 121"/>
                <a:gd name="T9" fmla="*/ 77 h 171"/>
                <a:gd name="T10" fmla="*/ 37 w 121"/>
                <a:gd name="T11" fmla="*/ 89 h 171"/>
                <a:gd name="T12" fmla="*/ 37 w 121"/>
                <a:gd name="T13" fmla="*/ 145 h 171"/>
                <a:gd name="T14" fmla="*/ 52 w 121"/>
                <a:gd name="T15" fmla="*/ 163 h 171"/>
                <a:gd name="T16" fmla="*/ 52 w 121"/>
                <a:gd name="T17" fmla="*/ 171 h 171"/>
                <a:gd name="T18" fmla="*/ 0 w 121"/>
                <a:gd name="T19" fmla="*/ 171 h 171"/>
                <a:gd name="T20" fmla="*/ 0 w 121"/>
                <a:gd name="T21" fmla="*/ 163 h 171"/>
                <a:gd name="T22" fmla="*/ 17 w 121"/>
                <a:gd name="T23" fmla="*/ 145 h 171"/>
                <a:gd name="T24" fmla="*/ 17 w 121"/>
                <a:gd name="T25" fmla="*/ 33 h 171"/>
                <a:gd name="T26" fmla="*/ 0 w 121"/>
                <a:gd name="T27" fmla="*/ 15 h 171"/>
                <a:gd name="T28" fmla="*/ 0 w 121"/>
                <a:gd name="T29" fmla="*/ 8 h 171"/>
                <a:gd name="T30" fmla="*/ 37 w 121"/>
                <a:gd name="T31" fmla="*/ 0 h 171"/>
                <a:gd name="T32" fmla="*/ 37 w 121"/>
                <a:gd name="T33" fmla="*/ 79 h 171"/>
                <a:gd name="T34" fmla="*/ 71 w 121"/>
                <a:gd name="T35" fmla="*/ 62 h 171"/>
                <a:gd name="T36" fmla="*/ 105 w 121"/>
                <a:gd name="T37" fmla="*/ 103 h 171"/>
                <a:gd name="T38" fmla="*/ 105 w 121"/>
                <a:gd name="T39" fmla="*/ 145 h 171"/>
                <a:gd name="T40" fmla="*/ 121 w 121"/>
                <a:gd name="T41" fmla="*/ 163 h 171"/>
                <a:gd name="T42" fmla="*/ 121 w 121"/>
                <a:gd name="T43" fmla="*/ 171 h 171"/>
                <a:gd name="T44" fmla="*/ 69 w 121"/>
                <a:gd name="T4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71">
                  <a:moveTo>
                    <a:pt x="69" y="171"/>
                  </a:moveTo>
                  <a:cubicBezTo>
                    <a:pt x="69" y="163"/>
                    <a:pt x="69" y="163"/>
                    <a:pt x="69" y="163"/>
                  </a:cubicBezTo>
                  <a:cubicBezTo>
                    <a:pt x="83" y="162"/>
                    <a:pt x="85" y="160"/>
                    <a:pt x="85" y="145"/>
                  </a:cubicBezTo>
                  <a:cubicBezTo>
                    <a:pt x="85" y="106"/>
                    <a:pt x="85" y="106"/>
                    <a:pt x="85" y="106"/>
                  </a:cubicBezTo>
                  <a:cubicBezTo>
                    <a:pt x="85" y="86"/>
                    <a:pt x="78" y="77"/>
                    <a:pt x="62" y="77"/>
                  </a:cubicBezTo>
                  <a:cubicBezTo>
                    <a:pt x="52" y="77"/>
                    <a:pt x="43" y="81"/>
                    <a:pt x="37" y="89"/>
                  </a:cubicBezTo>
                  <a:cubicBezTo>
                    <a:pt x="37" y="145"/>
                    <a:pt x="37" y="145"/>
                    <a:pt x="37" y="145"/>
                  </a:cubicBezTo>
                  <a:cubicBezTo>
                    <a:pt x="37" y="160"/>
                    <a:pt x="38" y="162"/>
                    <a:pt x="52" y="163"/>
                  </a:cubicBezTo>
                  <a:cubicBezTo>
                    <a:pt x="52" y="171"/>
                    <a:pt x="52" y="171"/>
                    <a:pt x="52" y="171"/>
                  </a:cubicBezTo>
                  <a:cubicBezTo>
                    <a:pt x="0" y="171"/>
                    <a:pt x="0" y="171"/>
                    <a:pt x="0" y="171"/>
                  </a:cubicBezTo>
                  <a:cubicBezTo>
                    <a:pt x="0" y="163"/>
                    <a:pt x="0" y="163"/>
                    <a:pt x="0" y="163"/>
                  </a:cubicBezTo>
                  <a:cubicBezTo>
                    <a:pt x="15" y="162"/>
                    <a:pt x="17" y="161"/>
                    <a:pt x="17" y="145"/>
                  </a:cubicBezTo>
                  <a:cubicBezTo>
                    <a:pt x="17" y="33"/>
                    <a:pt x="17" y="33"/>
                    <a:pt x="17" y="33"/>
                  </a:cubicBezTo>
                  <a:cubicBezTo>
                    <a:pt x="17" y="18"/>
                    <a:pt x="16" y="17"/>
                    <a:pt x="0" y="15"/>
                  </a:cubicBezTo>
                  <a:cubicBezTo>
                    <a:pt x="0" y="8"/>
                    <a:pt x="0" y="8"/>
                    <a:pt x="0" y="8"/>
                  </a:cubicBezTo>
                  <a:cubicBezTo>
                    <a:pt x="12" y="7"/>
                    <a:pt x="27" y="3"/>
                    <a:pt x="37" y="0"/>
                  </a:cubicBezTo>
                  <a:cubicBezTo>
                    <a:pt x="37" y="79"/>
                    <a:pt x="37" y="79"/>
                    <a:pt x="37" y="79"/>
                  </a:cubicBezTo>
                  <a:cubicBezTo>
                    <a:pt x="45" y="71"/>
                    <a:pt x="58" y="62"/>
                    <a:pt x="71" y="62"/>
                  </a:cubicBezTo>
                  <a:cubicBezTo>
                    <a:pt x="91" y="62"/>
                    <a:pt x="105" y="75"/>
                    <a:pt x="105" y="103"/>
                  </a:cubicBezTo>
                  <a:cubicBezTo>
                    <a:pt x="105" y="145"/>
                    <a:pt x="105" y="145"/>
                    <a:pt x="105" y="145"/>
                  </a:cubicBezTo>
                  <a:cubicBezTo>
                    <a:pt x="105" y="161"/>
                    <a:pt x="107" y="162"/>
                    <a:pt x="121" y="163"/>
                  </a:cubicBezTo>
                  <a:cubicBezTo>
                    <a:pt x="121" y="171"/>
                    <a:pt x="121" y="171"/>
                    <a:pt x="121" y="171"/>
                  </a:cubicBezTo>
                  <a:lnTo>
                    <a:pt x="69"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p:cNvSpPr>
              <a:spLocks/>
            </p:cNvSpPr>
            <p:nvPr userDrawn="1"/>
          </p:nvSpPr>
          <p:spPr bwMode="auto">
            <a:xfrm>
              <a:off x="3987" y="477"/>
              <a:ext cx="20" cy="41"/>
            </a:xfrm>
            <a:custGeom>
              <a:avLst/>
              <a:gdLst>
                <a:gd name="T0" fmla="*/ 53 w 69"/>
                <a:gd name="T1" fmla="*/ 138 h 141"/>
                <a:gd name="T2" fmla="*/ 42 w 69"/>
                <a:gd name="T3" fmla="*/ 141 h 141"/>
                <a:gd name="T4" fmla="*/ 18 w 69"/>
                <a:gd name="T5" fmla="*/ 113 h 141"/>
                <a:gd name="T6" fmla="*/ 18 w 69"/>
                <a:gd name="T7" fmla="*/ 43 h 141"/>
                <a:gd name="T8" fmla="*/ 1 w 69"/>
                <a:gd name="T9" fmla="*/ 43 h 141"/>
                <a:gd name="T10" fmla="*/ 0 w 69"/>
                <a:gd name="T11" fmla="*/ 40 h 141"/>
                <a:gd name="T12" fmla="*/ 7 w 69"/>
                <a:gd name="T13" fmla="*/ 33 h 141"/>
                <a:gd name="T14" fmla="*/ 18 w 69"/>
                <a:gd name="T15" fmla="*/ 33 h 141"/>
                <a:gd name="T16" fmla="*/ 18 w 69"/>
                <a:gd name="T17" fmla="*/ 16 h 141"/>
                <a:gd name="T18" fmla="*/ 34 w 69"/>
                <a:gd name="T19" fmla="*/ 0 h 141"/>
                <a:gd name="T20" fmla="*/ 37 w 69"/>
                <a:gd name="T21" fmla="*/ 0 h 141"/>
                <a:gd name="T22" fmla="*/ 37 w 69"/>
                <a:gd name="T23" fmla="*/ 33 h 141"/>
                <a:gd name="T24" fmla="*/ 65 w 69"/>
                <a:gd name="T25" fmla="*/ 33 h 141"/>
                <a:gd name="T26" fmla="*/ 63 w 69"/>
                <a:gd name="T27" fmla="*/ 43 h 141"/>
                <a:gd name="T28" fmla="*/ 37 w 69"/>
                <a:gd name="T29" fmla="*/ 43 h 141"/>
                <a:gd name="T30" fmla="*/ 37 w 69"/>
                <a:gd name="T31" fmla="*/ 104 h 141"/>
                <a:gd name="T32" fmla="*/ 51 w 69"/>
                <a:gd name="T33" fmla="*/ 127 h 141"/>
                <a:gd name="T34" fmla="*/ 66 w 69"/>
                <a:gd name="T35" fmla="*/ 123 h 141"/>
                <a:gd name="T36" fmla="*/ 69 w 69"/>
                <a:gd name="T37" fmla="*/ 130 h 141"/>
                <a:gd name="T38" fmla="*/ 53 w 69"/>
                <a:gd name="T39"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41">
                  <a:moveTo>
                    <a:pt x="53" y="138"/>
                  </a:moveTo>
                  <a:cubicBezTo>
                    <a:pt x="48" y="140"/>
                    <a:pt x="44" y="141"/>
                    <a:pt x="42" y="141"/>
                  </a:cubicBezTo>
                  <a:cubicBezTo>
                    <a:pt x="27" y="141"/>
                    <a:pt x="18" y="132"/>
                    <a:pt x="18" y="113"/>
                  </a:cubicBezTo>
                  <a:cubicBezTo>
                    <a:pt x="18" y="43"/>
                    <a:pt x="18" y="43"/>
                    <a:pt x="18" y="43"/>
                  </a:cubicBezTo>
                  <a:cubicBezTo>
                    <a:pt x="1" y="43"/>
                    <a:pt x="1" y="43"/>
                    <a:pt x="1" y="43"/>
                  </a:cubicBezTo>
                  <a:cubicBezTo>
                    <a:pt x="0" y="40"/>
                    <a:pt x="0" y="40"/>
                    <a:pt x="0" y="40"/>
                  </a:cubicBezTo>
                  <a:cubicBezTo>
                    <a:pt x="7" y="33"/>
                    <a:pt x="7" y="33"/>
                    <a:pt x="7" y="33"/>
                  </a:cubicBezTo>
                  <a:cubicBezTo>
                    <a:pt x="18" y="33"/>
                    <a:pt x="18" y="33"/>
                    <a:pt x="18" y="33"/>
                  </a:cubicBezTo>
                  <a:cubicBezTo>
                    <a:pt x="18" y="16"/>
                    <a:pt x="18" y="16"/>
                    <a:pt x="18" y="16"/>
                  </a:cubicBezTo>
                  <a:cubicBezTo>
                    <a:pt x="34" y="0"/>
                    <a:pt x="34" y="0"/>
                    <a:pt x="34" y="0"/>
                  </a:cubicBezTo>
                  <a:cubicBezTo>
                    <a:pt x="37" y="0"/>
                    <a:pt x="37" y="0"/>
                    <a:pt x="37" y="0"/>
                  </a:cubicBezTo>
                  <a:cubicBezTo>
                    <a:pt x="37" y="33"/>
                    <a:pt x="37" y="33"/>
                    <a:pt x="37" y="33"/>
                  </a:cubicBezTo>
                  <a:cubicBezTo>
                    <a:pt x="65" y="33"/>
                    <a:pt x="65" y="33"/>
                    <a:pt x="65" y="33"/>
                  </a:cubicBezTo>
                  <a:cubicBezTo>
                    <a:pt x="67" y="36"/>
                    <a:pt x="66" y="41"/>
                    <a:pt x="63" y="43"/>
                  </a:cubicBezTo>
                  <a:cubicBezTo>
                    <a:pt x="37" y="43"/>
                    <a:pt x="37" y="43"/>
                    <a:pt x="37" y="43"/>
                  </a:cubicBezTo>
                  <a:cubicBezTo>
                    <a:pt x="37" y="104"/>
                    <a:pt x="37" y="104"/>
                    <a:pt x="37" y="104"/>
                  </a:cubicBezTo>
                  <a:cubicBezTo>
                    <a:pt x="37" y="123"/>
                    <a:pt x="45" y="127"/>
                    <a:pt x="51" y="127"/>
                  </a:cubicBezTo>
                  <a:cubicBezTo>
                    <a:pt x="57" y="127"/>
                    <a:pt x="63" y="124"/>
                    <a:pt x="66" y="123"/>
                  </a:cubicBezTo>
                  <a:cubicBezTo>
                    <a:pt x="69" y="130"/>
                    <a:pt x="69" y="130"/>
                    <a:pt x="69" y="130"/>
                  </a:cubicBezTo>
                  <a:lnTo>
                    <a:pt x="53"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p:cNvSpPr>
              <a:spLocks/>
            </p:cNvSpPr>
            <p:nvPr userDrawn="1"/>
          </p:nvSpPr>
          <p:spPr bwMode="auto">
            <a:xfrm>
              <a:off x="4010" y="468"/>
              <a:ext cx="26" cy="49"/>
            </a:xfrm>
            <a:custGeom>
              <a:avLst/>
              <a:gdLst>
                <a:gd name="T0" fmla="*/ 18 w 88"/>
                <a:gd name="T1" fmla="*/ 65 h 171"/>
                <a:gd name="T2" fmla="*/ 18 w 88"/>
                <a:gd name="T3" fmla="*/ 61 h 171"/>
                <a:gd name="T4" fmla="*/ 20 w 88"/>
                <a:gd name="T5" fmla="*/ 41 h 171"/>
                <a:gd name="T6" fmla="*/ 39 w 88"/>
                <a:gd name="T7" fmla="*/ 13 h 171"/>
                <a:gd name="T8" fmla="*/ 66 w 88"/>
                <a:gd name="T9" fmla="*/ 0 h 171"/>
                <a:gd name="T10" fmla="*/ 85 w 88"/>
                <a:gd name="T11" fmla="*/ 8 h 171"/>
                <a:gd name="T12" fmla="*/ 87 w 88"/>
                <a:gd name="T13" fmla="*/ 17 h 171"/>
                <a:gd name="T14" fmla="*/ 82 w 88"/>
                <a:gd name="T15" fmla="*/ 23 h 171"/>
                <a:gd name="T16" fmla="*/ 75 w 88"/>
                <a:gd name="T17" fmla="*/ 23 h 171"/>
                <a:gd name="T18" fmla="*/ 56 w 88"/>
                <a:gd name="T19" fmla="*/ 14 h 171"/>
                <a:gd name="T20" fmla="*/ 43 w 88"/>
                <a:gd name="T21" fmla="*/ 21 h 171"/>
                <a:gd name="T22" fmla="*/ 37 w 88"/>
                <a:gd name="T23" fmla="*/ 57 h 171"/>
                <a:gd name="T24" fmla="*/ 37 w 88"/>
                <a:gd name="T25" fmla="*/ 65 h 171"/>
                <a:gd name="T26" fmla="*/ 66 w 88"/>
                <a:gd name="T27" fmla="*/ 65 h 171"/>
                <a:gd name="T28" fmla="*/ 64 w 88"/>
                <a:gd name="T29" fmla="*/ 75 h 171"/>
                <a:gd name="T30" fmla="*/ 37 w 88"/>
                <a:gd name="T31" fmla="*/ 75 h 171"/>
                <a:gd name="T32" fmla="*/ 37 w 88"/>
                <a:gd name="T33" fmla="*/ 144 h 171"/>
                <a:gd name="T34" fmla="*/ 58 w 88"/>
                <a:gd name="T35" fmla="*/ 164 h 171"/>
                <a:gd name="T36" fmla="*/ 58 w 88"/>
                <a:gd name="T37" fmla="*/ 171 h 171"/>
                <a:gd name="T38" fmla="*/ 1 w 88"/>
                <a:gd name="T39" fmla="*/ 171 h 171"/>
                <a:gd name="T40" fmla="*/ 1 w 88"/>
                <a:gd name="T41" fmla="*/ 163 h 171"/>
                <a:gd name="T42" fmla="*/ 18 w 88"/>
                <a:gd name="T43" fmla="*/ 145 h 171"/>
                <a:gd name="T44" fmla="*/ 18 w 88"/>
                <a:gd name="T45" fmla="*/ 75 h 171"/>
                <a:gd name="T46" fmla="*/ 1 w 88"/>
                <a:gd name="T47" fmla="*/ 75 h 171"/>
                <a:gd name="T48" fmla="*/ 0 w 88"/>
                <a:gd name="T49" fmla="*/ 73 h 171"/>
                <a:gd name="T50" fmla="*/ 7 w 88"/>
                <a:gd name="T51" fmla="*/ 65 h 171"/>
                <a:gd name="T52" fmla="*/ 18 w 88"/>
                <a:gd name="T53" fmla="*/ 6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71">
                  <a:moveTo>
                    <a:pt x="18" y="65"/>
                  </a:moveTo>
                  <a:cubicBezTo>
                    <a:pt x="18" y="61"/>
                    <a:pt x="18" y="61"/>
                    <a:pt x="18" y="61"/>
                  </a:cubicBezTo>
                  <a:cubicBezTo>
                    <a:pt x="18" y="54"/>
                    <a:pt x="19" y="47"/>
                    <a:pt x="20" y="41"/>
                  </a:cubicBezTo>
                  <a:cubicBezTo>
                    <a:pt x="22" y="36"/>
                    <a:pt x="26" y="24"/>
                    <a:pt x="39" y="13"/>
                  </a:cubicBezTo>
                  <a:cubicBezTo>
                    <a:pt x="47" y="6"/>
                    <a:pt x="57" y="1"/>
                    <a:pt x="66" y="0"/>
                  </a:cubicBezTo>
                  <a:cubicBezTo>
                    <a:pt x="74" y="0"/>
                    <a:pt x="81" y="4"/>
                    <a:pt x="85" y="8"/>
                  </a:cubicBezTo>
                  <a:cubicBezTo>
                    <a:pt x="88" y="11"/>
                    <a:pt x="88" y="14"/>
                    <a:pt x="87" y="17"/>
                  </a:cubicBezTo>
                  <a:cubicBezTo>
                    <a:pt x="86" y="19"/>
                    <a:pt x="84" y="21"/>
                    <a:pt x="82" y="23"/>
                  </a:cubicBezTo>
                  <a:cubicBezTo>
                    <a:pt x="80" y="25"/>
                    <a:pt x="77" y="25"/>
                    <a:pt x="75" y="23"/>
                  </a:cubicBezTo>
                  <a:cubicBezTo>
                    <a:pt x="70" y="18"/>
                    <a:pt x="64" y="14"/>
                    <a:pt x="56" y="14"/>
                  </a:cubicBezTo>
                  <a:cubicBezTo>
                    <a:pt x="49" y="14"/>
                    <a:pt x="46" y="17"/>
                    <a:pt x="43" y="21"/>
                  </a:cubicBezTo>
                  <a:cubicBezTo>
                    <a:pt x="40" y="25"/>
                    <a:pt x="37" y="37"/>
                    <a:pt x="37" y="57"/>
                  </a:cubicBezTo>
                  <a:cubicBezTo>
                    <a:pt x="37" y="65"/>
                    <a:pt x="37" y="65"/>
                    <a:pt x="37" y="65"/>
                  </a:cubicBezTo>
                  <a:cubicBezTo>
                    <a:pt x="66" y="65"/>
                    <a:pt x="66" y="65"/>
                    <a:pt x="66" y="65"/>
                  </a:cubicBezTo>
                  <a:cubicBezTo>
                    <a:pt x="67" y="67"/>
                    <a:pt x="66" y="74"/>
                    <a:pt x="64" y="75"/>
                  </a:cubicBezTo>
                  <a:cubicBezTo>
                    <a:pt x="37" y="75"/>
                    <a:pt x="37" y="75"/>
                    <a:pt x="37" y="75"/>
                  </a:cubicBezTo>
                  <a:cubicBezTo>
                    <a:pt x="37" y="144"/>
                    <a:pt x="37" y="144"/>
                    <a:pt x="37" y="144"/>
                  </a:cubicBezTo>
                  <a:cubicBezTo>
                    <a:pt x="37" y="161"/>
                    <a:pt x="39" y="162"/>
                    <a:pt x="58" y="164"/>
                  </a:cubicBezTo>
                  <a:cubicBezTo>
                    <a:pt x="58" y="171"/>
                    <a:pt x="58" y="171"/>
                    <a:pt x="58" y="171"/>
                  </a:cubicBezTo>
                  <a:cubicBezTo>
                    <a:pt x="1" y="171"/>
                    <a:pt x="1" y="171"/>
                    <a:pt x="1" y="171"/>
                  </a:cubicBezTo>
                  <a:cubicBezTo>
                    <a:pt x="1" y="163"/>
                    <a:pt x="1" y="163"/>
                    <a:pt x="1" y="163"/>
                  </a:cubicBezTo>
                  <a:cubicBezTo>
                    <a:pt x="16" y="162"/>
                    <a:pt x="18" y="161"/>
                    <a:pt x="18" y="145"/>
                  </a:cubicBezTo>
                  <a:cubicBezTo>
                    <a:pt x="18" y="75"/>
                    <a:pt x="18" y="75"/>
                    <a:pt x="18" y="75"/>
                  </a:cubicBezTo>
                  <a:cubicBezTo>
                    <a:pt x="1" y="75"/>
                    <a:pt x="1" y="75"/>
                    <a:pt x="1" y="75"/>
                  </a:cubicBezTo>
                  <a:cubicBezTo>
                    <a:pt x="0" y="73"/>
                    <a:pt x="0" y="73"/>
                    <a:pt x="0" y="73"/>
                  </a:cubicBezTo>
                  <a:cubicBezTo>
                    <a:pt x="7" y="65"/>
                    <a:pt x="7" y="65"/>
                    <a:pt x="7" y="65"/>
                  </a:cubicBezTo>
                  <a:lnTo>
                    <a:pt x="1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p:cNvSpPr>
              <a:spLocks/>
            </p:cNvSpPr>
            <p:nvPr userDrawn="1"/>
          </p:nvSpPr>
          <p:spPr bwMode="auto">
            <a:xfrm>
              <a:off x="4032" y="486"/>
              <a:ext cx="35" cy="32"/>
            </a:xfrm>
            <a:custGeom>
              <a:avLst/>
              <a:gdLst>
                <a:gd name="T0" fmla="*/ 120 w 120"/>
                <a:gd name="T1" fmla="*/ 102 h 110"/>
                <a:gd name="T2" fmla="*/ 101 w 120"/>
                <a:gd name="T3" fmla="*/ 106 h 110"/>
                <a:gd name="T4" fmla="*/ 84 w 120"/>
                <a:gd name="T5" fmla="*/ 110 h 110"/>
                <a:gd name="T6" fmla="*/ 82 w 120"/>
                <a:gd name="T7" fmla="*/ 109 h 110"/>
                <a:gd name="T8" fmla="*/ 82 w 120"/>
                <a:gd name="T9" fmla="*/ 92 h 110"/>
                <a:gd name="T10" fmla="*/ 64 w 120"/>
                <a:gd name="T11" fmla="*/ 104 h 110"/>
                <a:gd name="T12" fmla="*/ 46 w 120"/>
                <a:gd name="T13" fmla="*/ 110 h 110"/>
                <a:gd name="T14" fmla="*/ 15 w 120"/>
                <a:gd name="T15" fmla="*/ 74 h 110"/>
                <a:gd name="T16" fmla="*/ 15 w 120"/>
                <a:gd name="T17" fmla="*/ 28 h 110"/>
                <a:gd name="T18" fmla="*/ 7 w 120"/>
                <a:gd name="T19" fmla="*/ 12 h 110"/>
                <a:gd name="T20" fmla="*/ 0 w 120"/>
                <a:gd name="T21" fmla="*/ 11 h 110"/>
                <a:gd name="T22" fmla="*/ 0 w 120"/>
                <a:gd name="T23" fmla="*/ 4 h 110"/>
                <a:gd name="T24" fmla="*/ 18 w 120"/>
                <a:gd name="T25" fmla="*/ 3 h 110"/>
                <a:gd name="T26" fmla="*/ 36 w 120"/>
                <a:gd name="T27" fmla="*/ 0 h 110"/>
                <a:gd name="T28" fmla="*/ 35 w 120"/>
                <a:gd name="T29" fmla="*/ 36 h 110"/>
                <a:gd name="T30" fmla="*/ 35 w 120"/>
                <a:gd name="T31" fmla="*/ 68 h 110"/>
                <a:gd name="T32" fmla="*/ 56 w 120"/>
                <a:gd name="T33" fmla="*/ 95 h 110"/>
                <a:gd name="T34" fmla="*/ 82 w 120"/>
                <a:gd name="T35" fmla="*/ 83 h 110"/>
                <a:gd name="T36" fmla="*/ 82 w 120"/>
                <a:gd name="T37" fmla="*/ 28 h 110"/>
                <a:gd name="T38" fmla="*/ 72 w 120"/>
                <a:gd name="T39" fmla="*/ 12 h 110"/>
                <a:gd name="T40" fmla="*/ 63 w 120"/>
                <a:gd name="T41" fmla="*/ 11 h 110"/>
                <a:gd name="T42" fmla="*/ 63 w 120"/>
                <a:gd name="T43" fmla="*/ 4 h 110"/>
                <a:gd name="T44" fmla="*/ 85 w 120"/>
                <a:gd name="T45" fmla="*/ 3 h 110"/>
                <a:gd name="T46" fmla="*/ 102 w 120"/>
                <a:gd name="T47" fmla="*/ 0 h 110"/>
                <a:gd name="T48" fmla="*/ 102 w 120"/>
                <a:gd name="T49" fmla="*/ 80 h 110"/>
                <a:gd name="T50" fmla="*/ 113 w 120"/>
                <a:gd name="T51" fmla="*/ 94 h 110"/>
                <a:gd name="T52" fmla="*/ 120 w 120"/>
                <a:gd name="T53" fmla="*/ 95 h 110"/>
                <a:gd name="T54" fmla="*/ 120 w 120"/>
                <a:gd name="T55"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0">
                  <a:moveTo>
                    <a:pt x="120" y="102"/>
                  </a:moveTo>
                  <a:cubicBezTo>
                    <a:pt x="114" y="103"/>
                    <a:pt x="108" y="104"/>
                    <a:pt x="101" y="106"/>
                  </a:cubicBezTo>
                  <a:cubicBezTo>
                    <a:pt x="94" y="107"/>
                    <a:pt x="88" y="109"/>
                    <a:pt x="84" y="110"/>
                  </a:cubicBezTo>
                  <a:cubicBezTo>
                    <a:pt x="82" y="109"/>
                    <a:pt x="82" y="109"/>
                    <a:pt x="82" y="109"/>
                  </a:cubicBezTo>
                  <a:cubicBezTo>
                    <a:pt x="82" y="92"/>
                    <a:pt x="82" y="92"/>
                    <a:pt x="82" y="92"/>
                  </a:cubicBezTo>
                  <a:cubicBezTo>
                    <a:pt x="76" y="96"/>
                    <a:pt x="71" y="101"/>
                    <a:pt x="64" y="104"/>
                  </a:cubicBezTo>
                  <a:cubicBezTo>
                    <a:pt x="57" y="109"/>
                    <a:pt x="52" y="110"/>
                    <a:pt x="46" y="110"/>
                  </a:cubicBezTo>
                  <a:cubicBezTo>
                    <a:pt x="29" y="110"/>
                    <a:pt x="15" y="100"/>
                    <a:pt x="15" y="74"/>
                  </a:cubicBezTo>
                  <a:cubicBezTo>
                    <a:pt x="15" y="28"/>
                    <a:pt x="15" y="28"/>
                    <a:pt x="15" y="28"/>
                  </a:cubicBezTo>
                  <a:cubicBezTo>
                    <a:pt x="15" y="15"/>
                    <a:pt x="13" y="14"/>
                    <a:pt x="7" y="12"/>
                  </a:cubicBezTo>
                  <a:cubicBezTo>
                    <a:pt x="0" y="11"/>
                    <a:pt x="0" y="11"/>
                    <a:pt x="0" y="11"/>
                  </a:cubicBezTo>
                  <a:cubicBezTo>
                    <a:pt x="0" y="4"/>
                    <a:pt x="0" y="4"/>
                    <a:pt x="0" y="4"/>
                  </a:cubicBezTo>
                  <a:cubicBezTo>
                    <a:pt x="5" y="4"/>
                    <a:pt x="12" y="4"/>
                    <a:pt x="18" y="3"/>
                  </a:cubicBezTo>
                  <a:cubicBezTo>
                    <a:pt x="25" y="2"/>
                    <a:pt x="32" y="1"/>
                    <a:pt x="36" y="0"/>
                  </a:cubicBezTo>
                  <a:cubicBezTo>
                    <a:pt x="35" y="8"/>
                    <a:pt x="35" y="21"/>
                    <a:pt x="35" y="36"/>
                  </a:cubicBezTo>
                  <a:cubicBezTo>
                    <a:pt x="35" y="68"/>
                    <a:pt x="35" y="68"/>
                    <a:pt x="35" y="68"/>
                  </a:cubicBezTo>
                  <a:cubicBezTo>
                    <a:pt x="35" y="89"/>
                    <a:pt x="45" y="95"/>
                    <a:pt x="56" y="95"/>
                  </a:cubicBezTo>
                  <a:cubicBezTo>
                    <a:pt x="65" y="95"/>
                    <a:pt x="74" y="91"/>
                    <a:pt x="82" y="83"/>
                  </a:cubicBezTo>
                  <a:cubicBezTo>
                    <a:pt x="82" y="28"/>
                    <a:pt x="82" y="28"/>
                    <a:pt x="82" y="28"/>
                  </a:cubicBezTo>
                  <a:cubicBezTo>
                    <a:pt x="82" y="15"/>
                    <a:pt x="80" y="14"/>
                    <a:pt x="72" y="12"/>
                  </a:cubicBezTo>
                  <a:cubicBezTo>
                    <a:pt x="63" y="11"/>
                    <a:pt x="63" y="11"/>
                    <a:pt x="63" y="11"/>
                  </a:cubicBezTo>
                  <a:cubicBezTo>
                    <a:pt x="63" y="4"/>
                    <a:pt x="63" y="4"/>
                    <a:pt x="63" y="4"/>
                  </a:cubicBezTo>
                  <a:cubicBezTo>
                    <a:pt x="70" y="4"/>
                    <a:pt x="78" y="4"/>
                    <a:pt x="85" y="3"/>
                  </a:cubicBezTo>
                  <a:cubicBezTo>
                    <a:pt x="92" y="2"/>
                    <a:pt x="98" y="1"/>
                    <a:pt x="102" y="0"/>
                  </a:cubicBezTo>
                  <a:cubicBezTo>
                    <a:pt x="102" y="80"/>
                    <a:pt x="102" y="80"/>
                    <a:pt x="102" y="80"/>
                  </a:cubicBezTo>
                  <a:cubicBezTo>
                    <a:pt x="102" y="92"/>
                    <a:pt x="104" y="94"/>
                    <a:pt x="113" y="94"/>
                  </a:cubicBezTo>
                  <a:cubicBezTo>
                    <a:pt x="120" y="95"/>
                    <a:pt x="120" y="95"/>
                    <a:pt x="120" y="95"/>
                  </a:cubicBezTo>
                  <a:lnTo>
                    <a:pt x="12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p:cNvSpPr>
              <a:spLocks/>
            </p:cNvSpPr>
            <p:nvPr userDrawn="1"/>
          </p:nvSpPr>
          <p:spPr bwMode="auto">
            <a:xfrm>
              <a:off x="4070" y="468"/>
              <a:ext cx="16" cy="49"/>
            </a:xfrm>
            <a:custGeom>
              <a:avLst/>
              <a:gdLst>
                <a:gd name="T0" fmla="*/ 0 w 55"/>
                <a:gd name="T1" fmla="*/ 171 h 171"/>
                <a:gd name="T2" fmla="*/ 0 w 55"/>
                <a:gd name="T3" fmla="*/ 163 h 171"/>
                <a:gd name="T4" fmla="*/ 18 w 55"/>
                <a:gd name="T5" fmla="*/ 145 h 171"/>
                <a:gd name="T6" fmla="*/ 18 w 55"/>
                <a:gd name="T7" fmla="*/ 33 h 171"/>
                <a:gd name="T8" fmla="*/ 1 w 55"/>
                <a:gd name="T9" fmla="*/ 15 h 171"/>
                <a:gd name="T10" fmla="*/ 1 w 55"/>
                <a:gd name="T11" fmla="*/ 8 h 171"/>
                <a:gd name="T12" fmla="*/ 37 w 55"/>
                <a:gd name="T13" fmla="*/ 0 h 171"/>
                <a:gd name="T14" fmla="*/ 37 w 55"/>
                <a:gd name="T15" fmla="*/ 145 h 171"/>
                <a:gd name="T16" fmla="*/ 55 w 55"/>
                <a:gd name="T17" fmla="*/ 163 h 171"/>
                <a:gd name="T18" fmla="*/ 55 w 55"/>
                <a:gd name="T19" fmla="*/ 171 h 171"/>
                <a:gd name="T20" fmla="*/ 0 w 55"/>
                <a:gd name="T2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71">
                  <a:moveTo>
                    <a:pt x="0" y="171"/>
                  </a:moveTo>
                  <a:cubicBezTo>
                    <a:pt x="0" y="163"/>
                    <a:pt x="0" y="163"/>
                    <a:pt x="0" y="163"/>
                  </a:cubicBezTo>
                  <a:cubicBezTo>
                    <a:pt x="16" y="162"/>
                    <a:pt x="18" y="160"/>
                    <a:pt x="18" y="145"/>
                  </a:cubicBezTo>
                  <a:cubicBezTo>
                    <a:pt x="18" y="33"/>
                    <a:pt x="18" y="33"/>
                    <a:pt x="18" y="33"/>
                  </a:cubicBezTo>
                  <a:cubicBezTo>
                    <a:pt x="18" y="17"/>
                    <a:pt x="16" y="17"/>
                    <a:pt x="1" y="15"/>
                  </a:cubicBezTo>
                  <a:cubicBezTo>
                    <a:pt x="1" y="8"/>
                    <a:pt x="1" y="8"/>
                    <a:pt x="1" y="8"/>
                  </a:cubicBezTo>
                  <a:cubicBezTo>
                    <a:pt x="14" y="7"/>
                    <a:pt x="29" y="3"/>
                    <a:pt x="37" y="0"/>
                  </a:cubicBezTo>
                  <a:cubicBezTo>
                    <a:pt x="37" y="145"/>
                    <a:pt x="37" y="145"/>
                    <a:pt x="37" y="145"/>
                  </a:cubicBezTo>
                  <a:cubicBezTo>
                    <a:pt x="37" y="161"/>
                    <a:pt x="39" y="162"/>
                    <a:pt x="55" y="163"/>
                  </a:cubicBezTo>
                  <a:cubicBezTo>
                    <a:pt x="55" y="171"/>
                    <a:pt x="55" y="171"/>
                    <a:pt x="55" y="171"/>
                  </a:cubicBez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p:cNvSpPr>
              <a:spLocks/>
            </p:cNvSpPr>
            <p:nvPr userDrawn="1"/>
          </p:nvSpPr>
          <p:spPr bwMode="auto">
            <a:xfrm>
              <a:off x="4108" y="472"/>
              <a:ext cx="19" cy="45"/>
            </a:xfrm>
            <a:custGeom>
              <a:avLst/>
              <a:gdLst>
                <a:gd name="T0" fmla="*/ 0 w 65"/>
                <a:gd name="T1" fmla="*/ 157 h 157"/>
                <a:gd name="T2" fmla="*/ 0 w 65"/>
                <a:gd name="T3" fmla="*/ 149 h 157"/>
                <a:gd name="T4" fmla="*/ 22 w 65"/>
                <a:gd name="T5" fmla="*/ 126 h 157"/>
                <a:gd name="T6" fmla="*/ 22 w 65"/>
                <a:gd name="T7" fmla="*/ 31 h 157"/>
                <a:gd name="T8" fmla="*/ 0 w 65"/>
                <a:gd name="T9" fmla="*/ 8 h 157"/>
                <a:gd name="T10" fmla="*/ 0 w 65"/>
                <a:gd name="T11" fmla="*/ 0 h 157"/>
                <a:gd name="T12" fmla="*/ 65 w 65"/>
                <a:gd name="T13" fmla="*/ 0 h 157"/>
                <a:gd name="T14" fmla="*/ 65 w 65"/>
                <a:gd name="T15" fmla="*/ 8 h 157"/>
                <a:gd name="T16" fmla="*/ 43 w 65"/>
                <a:gd name="T17" fmla="*/ 31 h 157"/>
                <a:gd name="T18" fmla="*/ 43 w 65"/>
                <a:gd name="T19" fmla="*/ 126 h 157"/>
                <a:gd name="T20" fmla="*/ 65 w 65"/>
                <a:gd name="T21" fmla="*/ 149 h 157"/>
                <a:gd name="T22" fmla="*/ 65 w 65"/>
                <a:gd name="T23" fmla="*/ 157 h 157"/>
                <a:gd name="T24" fmla="*/ 0 w 65"/>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57">
                  <a:moveTo>
                    <a:pt x="0" y="157"/>
                  </a:moveTo>
                  <a:cubicBezTo>
                    <a:pt x="0" y="149"/>
                    <a:pt x="0" y="149"/>
                    <a:pt x="0" y="149"/>
                  </a:cubicBezTo>
                  <a:cubicBezTo>
                    <a:pt x="20" y="147"/>
                    <a:pt x="22" y="146"/>
                    <a:pt x="22" y="126"/>
                  </a:cubicBezTo>
                  <a:cubicBezTo>
                    <a:pt x="22" y="31"/>
                    <a:pt x="22" y="31"/>
                    <a:pt x="22" y="31"/>
                  </a:cubicBezTo>
                  <a:cubicBezTo>
                    <a:pt x="22" y="11"/>
                    <a:pt x="20" y="10"/>
                    <a:pt x="0" y="8"/>
                  </a:cubicBezTo>
                  <a:cubicBezTo>
                    <a:pt x="0" y="0"/>
                    <a:pt x="0" y="0"/>
                    <a:pt x="0" y="0"/>
                  </a:cubicBezTo>
                  <a:cubicBezTo>
                    <a:pt x="65" y="0"/>
                    <a:pt x="65" y="0"/>
                    <a:pt x="65" y="0"/>
                  </a:cubicBezTo>
                  <a:cubicBezTo>
                    <a:pt x="65" y="8"/>
                    <a:pt x="65" y="8"/>
                    <a:pt x="65" y="8"/>
                  </a:cubicBezTo>
                  <a:cubicBezTo>
                    <a:pt x="45" y="10"/>
                    <a:pt x="43" y="11"/>
                    <a:pt x="43" y="31"/>
                  </a:cubicBezTo>
                  <a:cubicBezTo>
                    <a:pt x="43" y="126"/>
                    <a:pt x="43" y="126"/>
                    <a:pt x="43" y="126"/>
                  </a:cubicBezTo>
                  <a:cubicBezTo>
                    <a:pt x="43" y="146"/>
                    <a:pt x="45" y="147"/>
                    <a:pt x="65" y="149"/>
                  </a:cubicBezTo>
                  <a:cubicBezTo>
                    <a:pt x="65" y="157"/>
                    <a:pt x="65" y="157"/>
                    <a:pt x="65" y="157"/>
                  </a:cubicBez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p:cNvSpPr>
              <a:spLocks/>
            </p:cNvSpPr>
            <p:nvPr userDrawn="1"/>
          </p:nvSpPr>
          <p:spPr bwMode="auto">
            <a:xfrm>
              <a:off x="4131" y="486"/>
              <a:ext cx="35" cy="31"/>
            </a:xfrm>
            <a:custGeom>
              <a:avLst/>
              <a:gdLst>
                <a:gd name="T0" fmla="*/ 70 w 121"/>
                <a:gd name="T1" fmla="*/ 109 h 109"/>
                <a:gd name="T2" fmla="*/ 70 w 121"/>
                <a:gd name="T3" fmla="*/ 101 h 109"/>
                <a:gd name="T4" fmla="*/ 86 w 121"/>
                <a:gd name="T5" fmla="*/ 82 h 109"/>
                <a:gd name="T6" fmla="*/ 86 w 121"/>
                <a:gd name="T7" fmla="*/ 42 h 109"/>
                <a:gd name="T8" fmla="*/ 64 w 121"/>
                <a:gd name="T9" fmla="*/ 15 h 109"/>
                <a:gd name="T10" fmla="*/ 37 w 121"/>
                <a:gd name="T11" fmla="*/ 27 h 109"/>
                <a:gd name="T12" fmla="*/ 37 w 121"/>
                <a:gd name="T13" fmla="*/ 83 h 109"/>
                <a:gd name="T14" fmla="*/ 53 w 121"/>
                <a:gd name="T15" fmla="*/ 101 h 109"/>
                <a:gd name="T16" fmla="*/ 53 w 121"/>
                <a:gd name="T17" fmla="*/ 109 h 109"/>
                <a:gd name="T18" fmla="*/ 0 w 121"/>
                <a:gd name="T19" fmla="*/ 109 h 109"/>
                <a:gd name="T20" fmla="*/ 0 w 121"/>
                <a:gd name="T21" fmla="*/ 101 h 109"/>
                <a:gd name="T22" fmla="*/ 18 w 121"/>
                <a:gd name="T23" fmla="*/ 83 h 109"/>
                <a:gd name="T24" fmla="*/ 18 w 121"/>
                <a:gd name="T25" fmla="*/ 34 h 109"/>
                <a:gd name="T26" fmla="*/ 3 w 121"/>
                <a:gd name="T27" fmla="*/ 16 h 109"/>
                <a:gd name="T28" fmla="*/ 3 w 121"/>
                <a:gd name="T29" fmla="*/ 9 h 109"/>
                <a:gd name="T30" fmla="*/ 37 w 121"/>
                <a:gd name="T31" fmla="*/ 0 h 109"/>
                <a:gd name="T32" fmla="*/ 37 w 121"/>
                <a:gd name="T33" fmla="*/ 18 h 109"/>
                <a:gd name="T34" fmla="*/ 53 w 121"/>
                <a:gd name="T35" fmla="*/ 8 h 109"/>
                <a:gd name="T36" fmla="*/ 74 w 121"/>
                <a:gd name="T37" fmla="*/ 0 h 109"/>
                <a:gd name="T38" fmla="*/ 105 w 121"/>
                <a:gd name="T39" fmla="*/ 37 h 109"/>
                <a:gd name="T40" fmla="*/ 105 w 121"/>
                <a:gd name="T41" fmla="*/ 83 h 109"/>
                <a:gd name="T42" fmla="*/ 121 w 121"/>
                <a:gd name="T43" fmla="*/ 101 h 109"/>
                <a:gd name="T44" fmla="*/ 121 w 121"/>
                <a:gd name="T45" fmla="*/ 109 h 109"/>
                <a:gd name="T46" fmla="*/ 70 w 121"/>
                <a:gd name="T4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109">
                  <a:moveTo>
                    <a:pt x="70" y="109"/>
                  </a:moveTo>
                  <a:cubicBezTo>
                    <a:pt x="70" y="101"/>
                    <a:pt x="70" y="101"/>
                    <a:pt x="70" y="101"/>
                  </a:cubicBezTo>
                  <a:cubicBezTo>
                    <a:pt x="84" y="100"/>
                    <a:pt x="86" y="98"/>
                    <a:pt x="86" y="82"/>
                  </a:cubicBezTo>
                  <a:cubicBezTo>
                    <a:pt x="86" y="42"/>
                    <a:pt x="86" y="42"/>
                    <a:pt x="86" y="42"/>
                  </a:cubicBezTo>
                  <a:cubicBezTo>
                    <a:pt x="86" y="25"/>
                    <a:pt x="79" y="15"/>
                    <a:pt x="64" y="15"/>
                  </a:cubicBezTo>
                  <a:cubicBezTo>
                    <a:pt x="54" y="15"/>
                    <a:pt x="45" y="21"/>
                    <a:pt x="37" y="27"/>
                  </a:cubicBezTo>
                  <a:cubicBezTo>
                    <a:pt x="37" y="83"/>
                    <a:pt x="37" y="83"/>
                    <a:pt x="37" y="83"/>
                  </a:cubicBezTo>
                  <a:cubicBezTo>
                    <a:pt x="37" y="99"/>
                    <a:pt x="39" y="100"/>
                    <a:pt x="53" y="101"/>
                  </a:cubicBezTo>
                  <a:cubicBezTo>
                    <a:pt x="53" y="109"/>
                    <a:pt x="53" y="109"/>
                    <a:pt x="53" y="109"/>
                  </a:cubicBezTo>
                  <a:cubicBezTo>
                    <a:pt x="0" y="109"/>
                    <a:pt x="0" y="109"/>
                    <a:pt x="0" y="109"/>
                  </a:cubicBezTo>
                  <a:cubicBezTo>
                    <a:pt x="0" y="101"/>
                    <a:pt x="0" y="101"/>
                    <a:pt x="0" y="101"/>
                  </a:cubicBezTo>
                  <a:cubicBezTo>
                    <a:pt x="17" y="100"/>
                    <a:pt x="18" y="98"/>
                    <a:pt x="18" y="83"/>
                  </a:cubicBezTo>
                  <a:cubicBezTo>
                    <a:pt x="18" y="34"/>
                    <a:pt x="18" y="34"/>
                    <a:pt x="18" y="34"/>
                  </a:cubicBezTo>
                  <a:cubicBezTo>
                    <a:pt x="18" y="19"/>
                    <a:pt x="16" y="18"/>
                    <a:pt x="3" y="16"/>
                  </a:cubicBezTo>
                  <a:cubicBezTo>
                    <a:pt x="3" y="9"/>
                    <a:pt x="3" y="9"/>
                    <a:pt x="3" y="9"/>
                  </a:cubicBezTo>
                  <a:cubicBezTo>
                    <a:pt x="15" y="7"/>
                    <a:pt x="27" y="4"/>
                    <a:pt x="37" y="0"/>
                  </a:cubicBezTo>
                  <a:cubicBezTo>
                    <a:pt x="37" y="18"/>
                    <a:pt x="37" y="18"/>
                    <a:pt x="37" y="18"/>
                  </a:cubicBezTo>
                  <a:cubicBezTo>
                    <a:pt x="42" y="15"/>
                    <a:pt x="47" y="11"/>
                    <a:pt x="53" y="8"/>
                  </a:cubicBezTo>
                  <a:cubicBezTo>
                    <a:pt x="60" y="3"/>
                    <a:pt x="67" y="0"/>
                    <a:pt x="74" y="0"/>
                  </a:cubicBezTo>
                  <a:cubicBezTo>
                    <a:pt x="93" y="0"/>
                    <a:pt x="105" y="14"/>
                    <a:pt x="105" y="37"/>
                  </a:cubicBezTo>
                  <a:cubicBezTo>
                    <a:pt x="105" y="83"/>
                    <a:pt x="105" y="83"/>
                    <a:pt x="105" y="83"/>
                  </a:cubicBezTo>
                  <a:cubicBezTo>
                    <a:pt x="105" y="99"/>
                    <a:pt x="107" y="100"/>
                    <a:pt x="121" y="101"/>
                  </a:cubicBezTo>
                  <a:cubicBezTo>
                    <a:pt x="121" y="109"/>
                    <a:pt x="121" y="109"/>
                    <a:pt x="121" y="109"/>
                  </a:cubicBezTo>
                  <a:lnTo>
                    <a:pt x="70"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p:cNvSpPr>
              <a:spLocks/>
            </p:cNvSpPr>
            <p:nvPr userDrawn="1"/>
          </p:nvSpPr>
          <p:spPr bwMode="auto">
            <a:xfrm>
              <a:off x="4164" y="487"/>
              <a:ext cx="35" cy="31"/>
            </a:xfrm>
            <a:custGeom>
              <a:avLst/>
              <a:gdLst>
                <a:gd name="T0" fmla="*/ 118 w 118"/>
                <a:gd name="T1" fmla="*/ 7 h 108"/>
                <a:gd name="T2" fmla="*/ 96 w 118"/>
                <a:gd name="T3" fmla="*/ 25 h 108"/>
                <a:gd name="T4" fmla="*/ 62 w 118"/>
                <a:gd name="T5" fmla="*/ 108 h 108"/>
                <a:gd name="T6" fmla="*/ 54 w 118"/>
                <a:gd name="T7" fmla="*/ 108 h 108"/>
                <a:gd name="T8" fmla="*/ 21 w 118"/>
                <a:gd name="T9" fmla="*/ 24 h 108"/>
                <a:gd name="T10" fmla="*/ 0 w 118"/>
                <a:gd name="T11" fmla="*/ 7 h 108"/>
                <a:gd name="T12" fmla="*/ 0 w 118"/>
                <a:gd name="T13" fmla="*/ 0 h 108"/>
                <a:gd name="T14" fmla="*/ 51 w 118"/>
                <a:gd name="T15" fmla="*/ 0 h 108"/>
                <a:gd name="T16" fmla="*/ 51 w 118"/>
                <a:gd name="T17" fmla="*/ 7 h 108"/>
                <a:gd name="T18" fmla="*/ 41 w 118"/>
                <a:gd name="T19" fmla="*/ 21 h 108"/>
                <a:gd name="T20" fmla="*/ 64 w 118"/>
                <a:gd name="T21" fmla="*/ 79 h 108"/>
                <a:gd name="T22" fmla="*/ 85 w 118"/>
                <a:gd name="T23" fmla="*/ 23 h 108"/>
                <a:gd name="T24" fmla="*/ 74 w 118"/>
                <a:gd name="T25" fmla="*/ 7 h 108"/>
                <a:gd name="T26" fmla="*/ 74 w 118"/>
                <a:gd name="T27" fmla="*/ 0 h 108"/>
                <a:gd name="T28" fmla="*/ 118 w 118"/>
                <a:gd name="T29" fmla="*/ 0 h 108"/>
                <a:gd name="T30" fmla="*/ 118 w 118"/>
                <a:gd name="T31"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8">
                  <a:moveTo>
                    <a:pt x="118" y="7"/>
                  </a:moveTo>
                  <a:cubicBezTo>
                    <a:pt x="105" y="9"/>
                    <a:pt x="102" y="11"/>
                    <a:pt x="96" y="25"/>
                  </a:cubicBezTo>
                  <a:cubicBezTo>
                    <a:pt x="88" y="43"/>
                    <a:pt x="76" y="72"/>
                    <a:pt x="62" y="108"/>
                  </a:cubicBezTo>
                  <a:cubicBezTo>
                    <a:pt x="54" y="108"/>
                    <a:pt x="54" y="108"/>
                    <a:pt x="54" y="108"/>
                  </a:cubicBezTo>
                  <a:cubicBezTo>
                    <a:pt x="44" y="79"/>
                    <a:pt x="33" y="52"/>
                    <a:pt x="21" y="24"/>
                  </a:cubicBezTo>
                  <a:cubicBezTo>
                    <a:pt x="16" y="11"/>
                    <a:pt x="13" y="9"/>
                    <a:pt x="0" y="7"/>
                  </a:cubicBezTo>
                  <a:cubicBezTo>
                    <a:pt x="0" y="0"/>
                    <a:pt x="0" y="0"/>
                    <a:pt x="0" y="0"/>
                  </a:cubicBezTo>
                  <a:cubicBezTo>
                    <a:pt x="51" y="0"/>
                    <a:pt x="51" y="0"/>
                    <a:pt x="51" y="0"/>
                  </a:cubicBezTo>
                  <a:cubicBezTo>
                    <a:pt x="51" y="7"/>
                    <a:pt x="51" y="7"/>
                    <a:pt x="51" y="7"/>
                  </a:cubicBezTo>
                  <a:cubicBezTo>
                    <a:pt x="38" y="9"/>
                    <a:pt x="37" y="10"/>
                    <a:pt x="41" y="21"/>
                  </a:cubicBezTo>
                  <a:cubicBezTo>
                    <a:pt x="47" y="37"/>
                    <a:pt x="57" y="63"/>
                    <a:pt x="64" y="79"/>
                  </a:cubicBezTo>
                  <a:cubicBezTo>
                    <a:pt x="72" y="60"/>
                    <a:pt x="80" y="38"/>
                    <a:pt x="85" y="23"/>
                  </a:cubicBezTo>
                  <a:cubicBezTo>
                    <a:pt x="89" y="12"/>
                    <a:pt x="87" y="9"/>
                    <a:pt x="74" y="7"/>
                  </a:cubicBezTo>
                  <a:cubicBezTo>
                    <a:pt x="74" y="0"/>
                    <a:pt x="74" y="0"/>
                    <a:pt x="74" y="0"/>
                  </a:cubicBezTo>
                  <a:cubicBezTo>
                    <a:pt x="118" y="0"/>
                    <a:pt x="118" y="0"/>
                    <a:pt x="118" y="0"/>
                  </a:cubicBezTo>
                  <a:lnTo>
                    <a:pt x="1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p:cNvSpPr>
              <a:spLocks noEditPoints="1"/>
            </p:cNvSpPr>
            <p:nvPr userDrawn="1"/>
          </p:nvSpPr>
          <p:spPr bwMode="auto">
            <a:xfrm>
              <a:off x="4199" y="486"/>
              <a:ext cx="25" cy="32"/>
            </a:xfrm>
            <a:custGeom>
              <a:avLst/>
              <a:gdLst>
                <a:gd name="T0" fmla="*/ 87 w 88"/>
                <a:gd name="T1" fmla="*/ 88 h 111"/>
                <a:gd name="T2" fmla="*/ 47 w 88"/>
                <a:gd name="T3" fmla="*/ 111 h 111"/>
                <a:gd name="T4" fmla="*/ 0 w 88"/>
                <a:gd name="T5" fmla="*/ 60 h 111"/>
                <a:gd name="T6" fmla="*/ 16 w 88"/>
                <a:gd name="T7" fmla="*/ 18 h 111"/>
                <a:gd name="T8" fmla="*/ 51 w 88"/>
                <a:gd name="T9" fmla="*/ 0 h 111"/>
                <a:gd name="T10" fmla="*/ 52 w 88"/>
                <a:gd name="T11" fmla="*/ 0 h 111"/>
                <a:gd name="T12" fmla="*/ 88 w 88"/>
                <a:gd name="T13" fmla="*/ 37 h 111"/>
                <a:gd name="T14" fmla="*/ 83 w 88"/>
                <a:gd name="T15" fmla="*/ 46 h 111"/>
                <a:gd name="T16" fmla="*/ 20 w 88"/>
                <a:gd name="T17" fmla="*/ 50 h 111"/>
                <a:gd name="T18" fmla="*/ 55 w 88"/>
                <a:gd name="T19" fmla="*/ 94 h 111"/>
                <a:gd name="T20" fmla="*/ 83 w 88"/>
                <a:gd name="T21" fmla="*/ 82 h 111"/>
                <a:gd name="T22" fmla="*/ 87 w 88"/>
                <a:gd name="T23" fmla="*/ 88 h 111"/>
                <a:gd name="T24" fmla="*/ 46 w 88"/>
                <a:gd name="T25" fmla="*/ 10 h 111"/>
                <a:gd name="T26" fmla="*/ 21 w 88"/>
                <a:gd name="T27" fmla="*/ 39 h 111"/>
                <a:gd name="T28" fmla="*/ 61 w 88"/>
                <a:gd name="T29" fmla="*/ 38 h 111"/>
                <a:gd name="T30" fmla="*/ 67 w 88"/>
                <a:gd name="T31" fmla="*/ 33 h 111"/>
                <a:gd name="T32" fmla="*/ 46 w 88"/>
                <a:gd name="T33"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11">
                  <a:moveTo>
                    <a:pt x="87" y="88"/>
                  </a:moveTo>
                  <a:cubicBezTo>
                    <a:pt x="72" y="107"/>
                    <a:pt x="55" y="111"/>
                    <a:pt x="47" y="111"/>
                  </a:cubicBezTo>
                  <a:cubicBezTo>
                    <a:pt x="18" y="111"/>
                    <a:pt x="0" y="87"/>
                    <a:pt x="0" y="60"/>
                  </a:cubicBezTo>
                  <a:cubicBezTo>
                    <a:pt x="0" y="43"/>
                    <a:pt x="6" y="28"/>
                    <a:pt x="16" y="18"/>
                  </a:cubicBezTo>
                  <a:cubicBezTo>
                    <a:pt x="26" y="7"/>
                    <a:pt x="39" y="0"/>
                    <a:pt x="51" y="0"/>
                  </a:cubicBezTo>
                  <a:cubicBezTo>
                    <a:pt x="52" y="0"/>
                    <a:pt x="52" y="0"/>
                    <a:pt x="52" y="0"/>
                  </a:cubicBezTo>
                  <a:cubicBezTo>
                    <a:pt x="72" y="0"/>
                    <a:pt x="88" y="18"/>
                    <a:pt x="88" y="37"/>
                  </a:cubicBezTo>
                  <a:cubicBezTo>
                    <a:pt x="88" y="42"/>
                    <a:pt x="87" y="45"/>
                    <a:pt x="83" y="46"/>
                  </a:cubicBezTo>
                  <a:cubicBezTo>
                    <a:pt x="79" y="46"/>
                    <a:pt x="48" y="49"/>
                    <a:pt x="20" y="50"/>
                  </a:cubicBezTo>
                  <a:cubicBezTo>
                    <a:pt x="20" y="81"/>
                    <a:pt x="38" y="94"/>
                    <a:pt x="55" y="94"/>
                  </a:cubicBezTo>
                  <a:cubicBezTo>
                    <a:pt x="65" y="94"/>
                    <a:pt x="74" y="90"/>
                    <a:pt x="83" y="82"/>
                  </a:cubicBezTo>
                  <a:lnTo>
                    <a:pt x="87" y="88"/>
                  </a:lnTo>
                  <a:close/>
                  <a:moveTo>
                    <a:pt x="46" y="10"/>
                  </a:moveTo>
                  <a:cubicBezTo>
                    <a:pt x="35" y="10"/>
                    <a:pt x="25" y="20"/>
                    <a:pt x="21" y="39"/>
                  </a:cubicBezTo>
                  <a:cubicBezTo>
                    <a:pt x="34" y="39"/>
                    <a:pt x="47" y="39"/>
                    <a:pt x="61" y="38"/>
                  </a:cubicBezTo>
                  <a:cubicBezTo>
                    <a:pt x="66" y="38"/>
                    <a:pt x="67" y="37"/>
                    <a:pt x="67" y="33"/>
                  </a:cubicBezTo>
                  <a:cubicBezTo>
                    <a:pt x="67" y="21"/>
                    <a:pt x="59" y="10"/>
                    <a:pt x="46"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p:cNvSpPr>
              <a:spLocks/>
            </p:cNvSpPr>
            <p:nvPr userDrawn="1"/>
          </p:nvSpPr>
          <p:spPr bwMode="auto">
            <a:xfrm>
              <a:off x="4230" y="486"/>
              <a:ext cx="21" cy="32"/>
            </a:xfrm>
            <a:custGeom>
              <a:avLst/>
              <a:gdLst>
                <a:gd name="T0" fmla="*/ 61 w 73"/>
                <a:gd name="T1" fmla="*/ 32 h 111"/>
                <a:gd name="T2" fmla="*/ 37 w 73"/>
                <a:gd name="T3" fmla="*/ 9 h 111"/>
                <a:gd name="T4" fmla="*/ 21 w 73"/>
                <a:gd name="T5" fmla="*/ 25 h 111"/>
                <a:gd name="T6" fmla="*/ 42 w 73"/>
                <a:gd name="T7" fmla="*/ 45 h 111"/>
                <a:gd name="T8" fmla="*/ 73 w 73"/>
                <a:gd name="T9" fmla="*/ 78 h 111"/>
                <a:gd name="T10" fmla="*/ 32 w 73"/>
                <a:gd name="T11" fmla="*/ 111 h 111"/>
                <a:gd name="T12" fmla="*/ 4 w 73"/>
                <a:gd name="T13" fmla="*/ 103 h 111"/>
                <a:gd name="T14" fmla="*/ 0 w 73"/>
                <a:gd name="T15" fmla="*/ 74 h 111"/>
                <a:gd name="T16" fmla="*/ 8 w 73"/>
                <a:gd name="T17" fmla="*/ 73 h 111"/>
                <a:gd name="T18" fmla="*/ 37 w 73"/>
                <a:gd name="T19" fmla="*/ 103 h 111"/>
                <a:gd name="T20" fmla="*/ 54 w 73"/>
                <a:gd name="T21" fmla="*/ 86 h 111"/>
                <a:gd name="T22" fmla="*/ 35 w 73"/>
                <a:gd name="T23" fmla="*/ 65 h 111"/>
                <a:gd name="T24" fmla="*/ 4 w 73"/>
                <a:gd name="T25" fmla="*/ 32 h 111"/>
                <a:gd name="T26" fmla="*/ 41 w 73"/>
                <a:gd name="T27" fmla="*/ 0 h 111"/>
                <a:gd name="T28" fmla="*/ 63 w 73"/>
                <a:gd name="T29" fmla="*/ 5 h 111"/>
                <a:gd name="T30" fmla="*/ 68 w 73"/>
                <a:gd name="T31" fmla="*/ 30 h 111"/>
                <a:gd name="T32" fmla="*/ 61 w 73"/>
                <a:gd name="T33" fmla="*/ 3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11">
                  <a:moveTo>
                    <a:pt x="61" y="32"/>
                  </a:moveTo>
                  <a:cubicBezTo>
                    <a:pt x="56" y="18"/>
                    <a:pt x="48" y="9"/>
                    <a:pt x="37" y="9"/>
                  </a:cubicBezTo>
                  <a:cubicBezTo>
                    <a:pt x="28" y="9"/>
                    <a:pt x="21" y="16"/>
                    <a:pt x="21" y="25"/>
                  </a:cubicBezTo>
                  <a:cubicBezTo>
                    <a:pt x="21" y="35"/>
                    <a:pt x="31" y="41"/>
                    <a:pt x="42" y="45"/>
                  </a:cubicBezTo>
                  <a:cubicBezTo>
                    <a:pt x="60" y="53"/>
                    <a:pt x="73" y="61"/>
                    <a:pt x="73" y="78"/>
                  </a:cubicBezTo>
                  <a:cubicBezTo>
                    <a:pt x="73" y="100"/>
                    <a:pt x="52" y="111"/>
                    <a:pt x="32" y="111"/>
                  </a:cubicBezTo>
                  <a:cubicBezTo>
                    <a:pt x="20" y="111"/>
                    <a:pt x="8" y="107"/>
                    <a:pt x="4" y="103"/>
                  </a:cubicBezTo>
                  <a:cubicBezTo>
                    <a:pt x="2" y="100"/>
                    <a:pt x="0" y="83"/>
                    <a:pt x="0" y="74"/>
                  </a:cubicBezTo>
                  <a:cubicBezTo>
                    <a:pt x="8" y="73"/>
                    <a:pt x="8" y="73"/>
                    <a:pt x="8" y="73"/>
                  </a:cubicBezTo>
                  <a:cubicBezTo>
                    <a:pt x="12" y="89"/>
                    <a:pt x="22" y="103"/>
                    <a:pt x="37" y="103"/>
                  </a:cubicBezTo>
                  <a:cubicBezTo>
                    <a:pt x="45" y="103"/>
                    <a:pt x="54" y="96"/>
                    <a:pt x="54" y="86"/>
                  </a:cubicBezTo>
                  <a:cubicBezTo>
                    <a:pt x="54" y="76"/>
                    <a:pt x="47" y="70"/>
                    <a:pt x="35" y="65"/>
                  </a:cubicBezTo>
                  <a:cubicBezTo>
                    <a:pt x="20" y="58"/>
                    <a:pt x="4" y="50"/>
                    <a:pt x="4" y="32"/>
                  </a:cubicBezTo>
                  <a:cubicBezTo>
                    <a:pt x="4" y="15"/>
                    <a:pt x="19" y="0"/>
                    <a:pt x="41" y="0"/>
                  </a:cubicBezTo>
                  <a:cubicBezTo>
                    <a:pt x="51" y="0"/>
                    <a:pt x="58" y="2"/>
                    <a:pt x="63" y="5"/>
                  </a:cubicBezTo>
                  <a:cubicBezTo>
                    <a:pt x="65" y="10"/>
                    <a:pt x="68" y="24"/>
                    <a:pt x="68" y="30"/>
                  </a:cubicBezTo>
                  <a:lnTo>
                    <a:pt x="6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p:cNvSpPr>
              <a:spLocks/>
            </p:cNvSpPr>
            <p:nvPr userDrawn="1"/>
          </p:nvSpPr>
          <p:spPr bwMode="auto">
            <a:xfrm>
              <a:off x="4255" y="477"/>
              <a:ext cx="20" cy="41"/>
            </a:xfrm>
            <a:custGeom>
              <a:avLst/>
              <a:gdLst>
                <a:gd name="T0" fmla="*/ 53 w 69"/>
                <a:gd name="T1" fmla="*/ 138 h 141"/>
                <a:gd name="T2" fmla="*/ 42 w 69"/>
                <a:gd name="T3" fmla="*/ 141 h 141"/>
                <a:gd name="T4" fmla="*/ 18 w 69"/>
                <a:gd name="T5" fmla="*/ 113 h 141"/>
                <a:gd name="T6" fmla="*/ 18 w 69"/>
                <a:gd name="T7" fmla="*/ 43 h 141"/>
                <a:gd name="T8" fmla="*/ 2 w 69"/>
                <a:gd name="T9" fmla="*/ 43 h 141"/>
                <a:gd name="T10" fmla="*/ 0 w 69"/>
                <a:gd name="T11" fmla="*/ 40 h 141"/>
                <a:gd name="T12" fmla="*/ 7 w 69"/>
                <a:gd name="T13" fmla="*/ 33 h 141"/>
                <a:gd name="T14" fmla="*/ 18 w 69"/>
                <a:gd name="T15" fmla="*/ 33 h 141"/>
                <a:gd name="T16" fmla="*/ 18 w 69"/>
                <a:gd name="T17" fmla="*/ 16 h 141"/>
                <a:gd name="T18" fmla="*/ 34 w 69"/>
                <a:gd name="T19" fmla="*/ 0 h 141"/>
                <a:gd name="T20" fmla="*/ 38 w 69"/>
                <a:gd name="T21" fmla="*/ 0 h 141"/>
                <a:gd name="T22" fmla="*/ 38 w 69"/>
                <a:gd name="T23" fmla="*/ 33 h 141"/>
                <a:gd name="T24" fmla="*/ 65 w 69"/>
                <a:gd name="T25" fmla="*/ 33 h 141"/>
                <a:gd name="T26" fmla="*/ 64 w 69"/>
                <a:gd name="T27" fmla="*/ 43 h 141"/>
                <a:gd name="T28" fmla="*/ 38 w 69"/>
                <a:gd name="T29" fmla="*/ 43 h 141"/>
                <a:gd name="T30" fmla="*/ 38 w 69"/>
                <a:gd name="T31" fmla="*/ 104 h 141"/>
                <a:gd name="T32" fmla="*/ 52 w 69"/>
                <a:gd name="T33" fmla="*/ 127 h 141"/>
                <a:gd name="T34" fmla="*/ 67 w 69"/>
                <a:gd name="T35" fmla="*/ 123 h 141"/>
                <a:gd name="T36" fmla="*/ 69 w 69"/>
                <a:gd name="T37" fmla="*/ 130 h 141"/>
                <a:gd name="T38" fmla="*/ 53 w 69"/>
                <a:gd name="T39"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41">
                  <a:moveTo>
                    <a:pt x="53" y="138"/>
                  </a:moveTo>
                  <a:cubicBezTo>
                    <a:pt x="49" y="140"/>
                    <a:pt x="45" y="141"/>
                    <a:pt x="42" y="141"/>
                  </a:cubicBezTo>
                  <a:cubicBezTo>
                    <a:pt x="27" y="141"/>
                    <a:pt x="18" y="132"/>
                    <a:pt x="18" y="113"/>
                  </a:cubicBezTo>
                  <a:cubicBezTo>
                    <a:pt x="18" y="43"/>
                    <a:pt x="18" y="43"/>
                    <a:pt x="18" y="43"/>
                  </a:cubicBezTo>
                  <a:cubicBezTo>
                    <a:pt x="2" y="43"/>
                    <a:pt x="2" y="43"/>
                    <a:pt x="2" y="43"/>
                  </a:cubicBezTo>
                  <a:cubicBezTo>
                    <a:pt x="0" y="40"/>
                    <a:pt x="0" y="40"/>
                    <a:pt x="0" y="40"/>
                  </a:cubicBezTo>
                  <a:cubicBezTo>
                    <a:pt x="7" y="33"/>
                    <a:pt x="7" y="33"/>
                    <a:pt x="7" y="33"/>
                  </a:cubicBezTo>
                  <a:cubicBezTo>
                    <a:pt x="18" y="33"/>
                    <a:pt x="18" y="33"/>
                    <a:pt x="18" y="33"/>
                  </a:cubicBezTo>
                  <a:cubicBezTo>
                    <a:pt x="18" y="16"/>
                    <a:pt x="18" y="16"/>
                    <a:pt x="18" y="16"/>
                  </a:cubicBezTo>
                  <a:cubicBezTo>
                    <a:pt x="34" y="0"/>
                    <a:pt x="34" y="0"/>
                    <a:pt x="34" y="0"/>
                  </a:cubicBezTo>
                  <a:cubicBezTo>
                    <a:pt x="38" y="0"/>
                    <a:pt x="38" y="0"/>
                    <a:pt x="38" y="0"/>
                  </a:cubicBezTo>
                  <a:cubicBezTo>
                    <a:pt x="38" y="33"/>
                    <a:pt x="38" y="33"/>
                    <a:pt x="38" y="33"/>
                  </a:cubicBezTo>
                  <a:cubicBezTo>
                    <a:pt x="65" y="33"/>
                    <a:pt x="65" y="33"/>
                    <a:pt x="65" y="33"/>
                  </a:cubicBezTo>
                  <a:cubicBezTo>
                    <a:pt x="68" y="36"/>
                    <a:pt x="67" y="41"/>
                    <a:pt x="64" y="43"/>
                  </a:cubicBezTo>
                  <a:cubicBezTo>
                    <a:pt x="38" y="43"/>
                    <a:pt x="38" y="43"/>
                    <a:pt x="38" y="43"/>
                  </a:cubicBezTo>
                  <a:cubicBezTo>
                    <a:pt x="38" y="104"/>
                    <a:pt x="38" y="104"/>
                    <a:pt x="38" y="104"/>
                  </a:cubicBezTo>
                  <a:cubicBezTo>
                    <a:pt x="38" y="123"/>
                    <a:pt x="46" y="127"/>
                    <a:pt x="52" y="127"/>
                  </a:cubicBezTo>
                  <a:cubicBezTo>
                    <a:pt x="58" y="127"/>
                    <a:pt x="64" y="124"/>
                    <a:pt x="67" y="123"/>
                  </a:cubicBezTo>
                  <a:cubicBezTo>
                    <a:pt x="69" y="130"/>
                    <a:pt x="69" y="130"/>
                    <a:pt x="69" y="130"/>
                  </a:cubicBezTo>
                  <a:lnTo>
                    <a:pt x="53"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p:cNvSpPr>
              <a:spLocks noEditPoints="1"/>
            </p:cNvSpPr>
            <p:nvPr userDrawn="1"/>
          </p:nvSpPr>
          <p:spPr bwMode="auto">
            <a:xfrm>
              <a:off x="4279" y="471"/>
              <a:ext cx="15" cy="46"/>
            </a:xfrm>
            <a:custGeom>
              <a:avLst/>
              <a:gdLst>
                <a:gd name="T0" fmla="*/ 0 w 54"/>
                <a:gd name="T1" fmla="*/ 158 h 158"/>
                <a:gd name="T2" fmla="*/ 0 w 54"/>
                <a:gd name="T3" fmla="*/ 150 h 158"/>
                <a:gd name="T4" fmla="*/ 17 w 54"/>
                <a:gd name="T5" fmla="*/ 131 h 158"/>
                <a:gd name="T6" fmla="*/ 17 w 54"/>
                <a:gd name="T7" fmla="*/ 83 h 158"/>
                <a:gd name="T8" fmla="*/ 2 w 54"/>
                <a:gd name="T9" fmla="*/ 65 h 158"/>
                <a:gd name="T10" fmla="*/ 2 w 54"/>
                <a:gd name="T11" fmla="*/ 58 h 158"/>
                <a:gd name="T12" fmla="*/ 37 w 54"/>
                <a:gd name="T13" fmla="*/ 49 h 158"/>
                <a:gd name="T14" fmla="*/ 37 w 54"/>
                <a:gd name="T15" fmla="*/ 131 h 158"/>
                <a:gd name="T16" fmla="*/ 54 w 54"/>
                <a:gd name="T17" fmla="*/ 150 h 158"/>
                <a:gd name="T18" fmla="*/ 54 w 54"/>
                <a:gd name="T19" fmla="*/ 158 h 158"/>
                <a:gd name="T20" fmla="*/ 0 w 54"/>
                <a:gd name="T21" fmla="*/ 158 h 158"/>
                <a:gd name="T22" fmla="*/ 26 w 54"/>
                <a:gd name="T23" fmla="*/ 0 h 158"/>
                <a:gd name="T24" fmla="*/ 38 w 54"/>
                <a:gd name="T25" fmla="*/ 14 h 158"/>
                <a:gd name="T26" fmla="*/ 25 w 54"/>
                <a:gd name="T27" fmla="*/ 27 h 158"/>
                <a:gd name="T28" fmla="*/ 13 w 54"/>
                <a:gd name="T29" fmla="*/ 14 h 158"/>
                <a:gd name="T30" fmla="*/ 25 w 54"/>
                <a:gd name="T31" fmla="*/ 0 h 158"/>
                <a:gd name="T32" fmla="*/ 26 w 54"/>
                <a:gd name="T3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58">
                  <a:moveTo>
                    <a:pt x="0" y="158"/>
                  </a:moveTo>
                  <a:cubicBezTo>
                    <a:pt x="0" y="150"/>
                    <a:pt x="0" y="150"/>
                    <a:pt x="0" y="150"/>
                  </a:cubicBezTo>
                  <a:cubicBezTo>
                    <a:pt x="16" y="149"/>
                    <a:pt x="17" y="148"/>
                    <a:pt x="17" y="131"/>
                  </a:cubicBezTo>
                  <a:cubicBezTo>
                    <a:pt x="17" y="83"/>
                    <a:pt x="17" y="83"/>
                    <a:pt x="17" y="83"/>
                  </a:cubicBezTo>
                  <a:cubicBezTo>
                    <a:pt x="17" y="68"/>
                    <a:pt x="17" y="67"/>
                    <a:pt x="2" y="65"/>
                  </a:cubicBezTo>
                  <a:cubicBezTo>
                    <a:pt x="2" y="58"/>
                    <a:pt x="2" y="58"/>
                    <a:pt x="2" y="58"/>
                  </a:cubicBezTo>
                  <a:cubicBezTo>
                    <a:pt x="15" y="56"/>
                    <a:pt x="26" y="53"/>
                    <a:pt x="37" y="49"/>
                  </a:cubicBezTo>
                  <a:cubicBezTo>
                    <a:pt x="37" y="131"/>
                    <a:pt x="37" y="131"/>
                    <a:pt x="37" y="131"/>
                  </a:cubicBezTo>
                  <a:cubicBezTo>
                    <a:pt x="37" y="147"/>
                    <a:pt x="38" y="149"/>
                    <a:pt x="54" y="150"/>
                  </a:cubicBezTo>
                  <a:cubicBezTo>
                    <a:pt x="54" y="158"/>
                    <a:pt x="54" y="158"/>
                    <a:pt x="54" y="158"/>
                  </a:cubicBezTo>
                  <a:lnTo>
                    <a:pt x="0" y="158"/>
                  </a:lnTo>
                  <a:close/>
                  <a:moveTo>
                    <a:pt x="26" y="0"/>
                  </a:moveTo>
                  <a:cubicBezTo>
                    <a:pt x="33" y="0"/>
                    <a:pt x="38" y="6"/>
                    <a:pt x="38" y="14"/>
                  </a:cubicBezTo>
                  <a:cubicBezTo>
                    <a:pt x="38" y="21"/>
                    <a:pt x="33" y="27"/>
                    <a:pt x="25" y="27"/>
                  </a:cubicBezTo>
                  <a:cubicBezTo>
                    <a:pt x="19" y="27"/>
                    <a:pt x="13" y="21"/>
                    <a:pt x="13" y="14"/>
                  </a:cubicBezTo>
                  <a:cubicBezTo>
                    <a:pt x="13" y="6"/>
                    <a:pt x="19" y="0"/>
                    <a:pt x="25" y="0"/>
                  </a:cubicBez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p:cNvSpPr>
              <a:spLocks/>
            </p:cNvSpPr>
            <p:nvPr userDrawn="1"/>
          </p:nvSpPr>
          <p:spPr bwMode="auto">
            <a:xfrm>
              <a:off x="4299" y="486"/>
              <a:ext cx="34" cy="31"/>
            </a:xfrm>
            <a:custGeom>
              <a:avLst/>
              <a:gdLst>
                <a:gd name="T0" fmla="*/ 69 w 120"/>
                <a:gd name="T1" fmla="*/ 109 h 109"/>
                <a:gd name="T2" fmla="*/ 69 w 120"/>
                <a:gd name="T3" fmla="*/ 101 h 109"/>
                <a:gd name="T4" fmla="*/ 85 w 120"/>
                <a:gd name="T5" fmla="*/ 82 h 109"/>
                <a:gd name="T6" fmla="*/ 85 w 120"/>
                <a:gd name="T7" fmla="*/ 42 h 109"/>
                <a:gd name="T8" fmla="*/ 63 w 120"/>
                <a:gd name="T9" fmla="*/ 15 h 109"/>
                <a:gd name="T10" fmla="*/ 37 w 120"/>
                <a:gd name="T11" fmla="*/ 27 h 109"/>
                <a:gd name="T12" fmla="*/ 37 w 120"/>
                <a:gd name="T13" fmla="*/ 83 h 109"/>
                <a:gd name="T14" fmla="*/ 53 w 120"/>
                <a:gd name="T15" fmla="*/ 101 h 109"/>
                <a:gd name="T16" fmla="*/ 53 w 120"/>
                <a:gd name="T17" fmla="*/ 109 h 109"/>
                <a:gd name="T18" fmla="*/ 0 w 120"/>
                <a:gd name="T19" fmla="*/ 109 h 109"/>
                <a:gd name="T20" fmla="*/ 0 w 120"/>
                <a:gd name="T21" fmla="*/ 101 h 109"/>
                <a:gd name="T22" fmla="*/ 17 w 120"/>
                <a:gd name="T23" fmla="*/ 83 h 109"/>
                <a:gd name="T24" fmla="*/ 17 w 120"/>
                <a:gd name="T25" fmla="*/ 34 h 109"/>
                <a:gd name="T26" fmla="*/ 3 w 120"/>
                <a:gd name="T27" fmla="*/ 16 h 109"/>
                <a:gd name="T28" fmla="*/ 3 w 120"/>
                <a:gd name="T29" fmla="*/ 9 h 109"/>
                <a:gd name="T30" fmla="*/ 37 w 120"/>
                <a:gd name="T31" fmla="*/ 0 h 109"/>
                <a:gd name="T32" fmla="*/ 37 w 120"/>
                <a:gd name="T33" fmla="*/ 18 h 109"/>
                <a:gd name="T34" fmla="*/ 53 w 120"/>
                <a:gd name="T35" fmla="*/ 8 h 109"/>
                <a:gd name="T36" fmla="*/ 73 w 120"/>
                <a:gd name="T37" fmla="*/ 0 h 109"/>
                <a:gd name="T38" fmla="*/ 105 w 120"/>
                <a:gd name="T39" fmla="*/ 37 h 109"/>
                <a:gd name="T40" fmla="*/ 105 w 120"/>
                <a:gd name="T41" fmla="*/ 83 h 109"/>
                <a:gd name="T42" fmla="*/ 120 w 120"/>
                <a:gd name="T43" fmla="*/ 101 h 109"/>
                <a:gd name="T44" fmla="*/ 120 w 120"/>
                <a:gd name="T45" fmla="*/ 109 h 109"/>
                <a:gd name="T46" fmla="*/ 69 w 120"/>
                <a:gd name="T4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9">
                  <a:moveTo>
                    <a:pt x="69" y="109"/>
                  </a:moveTo>
                  <a:cubicBezTo>
                    <a:pt x="69" y="101"/>
                    <a:pt x="69" y="101"/>
                    <a:pt x="69" y="101"/>
                  </a:cubicBezTo>
                  <a:cubicBezTo>
                    <a:pt x="84" y="100"/>
                    <a:pt x="85" y="98"/>
                    <a:pt x="85" y="82"/>
                  </a:cubicBezTo>
                  <a:cubicBezTo>
                    <a:pt x="85" y="42"/>
                    <a:pt x="85" y="42"/>
                    <a:pt x="85" y="42"/>
                  </a:cubicBezTo>
                  <a:cubicBezTo>
                    <a:pt x="85" y="25"/>
                    <a:pt x="79" y="15"/>
                    <a:pt x="63" y="15"/>
                  </a:cubicBezTo>
                  <a:cubicBezTo>
                    <a:pt x="54" y="15"/>
                    <a:pt x="44" y="21"/>
                    <a:pt x="37" y="27"/>
                  </a:cubicBezTo>
                  <a:cubicBezTo>
                    <a:pt x="37" y="83"/>
                    <a:pt x="37" y="83"/>
                    <a:pt x="37" y="83"/>
                  </a:cubicBezTo>
                  <a:cubicBezTo>
                    <a:pt x="37" y="99"/>
                    <a:pt x="38" y="100"/>
                    <a:pt x="53" y="101"/>
                  </a:cubicBezTo>
                  <a:cubicBezTo>
                    <a:pt x="53" y="109"/>
                    <a:pt x="53" y="109"/>
                    <a:pt x="53" y="109"/>
                  </a:cubicBezTo>
                  <a:cubicBezTo>
                    <a:pt x="0" y="109"/>
                    <a:pt x="0" y="109"/>
                    <a:pt x="0" y="109"/>
                  </a:cubicBezTo>
                  <a:cubicBezTo>
                    <a:pt x="0" y="101"/>
                    <a:pt x="0" y="101"/>
                    <a:pt x="0" y="101"/>
                  </a:cubicBezTo>
                  <a:cubicBezTo>
                    <a:pt x="16" y="100"/>
                    <a:pt x="17" y="98"/>
                    <a:pt x="17" y="83"/>
                  </a:cubicBezTo>
                  <a:cubicBezTo>
                    <a:pt x="17" y="34"/>
                    <a:pt x="17" y="34"/>
                    <a:pt x="17" y="34"/>
                  </a:cubicBezTo>
                  <a:cubicBezTo>
                    <a:pt x="17" y="19"/>
                    <a:pt x="16" y="18"/>
                    <a:pt x="3" y="16"/>
                  </a:cubicBezTo>
                  <a:cubicBezTo>
                    <a:pt x="3" y="9"/>
                    <a:pt x="3" y="9"/>
                    <a:pt x="3" y="9"/>
                  </a:cubicBezTo>
                  <a:cubicBezTo>
                    <a:pt x="15" y="7"/>
                    <a:pt x="26" y="4"/>
                    <a:pt x="37" y="0"/>
                  </a:cubicBezTo>
                  <a:cubicBezTo>
                    <a:pt x="37" y="18"/>
                    <a:pt x="37" y="18"/>
                    <a:pt x="37" y="18"/>
                  </a:cubicBezTo>
                  <a:cubicBezTo>
                    <a:pt x="42" y="15"/>
                    <a:pt x="47" y="11"/>
                    <a:pt x="53" y="8"/>
                  </a:cubicBezTo>
                  <a:cubicBezTo>
                    <a:pt x="59" y="3"/>
                    <a:pt x="66" y="0"/>
                    <a:pt x="73" y="0"/>
                  </a:cubicBezTo>
                  <a:cubicBezTo>
                    <a:pt x="92" y="0"/>
                    <a:pt x="105" y="14"/>
                    <a:pt x="105" y="37"/>
                  </a:cubicBezTo>
                  <a:cubicBezTo>
                    <a:pt x="105" y="83"/>
                    <a:pt x="105" y="83"/>
                    <a:pt x="105" y="83"/>
                  </a:cubicBezTo>
                  <a:cubicBezTo>
                    <a:pt x="105" y="99"/>
                    <a:pt x="106" y="100"/>
                    <a:pt x="120" y="101"/>
                  </a:cubicBezTo>
                  <a:cubicBezTo>
                    <a:pt x="120" y="109"/>
                    <a:pt x="120" y="109"/>
                    <a:pt x="120" y="109"/>
                  </a:cubicBezTo>
                  <a:lnTo>
                    <a:pt x="6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p:cNvSpPr>
              <a:spLocks noEditPoints="1"/>
            </p:cNvSpPr>
            <p:nvPr userDrawn="1"/>
          </p:nvSpPr>
          <p:spPr bwMode="auto">
            <a:xfrm>
              <a:off x="4337" y="486"/>
              <a:ext cx="31" cy="49"/>
            </a:xfrm>
            <a:custGeom>
              <a:avLst/>
              <a:gdLst>
                <a:gd name="T0" fmla="*/ 107 w 107"/>
                <a:gd name="T1" fmla="*/ 5 h 169"/>
                <a:gd name="T2" fmla="*/ 96 w 107"/>
                <a:gd name="T3" fmla="*/ 18 h 169"/>
                <a:gd name="T4" fmla="*/ 83 w 107"/>
                <a:gd name="T5" fmla="*/ 17 h 169"/>
                <a:gd name="T6" fmla="*/ 90 w 107"/>
                <a:gd name="T7" fmla="*/ 38 h 169"/>
                <a:gd name="T8" fmla="*/ 47 w 107"/>
                <a:gd name="T9" fmla="*/ 76 h 169"/>
                <a:gd name="T10" fmla="*/ 34 w 107"/>
                <a:gd name="T11" fmla="*/ 75 h 169"/>
                <a:gd name="T12" fmla="*/ 27 w 107"/>
                <a:gd name="T13" fmla="*/ 85 h 169"/>
                <a:gd name="T14" fmla="*/ 42 w 107"/>
                <a:gd name="T15" fmla="*/ 94 h 169"/>
                <a:gd name="T16" fmla="*/ 68 w 107"/>
                <a:gd name="T17" fmla="*/ 93 h 169"/>
                <a:gd name="T18" fmla="*/ 103 w 107"/>
                <a:gd name="T19" fmla="*/ 122 h 169"/>
                <a:gd name="T20" fmla="*/ 42 w 107"/>
                <a:gd name="T21" fmla="*/ 169 h 169"/>
                <a:gd name="T22" fmla="*/ 0 w 107"/>
                <a:gd name="T23" fmla="*/ 140 h 169"/>
                <a:gd name="T24" fmla="*/ 6 w 107"/>
                <a:gd name="T25" fmla="*/ 126 h 169"/>
                <a:gd name="T26" fmla="*/ 25 w 107"/>
                <a:gd name="T27" fmla="*/ 110 h 169"/>
                <a:gd name="T28" fmla="*/ 8 w 107"/>
                <a:gd name="T29" fmla="*/ 97 h 169"/>
                <a:gd name="T30" fmla="*/ 5 w 107"/>
                <a:gd name="T31" fmla="*/ 87 h 169"/>
                <a:gd name="T32" fmla="*/ 26 w 107"/>
                <a:gd name="T33" fmla="*/ 72 h 169"/>
                <a:gd name="T34" fmla="*/ 5 w 107"/>
                <a:gd name="T35" fmla="*/ 40 h 169"/>
                <a:gd name="T36" fmla="*/ 49 w 107"/>
                <a:gd name="T37" fmla="*/ 0 h 169"/>
                <a:gd name="T38" fmla="*/ 49 w 107"/>
                <a:gd name="T39" fmla="*/ 0 h 169"/>
                <a:gd name="T40" fmla="*/ 73 w 107"/>
                <a:gd name="T41" fmla="*/ 6 h 169"/>
                <a:gd name="T42" fmla="*/ 106 w 107"/>
                <a:gd name="T43" fmla="*/ 3 h 169"/>
                <a:gd name="T44" fmla="*/ 107 w 107"/>
                <a:gd name="T45" fmla="*/ 5 h 169"/>
                <a:gd name="T46" fmla="*/ 52 w 107"/>
                <a:gd name="T47" fmla="*/ 111 h 169"/>
                <a:gd name="T48" fmla="*/ 31 w 107"/>
                <a:gd name="T49" fmla="*/ 116 h 169"/>
                <a:gd name="T50" fmla="*/ 20 w 107"/>
                <a:gd name="T51" fmla="*/ 134 h 169"/>
                <a:gd name="T52" fmla="*/ 52 w 107"/>
                <a:gd name="T53" fmla="*/ 156 h 169"/>
                <a:gd name="T54" fmla="*/ 86 w 107"/>
                <a:gd name="T55" fmla="*/ 130 h 169"/>
                <a:gd name="T56" fmla="*/ 76 w 107"/>
                <a:gd name="T57" fmla="*/ 114 h 169"/>
                <a:gd name="T58" fmla="*/ 52 w 107"/>
                <a:gd name="T59" fmla="*/ 111 h 169"/>
                <a:gd name="T60" fmla="*/ 47 w 107"/>
                <a:gd name="T61" fmla="*/ 8 h 169"/>
                <a:gd name="T62" fmla="*/ 27 w 107"/>
                <a:gd name="T63" fmla="*/ 37 h 169"/>
                <a:gd name="T64" fmla="*/ 49 w 107"/>
                <a:gd name="T65" fmla="*/ 67 h 169"/>
                <a:gd name="T66" fmla="*/ 69 w 107"/>
                <a:gd name="T67" fmla="*/ 39 h 169"/>
                <a:gd name="T68" fmla="*/ 47 w 107"/>
                <a:gd name="T6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169">
                  <a:moveTo>
                    <a:pt x="107" y="5"/>
                  </a:moveTo>
                  <a:cubicBezTo>
                    <a:pt x="105" y="9"/>
                    <a:pt x="100" y="16"/>
                    <a:pt x="96" y="18"/>
                  </a:cubicBezTo>
                  <a:cubicBezTo>
                    <a:pt x="83" y="17"/>
                    <a:pt x="83" y="17"/>
                    <a:pt x="83" y="17"/>
                  </a:cubicBezTo>
                  <a:cubicBezTo>
                    <a:pt x="87" y="22"/>
                    <a:pt x="90" y="30"/>
                    <a:pt x="90" y="38"/>
                  </a:cubicBezTo>
                  <a:cubicBezTo>
                    <a:pt x="90" y="63"/>
                    <a:pt x="68" y="76"/>
                    <a:pt x="47" y="76"/>
                  </a:cubicBezTo>
                  <a:cubicBezTo>
                    <a:pt x="43" y="76"/>
                    <a:pt x="38" y="75"/>
                    <a:pt x="34" y="75"/>
                  </a:cubicBezTo>
                  <a:cubicBezTo>
                    <a:pt x="31" y="77"/>
                    <a:pt x="27" y="81"/>
                    <a:pt x="27" y="85"/>
                  </a:cubicBezTo>
                  <a:cubicBezTo>
                    <a:pt x="27" y="89"/>
                    <a:pt x="32" y="94"/>
                    <a:pt x="42" y="94"/>
                  </a:cubicBezTo>
                  <a:cubicBezTo>
                    <a:pt x="52" y="94"/>
                    <a:pt x="60" y="93"/>
                    <a:pt x="68" y="93"/>
                  </a:cubicBezTo>
                  <a:cubicBezTo>
                    <a:pt x="84" y="93"/>
                    <a:pt x="103" y="98"/>
                    <a:pt x="103" y="122"/>
                  </a:cubicBezTo>
                  <a:cubicBezTo>
                    <a:pt x="103" y="147"/>
                    <a:pt x="74" y="169"/>
                    <a:pt x="42" y="169"/>
                  </a:cubicBezTo>
                  <a:cubicBezTo>
                    <a:pt x="15" y="169"/>
                    <a:pt x="0" y="154"/>
                    <a:pt x="0" y="140"/>
                  </a:cubicBezTo>
                  <a:cubicBezTo>
                    <a:pt x="0" y="135"/>
                    <a:pt x="2" y="130"/>
                    <a:pt x="6" y="126"/>
                  </a:cubicBezTo>
                  <a:cubicBezTo>
                    <a:pt x="11" y="121"/>
                    <a:pt x="20" y="114"/>
                    <a:pt x="25" y="110"/>
                  </a:cubicBezTo>
                  <a:cubicBezTo>
                    <a:pt x="17" y="107"/>
                    <a:pt x="11" y="102"/>
                    <a:pt x="8" y="97"/>
                  </a:cubicBezTo>
                  <a:cubicBezTo>
                    <a:pt x="6" y="93"/>
                    <a:pt x="5" y="89"/>
                    <a:pt x="5" y="87"/>
                  </a:cubicBezTo>
                  <a:cubicBezTo>
                    <a:pt x="15" y="83"/>
                    <a:pt x="22" y="77"/>
                    <a:pt x="26" y="72"/>
                  </a:cubicBezTo>
                  <a:cubicBezTo>
                    <a:pt x="16" y="67"/>
                    <a:pt x="5" y="57"/>
                    <a:pt x="5" y="40"/>
                  </a:cubicBezTo>
                  <a:cubicBezTo>
                    <a:pt x="5" y="13"/>
                    <a:pt x="30" y="0"/>
                    <a:pt x="49" y="0"/>
                  </a:cubicBezTo>
                  <a:cubicBezTo>
                    <a:pt x="49" y="0"/>
                    <a:pt x="49" y="0"/>
                    <a:pt x="49" y="0"/>
                  </a:cubicBezTo>
                  <a:cubicBezTo>
                    <a:pt x="57" y="0"/>
                    <a:pt x="65" y="2"/>
                    <a:pt x="73" y="6"/>
                  </a:cubicBezTo>
                  <a:cubicBezTo>
                    <a:pt x="84" y="6"/>
                    <a:pt x="96" y="5"/>
                    <a:pt x="106" y="3"/>
                  </a:cubicBezTo>
                  <a:lnTo>
                    <a:pt x="107" y="5"/>
                  </a:lnTo>
                  <a:close/>
                  <a:moveTo>
                    <a:pt x="52" y="111"/>
                  </a:moveTo>
                  <a:cubicBezTo>
                    <a:pt x="40" y="111"/>
                    <a:pt x="35" y="112"/>
                    <a:pt x="31" y="116"/>
                  </a:cubicBezTo>
                  <a:cubicBezTo>
                    <a:pt x="24" y="121"/>
                    <a:pt x="20" y="128"/>
                    <a:pt x="20" y="134"/>
                  </a:cubicBezTo>
                  <a:cubicBezTo>
                    <a:pt x="20" y="147"/>
                    <a:pt x="34" y="156"/>
                    <a:pt x="52" y="156"/>
                  </a:cubicBezTo>
                  <a:cubicBezTo>
                    <a:pt x="74" y="156"/>
                    <a:pt x="86" y="145"/>
                    <a:pt x="86" y="130"/>
                  </a:cubicBezTo>
                  <a:cubicBezTo>
                    <a:pt x="86" y="122"/>
                    <a:pt x="82" y="116"/>
                    <a:pt x="76" y="114"/>
                  </a:cubicBezTo>
                  <a:cubicBezTo>
                    <a:pt x="69" y="111"/>
                    <a:pt x="62" y="111"/>
                    <a:pt x="52" y="111"/>
                  </a:cubicBezTo>
                  <a:close/>
                  <a:moveTo>
                    <a:pt x="47" y="8"/>
                  </a:moveTo>
                  <a:cubicBezTo>
                    <a:pt x="36" y="8"/>
                    <a:pt x="27" y="18"/>
                    <a:pt x="27" y="37"/>
                  </a:cubicBezTo>
                  <a:cubicBezTo>
                    <a:pt x="27" y="55"/>
                    <a:pt x="36" y="67"/>
                    <a:pt x="49" y="67"/>
                  </a:cubicBezTo>
                  <a:cubicBezTo>
                    <a:pt x="60" y="67"/>
                    <a:pt x="69" y="58"/>
                    <a:pt x="69" y="39"/>
                  </a:cubicBezTo>
                  <a:cubicBezTo>
                    <a:pt x="69" y="21"/>
                    <a:pt x="60" y="8"/>
                    <a:pt x="4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23"/>
            <p:cNvSpPr>
              <a:spLocks noChangeArrowheads="1"/>
            </p:cNvSpPr>
            <p:nvPr userDrawn="1"/>
          </p:nvSpPr>
          <p:spPr bwMode="auto">
            <a:xfrm>
              <a:off x="4370" y="509"/>
              <a:ext cx="8"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4"/>
            <p:cNvSpPr>
              <a:spLocks noEditPoints="1"/>
            </p:cNvSpPr>
            <p:nvPr userDrawn="1"/>
          </p:nvSpPr>
          <p:spPr bwMode="auto">
            <a:xfrm>
              <a:off x="3769" y="343"/>
              <a:ext cx="82" cy="99"/>
            </a:xfrm>
            <a:custGeom>
              <a:avLst/>
              <a:gdLst>
                <a:gd name="T0" fmla="*/ 140 w 283"/>
                <a:gd name="T1" fmla="*/ 1 h 340"/>
                <a:gd name="T2" fmla="*/ 184 w 283"/>
                <a:gd name="T3" fmla="*/ 0 h 340"/>
                <a:gd name="T4" fmla="*/ 273 w 283"/>
                <a:gd name="T5" fmla="*/ 75 h 340"/>
                <a:gd name="T6" fmla="*/ 188 w 283"/>
                <a:gd name="T7" fmla="*/ 159 h 340"/>
                <a:gd name="T8" fmla="*/ 248 w 283"/>
                <a:gd name="T9" fmla="*/ 174 h 340"/>
                <a:gd name="T10" fmla="*/ 283 w 283"/>
                <a:gd name="T11" fmla="*/ 245 h 340"/>
                <a:gd name="T12" fmla="*/ 168 w 283"/>
                <a:gd name="T13" fmla="*/ 340 h 340"/>
                <a:gd name="T14" fmla="*/ 136 w 283"/>
                <a:gd name="T15" fmla="*/ 339 h 340"/>
                <a:gd name="T16" fmla="*/ 73 w 283"/>
                <a:gd name="T17" fmla="*/ 338 h 340"/>
                <a:gd name="T18" fmla="*/ 23 w 283"/>
                <a:gd name="T19" fmla="*/ 339 h 340"/>
                <a:gd name="T20" fmla="*/ 5 w 283"/>
                <a:gd name="T21" fmla="*/ 340 h 340"/>
                <a:gd name="T22" fmla="*/ 0 w 283"/>
                <a:gd name="T23" fmla="*/ 335 h 340"/>
                <a:gd name="T24" fmla="*/ 0 w 283"/>
                <a:gd name="T25" fmla="*/ 326 h 340"/>
                <a:gd name="T26" fmla="*/ 5 w 283"/>
                <a:gd name="T27" fmla="*/ 321 h 340"/>
                <a:gd name="T28" fmla="*/ 38 w 283"/>
                <a:gd name="T29" fmla="*/ 314 h 340"/>
                <a:gd name="T30" fmla="*/ 45 w 283"/>
                <a:gd name="T31" fmla="*/ 260 h 340"/>
                <a:gd name="T32" fmla="*/ 45 w 283"/>
                <a:gd name="T33" fmla="*/ 79 h 340"/>
                <a:gd name="T34" fmla="*/ 38 w 283"/>
                <a:gd name="T35" fmla="*/ 25 h 340"/>
                <a:gd name="T36" fmla="*/ 5 w 283"/>
                <a:gd name="T37" fmla="*/ 18 h 340"/>
                <a:gd name="T38" fmla="*/ 0 w 283"/>
                <a:gd name="T39" fmla="*/ 13 h 340"/>
                <a:gd name="T40" fmla="*/ 0 w 283"/>
                <a:gd name="T41" fmla="*/ 5 h 340"/>
                <a:gd name="T42" fmla="*/ 5 w 283"/>
                <a:gd name="T43" fmla="*/ 0 h 340"/>
                <a:gd name="T44" fmla="*/ 23 w 283"/>
                <a:gd name="T45" fmla="*/ 0 h 340"/>
                <a:gd name="T46" fmla="*/ 86 w 283"/>
                <a:gd name="T47" fmla="*/ 1 h 340"/>
                <a:gd name="T48" fmla="*/ 140 w 283"/>
                <a:gd name="T49" fmla="*/ 1 h 340"/>
                <a:gd name="T50" fmla="*/ 106 w 283"/>
                <a:gd name="T51" fmla="*/ 151 h 340"/>
                <a:gd name="T52" fmla="*/ 126 w 283"/>
                <a:gd name="T53" fmla="*/ 151 h 340"/>
                <a:gd name="T54" fmla="*/ 206 w 283"/>
                <a:gd name="T55" fmla="*/ 82 h 340"/>
                <a:gd name="T56" fmla="*/ 146 w 283"/>
                <a:gd name="T57" fmla="*/ 20 h 340"/>
                <a:gd name="T58" fmla="*/ 107 w 283"/>
                <a:gd name="T59" fmla="*/ 22 h 340"/>
                <a:gd name="T60" fmla="*/ 106 w 283"/>
                <a:gd name="T61" fmla="*/ 69 h 340"/>
                <a:gd name="T62" fmla="*/ 106 w 283"/>
                <a:gd name="T63" fmla="*/ 151 h 340"/>
                <a:gd name="T64" fmla="*/ 106 w 283"/>
                <a:gd name="T65" fmla="*/ 279 h 340"/>
                <a:gd name="T66" fmla="*/ 108 w 283"/>
                <a:gd name="T67" fmla="*/ 317 h 340"/>
                <a:gd name="T68" fmla="*/ 141 w 283"/>
                <a:gd name="T69" fmla="*/ 318 h 340"/>
                <a:gd name="T70" fmla="*/ 215 w 283"/>
                <a:gd name="T71" fmla="*/ 244 h 340"/>
                <a:gd name="T72" fmla="*/ 137 w 283"/>
                <a:gd name="T73" fmla="*/ 170 h 340"/>
                <a:gd name="T74" fmla="*/ 106 w 283"/>
                <a:gd name="T75" fmla="*/ 172 h 340"/>
                <a:gd name="T76" fmla="*/ 106 w 283"/>
                <a:gd name="T77" fmla="*/ 27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340">
                  <a:moveTo>
                    <a:pt x="140" y="1"/>
                  </a:moveTo>
                  <a:cubicBezTo>
                    <a:pt x="159" y="0"/>
                    <a:pt x="177" y="0"/>
                    <a:pt x="184" y="0"/>
                  </a:cubicBezTo>
                  <a:cubicBezTo>
                    <a:pt x="243" y="0"/>
                    <a:pt x="273" y="25"/>
                    <a:pt x="273" y="75"/>
                  </a:cubicBezTo>
                  <a:cubicBezTo>
                    <a:pt x="273" y="123"/>
                    <a:pt x="246" y="149"/>
                    <a:pt x="188" y="159"/>
                  </a:cubicBezTo>
                  <a:cubicBezTo>
                    <a:pt x="222" y="164"/>
                    <a:pt x="235" y="167"/>
                    <a:pt x="248" y="174"/>
                  </a:cubicBezTo>
                  <a:cubicBezTo>
                    <a:pt x="272" y="187"/>
                    <a:pt x="283" y="210"/>
                    <a:pt x="283" y="245"/>
                  </a:cubicBezTo>
                  <a:cubicBezTo>
                    <a:pt x="283" y="308"/>
                    <a:pt x="245" y="340"/>
                    <a:pt x="168" y="340"/>
                  </a:cubicBezTo>
                  <a:cubicBezTo>
                    <a:pt x="136" y="339"/>
                    <a:pt x="136" y="339"/>
                    <a:pt x="136" y="339"/>
                  </a:cubicBezTo>
                  <a:cubicBezTo>
                    <a:pt x="106" y="338"/>
                    <a:pt x="89" y="338"/>
                    <a:pt x="73" y="338"/>
                  </a:cubicBezTo>
                  <a:cubicBezTo>
                    <a:pt x="55" y="338"/>
                    <a:pt x="39" y="338"/>
                    <a:pt x="23" y="339"/>
                  </a:cubicBezTo>
                  <a:cubicBezTo>
                    <a:pt x="5" y="340"/>
                    <a:pt x="5" y="340"/>
                    <a:pt x="5" y="340"/>
                  </a:cubicBezTo>
                  <a:cubicBezTo>
                    <a:pt x="1" y="340"/>
                    <a:pt x="0" y="339"/>
                    <a:pt x="0" y="335"/>
                  </a:cubicBezTo>
                  <a:cubicBezTo>
                    <a:pt x="0" y="326"/>
                    <a:pt x="0" y="326"/>
                    <a:pt x="0" y="326"/>
                  </a:cubicBezTo>
                  <a:cubicBezTo>
                    <a:pt x="0" y="322"/>
                    <a:pt x="1" y="321"/>
                    <a:pt x="5" y="321"/>
                  </a:cubicBezTo>
                  <a:cubicBezTo>
                    <a:pt x="20" y="321"/>
                    <a:pt x="34" y="318"/>
                    <a:pt x="38" y="314"/>
                  </a:cubicBezTo>
                  <a:cubicBezTo>
                    <a:pt x="43" y="309"/>
                    <a:pt x="45" y="296"/>
                    <a:pt x="45" y="260"/>
                  </a:cubicBezTo>
                  <a:cubicBezTo>
                    <a:pt x="45" y="79"/>
                    <a:pt x="45" y="79"/>
                    <a:pt x="45" y="79"/>
                  </a:cubicBezTo>
                  <a:cubicBezTo>
                    <a:pt x="45" y="44"/>
                    <a:pt x="43" y="30"/>
                    <a:pt x="38" y="25"/>
                  </a:cubicBezTo>
                  <a:cubicBezTo>
                    <a:pt x="34" y="21"/>
                    <a:pt x="20" y="18"/>
                    <a:pt x="5" y="18"/>
                  </a:cubicBezTo>
                  <a:cubicBezTo>
                    <a:pt x="1" y="18"/>
                    <a:pt x="0" y="17"/>
                    <a:pt x="0" y="13"/>
                  </a:cubicBezTo>
                  <a:cubicBezTo>
                    <a:pt x="0" y="5"/>
                    <a:pt x="0" y="5"/>
                    <a:pt x="0" y="5"/>
                  </a:cubicBezTo>
                  <a:cubicBezTo>
                    <a:pt x="0" y="1"/>
                    <a:pt x="1" y="0"/>
                    <a:pt x="5" y="0"/>
                  </a:cubicBezTo>
                  <a:cubicBezTo>
                    <a:pt x="23" y="0"/>
                    <a:pt x="23" y="0"/>
                    <a:pt x="23" y="0"/>
                  </a:cubicBezTo>
                  <a:cubicBezTo>
                    <a:pt x="39" y="1"/>
                    <a:pt x="65" y="1"/>
                    <a:pt x="86" y="1"/>
                  </a:cubicBezTo>
                  <a:lnTo>
                    <a:pt x="140" y="1"/>
                  </a:lnTo>
                  <a:close/>
                  <a:moveTo>
                    <a:pt x="106" y="151"/>
                  </a:moveTo>
                  <a:cubicBezTo>
                    <a:pt x="120" y="151"/>
                    <a:pt x="122" y="151"/>
                    <a:pt x="126" y="151"/>
                  </a:cubicBezTo>
                  <a:cubicBezTo>
                    <a:pt x="184" y="151"/>
                    <a:pt x="206" y="132"/>
                    <a:pt x="206" y="82"/>
                  </a:cubicBezTo>
                  <a:cubicBezTo>
                    <a:pt x="206" y="39"/>
                    <a:pt x="188" y="20"/>
                    <a:pt x="146" y="20"/>
                  </a:cubicBezTo>
                  <a:cubicBezTo>
                    <a:pt x="141" y="20"/>
                    <a:pt x="134" y="21"/>
                    <a:pt x="107" y="22"/>
                  </a:cubicBezTo>
                  <a:cubicBezTo>
                    <a:pt x="106" y="38"/>
                    <a:pt x="106" y="46"/>
                    <a:pt x="106" y="69"/>
                  </a:cubicBezTo>
                  <a:lnTo>
                    <a:pt x="106" y="151"/>
                  </a:lnTo>
                  <a:close/>
                  <a:moveTo>
                    <a:pt x="106" y="279"/>
                  </a:moveTo>
                  <a:cubicBezTo>
                    <a:pt x="106" y="294"/>
                    <a:pt x="107" y="303"/>
                    <a:pt x="108" y="317"/>
                  </a:cubicBezTo>
                  <a:cubicBezTo>
                    <a:pt x="125" y="318"/>
                    <a:pt x="132" y="318"/>
                    <a:pt x="141" y="318"/>
                  </a:cubicBezTo>
                  <a:cubicBezTo>
                    <a:pt x="194" y="318"/>
                    <a:pt x="215" y="297"/>
                    <a:pt x="215" y="244"/>
                  </a:cubicBezTo>
                  <a:cubicBezTo>
                    <a:pt x="215" y="191"/>
                    <a:pt x="193" y="170"/>
                    <a:pt x="137" y="170"/>
                  </a:cubicBezTo>
                  <a:cubicBezTo>
                    <a:pt x="128" y="170"/>
                    <a:pt x="120" y="171"/>
                    <a:pt x="106" y="172"/>
                  </a:cubicBezTo>
                  <a:lnTo>
                    <a:pt x="106"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p:cNvSpPr>
              <a:spLocks/>
            </p:cNvSpPr>
            <p:nvPr userDrawn="1"/>
          </p:nvSpPr>
          <p:spPr bwMode="auto">
            <a:xfrm>
              <a:off x="3851" y="373"/>
              <a:ext cx="55" cy="69"/>
            </a:xfrm>
            <a:custGeom>
              <a:avLst/>
              <a:gdLst>
                <a:gd name="T0" fmla="*/ 93 w 191"/>
                <a:gd name="T1" fmla="*/ 34 h 238"/>
                <a:gd name="T2" fmla="*/ 147 w 191"/>
                <a:gd name="T3" fmla="*/ 0 h 238"/>
                <a:gd name="T4" fmla="*/ 191 w 191"/>
                <a:gd name="T5" fmla="*/ 47 h 238"/>
                <a:gd name="T6" fmla="*/ 167 w 191"/>
                <a:gd name="T7" fmla="*/ 71 h 238"/>
                <a:gd name="T8" fmla="*/ 146 w 191"/>
                <a:gd name="T9" fmla="*/ 54 h 238"/>
                <a:gd name="T10" fmla="*/ 127 w 191"/>
                <a:gd name="T11" fmla="*/ 30 h 238"/>
                <a:gd name="T12" fmla="*/ 94 w 191"/>
                <a:gd name="T13" fmla="*/ 109 h 238"/>
                <a:gd name="T14" fmla="*/ 94 w 191"/>
                <a:gd name="T15" fmla="*/ 177 h 238"/>
                <a:gd name="T16" fmla="*/ 99 w 191"/>
                <a:gd name="T17" fmla="*/ 214 h 238"/>
                <a:gd name="T18" fmla="*/ 133 w 191"/>
                <a:gd name="T19" fmla="*/ 220 h 238"/>
                <a:gd name="T20" fmla="*/ 138 w 191"/>
                <a:gd name="T21" fmla="*/ 224 h 238"/>
                <a:gd name="T22" fmla="*/ 138 w 191"/>
                <a:gd name="T23" fmla="*/ 234 h 238"/>
                <a:gd name="T24" fmla="*/ 133 w 191"/>
                <a:gd name="T25" fmla="*/ 238 h 238"/>
                <a:gd name="T26" fmla="*/ 120 w 191"/>
                <a:gd name="T27" fmla="*/ 237 h 238"/>
                <a:gd name="T28" fmla="*/ 66 w 191"/>
                <a:gd name="T29" fmla="*/ 236 h 238"/>
                <a:gd name="T30" fmla="*/ 14 w 191"/>
                <a:gd name="T31" fmla="*/ 237 h 238"/>
                <a:gd name="T32" fmla="*/ 5 w 191"/>
                <a:gd name="T33" fmla="*/ 238 h 238"/>
                <a:gd name="T34" fmla="*/ 0 w 191"/>
                <a:gd name="T35" fmla="*/ 234 h 238"/>
                <a:gd name="T36" fmla="*/ 0 w 191"/>
                <a:gd name="T37" fmla="*/ 224 h 238"/>
                <a:gd name="T38" fmla="*/ 14 w 191"/>
                <a:gd name="T39" fmla="*/ 220 h 238"/>
                <a:gd name="T40" fmla="*/ 39 w 191"/>
                <a:gd name="T41" fmla="*/ 177 h 238"/>
                <a:gd name="T42" fmla="*/ 39 w 191"/>
                <a:gd name="T43" fmla="*/ 66 h 238"/>
                <a:gd name="T44" fmla="*/ 14 w 191"/>
                <a:gd name="T45" fmla="*/ 25 h 238"/>
                <a:gd name="T46" fmla="*/ 0 w 191"/>
                <a:gd name="T47" fmla="*/ 20 h 238"/>
                <a:gd name="T48" fmla="*/ 0 w 191"/>
                <a:gd name="T49" fmla="*/ 11 h 238"/>
                <a:gd name="T50" fmla="*/ 5 w 191"/>
                <a:gd name="T51" fmla="*/ 7 h 238"/>
                <a:gd name="T52" fmla="*/ 15 w 191"/>
                <a:gd name="T53" fmla="*/ 7 h 238"/>
                <a:gd name="T54" fmla="*/ 49 w 191"/>
                <a:gd name="T55" fmla="*/ 7 h 238"/>
                <a:gd name="T56" fmla="*/ 76 w 191"/>
                <a:gd name="T57" fmla="*/ 5 h 238"/>
                <a:gd name="T58" fmla="*/ 88 w 191"/>
                <a:gd name="T59" fmla="*/ 4 h 238"/>
                <a:gd name="T60" fmla="*/ 93 w 191"/>
                <a:gd name="T61" fmla="*/ 12 h 238"/>
                <a:gd name="T62" fmla="*/ 93 w 191"/>
                <a:gd name="T63" fmla="*/ 21 h 238"/>
                <a:gd name="T64" fmla="*/ 93 w 191"/>
                <a:gd name="T65" fmla="*/ 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238">
                  <a:moveTo>
                    <a:pt x="93" y="34"/>
                  </a:moveTo>
                  <a:cubicBezTo>
                    <a:pt x="107" y="11"/>
                    <a:pt x="124" y="0"/>
                    <a:pt x="147" y="0"/>
                  </a:cubicBezTo>
                  <a:cubicBezTo>
                    <a:pt x="175" y="0"/>
                    <a:pt x="191" y="18"/>
                    <a:pt x="191" y="47"/>
                  </a:cubicBezTo>
                  <a:cubicBezTo>
                    <a:pt x="191" y="66"/>
                    <a:pt x="186" y="71"/>
                    <a:pt x="167" y="71"/>
                  </a:cubicBezTo>
                  <a:cubicBezTo>
                    <a:pt x="149" y="71"/>
                    <a:pt x="146" y="69"/>
                    <a:pt x="146" y="54"/>
                  </a:cubicBezTo>
                  <a:cubicBezTo>
                    <a:pt x="145" y="37"/>
                    <a:pt x="139" y="30"/>
                    <a:pt x="127" y="30"/>
                  </a:cubicBezTo>
                  <a:cubicBezTo>
                    <a:pt x="105" y="30"/>
                    <a:pt x="94" y="55"/>
                    <a:pt x="94" y="109"/>
                  </a:cubicBezTo>
                  <a:cubicBezTo>
                    <a:pt x="94" y="177"/>
                    <a:pt x="94" y="177"/>
                    <a:pt x="94" y="177"/>
                  </a:cubicBezTo>
                  <a:cubicBezTo>
                    <a:pt x="94" y="204"/>
                    <a:pt x="95" y="210"/>
                    <a:pt x="99" y="214"/>
                  </a:cubicBezTo>
                  <a:cubicBezTo>
                    <a:pt x="103" y="219"/>
                    <a:pt x="106" y="219"/>
                    <a:pt x="133" y="220"/>
                  </a:cubicBezTo>
                  <a:cubicBezTo>
                    <a:pt x="136" y="220"/>
                    <a:pt x="138" y="221"/>
                    <a:pt x="138" y="224"/>
                  </a:cubicBezTo>
                  <a:cubicBezTo>
                    <a:pt x="138" y="234"/>
                    <a:pt x="138" y="234"/>
                    <a:pt x="138" y="234"/>
                  </a:cubicBezTo>
                  <a:cubicBezTo>
                    <a:pt x="138" y="237"/>
                    <a:pt x="136" y="238"/>
                    <a:pt x="133" y="238"/>
                  </a:cubicBezTo>
                  <a:cubicBezTo>
                    <a:pt x="130" y="238"/>
                    <a:pt x="125" y="238"/>
                    <a:pt x="120" y="237"/>
                  </a:cubicBezTo>
                  <a:cubicBezTo>
                    <a:pt x="98" y="236"/>
                    <a:pt x="79" y="236"/>
                    <a:pt x="66" y="236"/>
                  </a:cubicBezTo>
                  <a:cubicBezTo>
                    <a:pt x="49" y="236"/>
                    <a:pt x="33" y="236"/>
                    <a:pt x="14" y="237"/>
                  </a:cubicBezTo>
                  <a:cubicBezTo>
                    <a:pt x="11" y="238"/>
                    <a:pt x="6" y="238"/>
                    <a:pt x="5" y="238"/>
                  </a:cubicBezTo>
                  <a:cubicBezTo>
                    <a:pt x="1" y="238"/>
                    <a:pt x="0" y="237"/>
                    <a:pt x="0" y="234"/>
                  </a:cubicBezTo>
                  <a:cubicBezTo>
                    <a:pt x="0" y="224"/>
                    <a:pt x="0" y="224"/>
                    <a:pt x="0" y="224"/>
                  </a:cubicBezTo>
                  <a:cubicBezTo>
                    <a:pt x="0" y="220"/>
                    <a:pt x="0" y="220"/>
                    <a:pt x="14" y="220"/>
                  </a:cubicBezTo>
                  <a:cubicBezTo>
                    <a:pt x="37" y="219"/>
                    <a:pt x="39" y="217"/>
                    <a:pt x="39" y="177"/>
                  </a:cubicBezTo>
                  <a:cubicBezTo>
                    <a:pt x="39" y="66"/>
                    <a:pt x="39" y="66"/>
                    <a:pt x="39" y="66"/>
                  </a:cubicBezTo>
                  <a:cubicBezTo>
                    <a:pt x="39" y="28"/>
                    <a:pt x="37" y="25"/>
                    <a:pt x="14" y="25"/>
                  </a:cubicBezTo>
                  <a:cubicBezTo>
                    <a:pt x="1" y="25"/>
                    <a:pt x="0" y="25"/>
                    <a:pt x="0" y="20"/>
                  </a:cubicBezTo>
                  <a:cubicBezTo>
                    <a:pt x="0" y="11"/>
                    <a:pt x="0" y="11"/>
                    <a:pt x="0" y="11"/>
                  </a:cubicBezTo>
                  <a:cubicBezTo>
                    <a:pt x="0" y="8"/>
                    <a:pt x="1" y="7"/>
                    <a:pt x="5" y="7"/>
                  </a:cubicBezTo>
                  <a:cubicBezTo>
                    <a:pt x="6" y="7"/>
                    <a:pt x="10" y="7"/>
                    <a:pt x="15" y="7"/>
                  </a:cubicBezTo>
                  <a:cubicBezTo>
                    <a:pt x="49" y="7"/>
                    <a:pt x="49" y="7"/>
                    <a:pt x="49" y="7"/>
                  </a:cubicBezTo>
                  <a:cubicBezTo>
                    <a:pt x="53" y="6"/>
                    <a:pt x="63" y="6"/>
                    <a:pt x="76" y="5"/>
                  </a:cubicBezTo>
                  <a:cubicBezTo>
                    <a:pt x="88" y="4"/>
                    <a:pt x="88" y="4"/>
                    <a:pt x="88" y="4"/>
                  </a:cubicBezTo>
                  <a:cubicBezTo>
                    <a:pt x="93" y="4"/>
                    <a:pt x="93" y="6"/>
                    <a:pt x="93" y="12"/>
                  </a:cubicBezTo>
                  <a:cubicBezTo>
                    <a:pt x="93" y="21"/>
                    <a:pt x="93" y="21"/>
                    <a:pt x="93" y="21"/>
                  </a:cubicBez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
            <p:cNvSpPr>
              <a:spLocks noEditPoints="1"/>
            </p:cNvSpPr>
            <p:nvPr userDrawn="1"/>
          </p:nvSpPr>
          <p:spPr bwMode="auto">
            <a:xfrm>
              <a:off x="3908" y="373"/>
              <a:ext cx="66" cy="70"/>
            </a:xfrm>
            <a:custGeom>
              <a:avLst/>
              <a:gdLst>
                <a:gd name="T0" fmla="*/ 229 w 229"/>
                <a:gd name="T1" fmla="*/ 122 h 241"/>
                <a:gd name="T2" fmla="*/ 113 w 229"/>
                <a:gd name="T3" fmla="*/ 241 h 241"/>
                <a:gd name="T4" fmla="*/ 0 w 229"/>
                <a:gd name="T5" fmla="*/ 120 h 241"/>
                <a:gd name="T6" fmla="*/ 23 w 229"/>
                <a:gd name="T7" fmla="*/ 33 h 241"/>
                <a:gd name="T8" fmla="*/ 114 w 229"/>
                <a:gd name="T9" fmla="*/ 0 h 241"/>
                <a:gd name="T10" fmla="*/ 229 w 229"/>
                <a:gd name="T11" fmla="*/ 122 h 241"/>
                <a:gd name="T12" fmla="*/ 70 w 229"/>
                <a:gd name="T13" fmla="*/ 41 h 241"/>
                <a:gd name="T14" fmla="*/ 60 w 229"/>
                <a:gd name="T15" fmla="*/ 120 h 241"/>
                <a:gd name="T16" fmla="*/ 70 w 229"/>
                <a:gd name="T17" fmla="*/ 199 h 241"/>
                <a:gd name="T18" fmla="*/ 114 w 229"/>
                <a:gd name="T19" fmla="*/ 223 h 241"/>
                <a:gd name="T20" fmla="*/ 158 w 229"/>
                <a:gd name="T21" fmla="*/ 199 h 241"/>
                <a:gd name="T22" fmla="*/ 169 w 229"/>
                <a:gd name="T23" fmla="*/ 124 h 241"/>
                <a:gd name="T24" fmla="*/ 159 w 229"/>
                <a:gd name="T25" fmla="*/ 43 h 241"/>
                <a:gd name="T26" fmla="*/ 114 w 229"/>
                <a:gd name="T27" fmla="*/ 18 h 241"/>
                <a:gd name="T28" fmla="*/ 70 w 229"/>
                <a:gd name="T29" fmla="*/ 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241">
                  <a:moveTo>
                    <a:pt x="229" y="122"/>
                  </a:moveTo>
                  <a:cubicBezTo>
                    <a:pt x="229" y="204"/>
                    <a:pt x="193" y="241"/>
                    <a:pt x="113" y="241"/>
                  </a:cubicBezTo>
                  <a:cubicBezTo>
                    <a:pt x="35" y="241"/>
                    <a:pt x="0" y="203"/>
                    <a:pt x="0" y="120"/>
                  </a:cubicBezTo>
                  <a:cubicBezTo>
                    <a:pt x="0" y="80"/>
                    <a:pt x="8" y="51"/>
                    <a:pt x="23" y="33"/>
                  </a:cubicBezTo>
                  <a:cubicBezTo>
                    <a:pt x="41" y="11"/>
                    <a:pt x="74" y="0"/>
                    <a:pt x="114" y="0"/>
                  </a:cubicBezTo>
                  <a:cubicBezTo>
                    <a:pt x="195" y="0"/>
                    <a:pt x="229" y="37"/>
                    <a:pt x="229" y="122"/>
                  </a:cubicBezTo>
                  <a:close/>
                  <a:moveTo>
                    <a:pt x="70" y="41"/>
                  </a:moveTo>
                  <a:cubicBezTo>
                    <a:pt x="63" y="57"/>
                    <a:pt x="60" y="75"/>
                    <a:pt x="60" y="120"/>
                  </a:cubicBezTo>
                  <a:cubicBezTo>
                    <a:pt x="60" y="164"/>
                    <a:pt x="63" y="183"/>
                    <a:pt x="70" y="199"/>
                  </a:cubicBezTo>
                  <a:cubicBezTo>
                    <a:pt x="77" y="214"/>
                    <a:pt x="94" y="223"/>
                    <a:pt x="114" y="223"/>
                  </a:cubicBezTo>
                  <a:cubicBezTo>
                    <a:pt x="134" y="223"/>
                    <a:pt x="151" y="214"/>
                    <a:pt x="158" y="199"/>
                  </a:cubicBezTo>
                  <a:cubicBezTo>
                    <a:pt x="166" y="184"/>
                    <a:pt x="169" y="165"/>
                    <a:pt x="169" y="124"/>
                  </a:cubicBezTo>
                  <a:cubicBezTo>
                    <a:pt x="169" y="79"/>
                    <a:pt x="166" y="59"/>
                    <a:pt x="159" y="43"/>
                  </a:cubicBezTo>
                  <a:cubicBezTo>
                    <a:pt x="152" y="27"/>
                    <a:pt x="135" y="18"/>
                    <a:pt x="114" y="18"/>
                  </a:cubicBezTo>
                  <a:cubicBezTo>
                    <a:pt x="94" y="18"/>
                    <a:pt x="77" y="27"/>
                    <a:pt x="70"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
            <p:cNvSpPr>
              <a:spLocks/>
            </p:cNvSpPr>
            <p:nvPr userDrawn="1"/>
          </p:nvSpPr>
          <p:spPr bwMode="auto">
            <a:xfrm>
              <a:off x="3969" y="375"/>
              <a:ext cx="114" cy="67"/>
            </a:xfrm>
            <a:custGeom>
              <a:avLst/>
              <a:gdLst>
                <a:gd name="T0" fmla="*/ 145 w 395"/>
                <a:gd name="T1" fmla="*/ 216 h 232"/>
                <a:gd name="T2" fmla="*/ 135 w 395"/>
                <a:gd name="T3" fmla="*/ 232 h 232"/>
                <a:gd name="T4" fmla="*/ 123 w 395"/>
                <a:gd name="T5" fmla="*/ 231 h 232"/>
                <a:gd name="T6" fmla="*/ 115 w 395"/>
                <a:gd name="T7" fmla="*/ 231 h 232"/>
                <a:gd name="T8" fmla="*/ 106 w 395"/>
                <a:gd name="T9" fmla="*/ 232 h 232"/>
                <a:gd name="T10" fmla="*/ 101 w 395"/>
                <a:gd name="T11" fmla="*/ 232 h 232"/>
                <a:gd name="T12" fmla="*/ 93 w 395"/>
                <a:gd name="T13" fmla="*/ 223 h 232"/>
                <a:gd name="T14" fmla="*/ 90 w 395"/>
                <a:gd name="T15" fmla="*/ 212 h 232"/>
                <a:gd name="T16" fmla="*/ 44 w 395"/>
                <a:gd name="T17" fmla="*/ 64 h 232"/>
                <a:gd name="T18" fmla="*/ 7 w 395"/>
                <a:gd name="T19" fmla="*/ 18 h 232"/>
                <a:gd name="T20" fmla="*/ 0 w 395"/>
                <a:gd name="T21" fmla="*/ 13 h 232"/>
                <a:gd name="T22" fmla="*/ 0 w 395"/>
                <a:gd name="T23" fmla="*/ 4 h 232"/>
                <a:gd name="T24" fmla="*/ 5 w 395"/>
                <a:gd name="T25" fmla="*/ 0 h 232"/>
                <a:gd name="T26" fmla="*/ 18 w 395"/>
                <a:gd name="T27" fmla="*/ 0 h 232"/>
                <a:gd name="T28" fmla="*/ 65 w 395"/>
                <a:gd name="T29" fmla="*/ 1 h 232"/>
                <a:gd name="T30" fmla="*/ 111 w 395"/>
                <a:gd name="T31" fmla="*/ 0 h 232"/>
                <a:gd name="T32" fmla="*/ 123 w 395"/>
                <a:gd name="T33" fmla="*/ 0 h 232"/>
                <a:gd name="T34" fmla="*/ 128 w 395"/>
                <a:gd name="T35" fmla="*/ 5 h 232"/>
                <a:gd name="T36" fmla="*/ 128 w 395"/>
                <a:gd name="T37" fmla="*/ 13 h 232"/>
                <a:gd name="T38" fmla="*/ 122 w 395"/>
                <a:gd name="T39" fmla="*/ 18 h 232"/>
                <a:gd name="T40" fmla="*/ 96 w 395"/>
                <a:gd name="T41" fmla="*/ 35 h 232"/>
                <a:gd name="T42" fmla="*/ 102 w 395"/>
                <a:gd name="T43" fmla="*/ 62 h 232"/>
                <a:gd name="T44" fmla="*/ 137 w 395"/>
                <a:gd name="T45" fmla="*/ 182 h 232"/>
                <a:gd name="T46" fmla="*/ 190 w 395"/>
                <a:gd name="T47" fmla="*/ 13 h 232"/>
                <a:gd name="T48" fmla="*/ 192 w 395"/>
                <a:gd name="T49" fmla="*/ 6 h 232"/>
                <a:gd name="T50" fmla="*/ 197 w 395"/>
                <a:gd name="T51" fmla="*/ 0 h 232"/>
                <a:gd name="T52" fmla="*/ 206 w 395"/>
                <a:gd name="T53" fmla="*/ 1 h 232"/>
                <a:gd name="T54" fmla="*/ 216 w 395"/>
                <a:gd name="T55" fmla="*/ 1 h 232"/>
                <a:gd name="T56" fmla="*/ 229 w 395"/>
                <a:gd name="T57" fmla="*/ 1 h 232"/>
                <a:gd name="T58" fmla="*/ 235 w 395"/>
                <a:gd name="T59" fmla="*/ 0 h 232"/>
                <a:gd name="T60" fmla="*/ 240 w 395"/>
                <a:gd name="T61" fmla="*/ 6 h 232"/>
                <a:gd name="T62" fmla="*/ 244 w 395"/>
                <a:gd name="T63" fmla="*/ 25 h 232"/>
                <a:gd name="T64" fmla="*/ 292 w 395"/>
                <a:gd name="T65" fmla="*/ 184 h 232"/>
                <a:gd name="T66" fmla="*/ 324 w 395"/>
                <a:gd name="T67" fmla="*/ 63 h 232"/>
                <a:gd name="T68" fmla="*/ 331 w 395"/>
                <a:gd name="T69" fmla="*/ 33 h 232"/>
                <a:gd name="T70" fmla="*/ 307 w 395"/>
                <a:gd name="T71" fmla="*/ 18 h 232"/>
                <a:gd name="T72" fmla="*/ 300 w 395"/>
                <a:gd name="T73" fmla="*/ 13 h 232"/>
                <a:gd name="T74" fmla="*/ 300 w 395"/>
                <a:gd name="T75" fmla="*/ 4 h 232"/>
                <a:gd name="T76" fmla="*/ 305 w 395"/>
                <a:gd name="T77" fmla="*/ 0 h 232"/>
                <a:gd name="T78" fmla="*/ 314 w 395"/>
                <a:gd name="T79" fmla="*/ 0 h 232"/>
                <a:gd name="T80" fmla="*/ 347 w 395"/>
                <a:gd name="T81" fmla="*/ 1 h 232"/>
                <a:gd name="T82" fmla="*/ 379 w 395"/>
                <a:gd name="T83" fmla="*/ 0 h 232"/>
                <a:gd name="T84" fmla="*/ 390 w 395"/>
                <a:gd name="T85" fmla="*/ 0 h 232"/>
                <a:gd name="T86" fmla="*/ 395 w 395"/>
                <a:gd name="T87" fmla="*/ 4 h 232"/>
                <a:gd name="T88" fmla="*/ 395 w 395"/>
                <a:gd name="T89" fmla="*/ 14 h 232"/>
                <a:gd name="T90" fmla="*/ 390 w 395"/>
                <a:gd name="T91" fmla="*/ 18 h 232"/>
                <a:gd name="T92" fmla="*/ 347 w 395"/>
                <a:gd name="T93" fmla="*/ 71 h 232"/>
                <a:gd name="T94" fmla="*/ 303 w 395"/>
                <a:gd name="T95" fmla="*/ 205 h 232"/>
                <a:gd name="T96" fmla="*/ 291 w 395"/>
                <a:gd name="T97" fmla="*/ 232 h 232"/>
                <a:gd name="T98" fmla="*/ 285 w 395"/>
                <a:gd name="T99" fmla="*/ 232 h 232"/>
                <a:gd name="T100" fmla="*/ 274 w 395"/>
                <a:gd name="T101" fmla="*/ 231 h 232"/>
                <a:gd name="T102" fmla="*/ 260 w 395"/>
                <a:gd name="T103" fmla="*/ 232 h 232"/>
                <a:gd name="T104" fmla="*/ 255 w 395"/>
                <a:gd name="T105" fmla="*/ 232 h 232"/>
                <a:gd name="T106" fmla="*/ 244 w 395"/>
                <a:gd name="T107" fmla="*/ 215 h 232"/>
                <a:gd name="T108" fmla="*/ 197 w 395"/>
                <a:gd name="T109" fmla="*/ 59 h 232"/>
                <a:gd name="T110" fmla="*/ 145 w 395"/>
                <a:gd name="T111"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5" h="232">
                  <a:moveTo>
                    <a:pt x="145" y="216"/>
                  </a:moveTo>
                  <a:cubicBezTo>
                    <a:pt x="140" y="232"/>
                    <a:pt x="140" y="232"/>
                    <a:pt x="135" y="232"/>
                  </a:cubicBezTo>
                  <a:cubicBezTo>
                    <a:pt x="134" y="232"/>
                    <a:pt x="134" y="232"/>
                    <a:pt x="123" y="231"/>
                  </a:cubicBezTo>
                  <a:cubicBezTo>
                    <a:pt x="115" y="231"/>
                    <a:pt x="115" y="231"/>
                    <a:pt x="115" y="231"/>
                  </a:cubicBezTo>
                  <a:cubicBezTo>
                    <a:pt x="112" y="231"/>
                    <a:pt x="109" y="231"/>
                    <a:pt x="106" y="232"/>
                  </a:cubicBezTo>
                  <a:cubicBezTo>
                    <a:pt x="101" y="232"/>
                    <a:pt x="101" y="232"/>
                    <a:pt x="101" y="232"/>
                  </a:cubicBezTo>
                  <a:cubicBezTo>
                    <a:pt x="97" y="232"/>
                    <a:pt x="95" y="230"/>
                    <a:pt x="93" y="223"/>
                  </a:cubicBezTo>
                  <a:cubicBezTo>
                    <a:pt x="92" y="217"/>
                    <a:pt x="91" y="213"/>
                    <a:pt x="90" y="212"/>
                  </a:cubicBezTo>
                  <a:cubicBezTo>
                    <a:pt x="44" y="64"/>
                    <a:pt x="44" y="64"/>
                    <a:pt x="44" y="64"/>
                  </a:cubicBezTo>
                  <a:cubicBezTo>
                    <a:pt x="33" y="26"/>
                    <a:pt x="27" y="20"/>
                    <a:pt x="7" y="18"/>
                  </a:cubicBezTo>
                  <a:cubicBezTo>
                    <a:pt x="2" y="18"/>
                    <a:pt x="0" y="16"/>
                    <a:pt x="0" y="13"/>
                  </a:cubicBezTo>
                  <a:cubicBezTo>
                    <a:pt x="0" y="4"/>
                    <a:pt x="0" y="4"/>
                    <a:pt x="0" y="4"/>
                  </a:cubicBezTo>
                  <a:cubicBezTo>
                    <a:pt x="0" y="1"/>
                    <a:pt x="1" y="0"/>
                    <a:pt x="5" y="0"/>
                  </a:cubicBezTo>
                  <a:cubicBezTo>
                    <a:pt x="7" y="0"/>
                    <a:pt x="13" y="0"/>
                    <a:pt x="18" y="0"/>
                  </a:cubicBezTo>
                  <a:cubicBezTo>
                    <a:pt x="36" y="1"/>
                    <a:pt x="52" y="1"/>
                    <a:pt x="65" y="1"/>
                  </a:cubicBezTo>
                  <a:cubicBezTo>
                    <a:pt x="77" y="1"/>
                    <a:pt x="93" y="1"/>
                    <a:pt x="111" y="0"/>
                  </a:cubicBezTo>
                  <a:cubicBezTo>
                    <a:pt x="118" y="0"/>
                    <a:pt x="122" y="0"/>
                    <a:pt x="123" y="0"/>
                  </a:cubicBezTo>
                  <a:cubicBezTo>
                    <a:pt x="127" y="0"/>
                    <a:pt x="128" y="1"/>
                    <a:pt x="128" y="5"/>
                  </a:cubicBezTo>
                  <a:cubicBezTo>
                    <a:pt x="128" y="13"/>
                    <a:pt x="128" y="13"/>
                    <a:pt x="128" y="13"/>
                  </a:cubicBezTo>
                  <a:cubicBezTo>
                    <a:pt x="128" y="16"/>
                    <a:pt x="127" y="18"/>
                    <a:pt x="122" y="18"/>
                  </a:cubicBezTo>
                  <a:cubicBezTo>
                    <a:pt x="105" y="18"/>
                    <a:pt x="96" y="24"/>
                    <a:pt x="96" y="35"/>
                  </a:cubicBezTo>
                  <a:cubicBezTo>
                    <a:pt x="96" y="40"/>
                    <a:pt x="98" y="50"/>
                    <a:pt x="102" y="62"/>
                  </a:cubicBezTo>
                  <a:cubicBezTo>
                    <a:pt x="137" y="182"/>
                    <a:pt x="137" y="182"/>
                    <a:pt x="137" y="182"/>
                  </a:cubicBezTo>
                  <a:cubicBezTo>
                    <a:pt x="190" y="13"/>
                    <a:pt x="190" y="13"/>
                    <a:pt x="190" y="13"/>
                  </a:cubicBezTo>
                  <a:cubicBezTo>
                    <a:pt x="191" y="10"/>
                    <a:pt x="192" y="7"/>
                    <a:pt x="192" y="6"/>
                  </a:cubicBezTo>
                  <a:cubicBezTo>
                    <a:pt x="193" y="2"/>
                    <a:pt x="194" y="0"/>
                    <a:pt x="197" y="0"/>
                  </a:cubicBezTo>
                  <a:cubicBezTo>
                    <a:pt x="198" y="0"/>
                    <a:pt x="198" y="0"/>
                    <a:pt x="206" y="1"/>
                  </a:cubicBezTo>
                  <a:cubicBezTo>
                    <a:pt x="208" y="1"/>
                    <a:pt x="212" y="1"/>
                    <a:pt x="216" y="1"/>
                  </a:cubicBezTo>
                  <a:cubicBezTo>
                    <a:pt x="222" y="1"/>
                    <a:pt x="226" y="1"/>
                    <a:pt x="229" y="1"/>
                  </a:cubicBezTo>
                  <a:cubicBezTo>
                    <a:pt x="231" y="0"/>
                    <a:pt x="233" y="0"/>
                    <a:pt x="235" y="0"/>
                  </a:cubicBezTo>
                  <a:cubicBezTo>
                    <a:pt x="238" y="0"/>
                    <a:pt x="239" y="2"/>
                    <a:pt x="240" y="6"/>
                  </a:cubicBezTo>
                  <a:cubicBezTo>
                    <a:pt x="242" y="14"/>
                    <a:pt x="244" y="23"/>
                    <a:pt x="244" y="25"/>
                  </a:cubicBezTo>
                  <a:cubicBezTo>
                    <a:pt x="292" y="184"/>
                    <a:pt x="292" y="184"/>
                    <a:pt x="292" y="184"/>
                  </a:cubicBezTo>
                  <a:cubicBezTo>
                    <a:pt x="324" y="63"/>
                    <a:pt x="324" y="63"/>
                    <a:pt x="324" y="63"/>
                  </a:cubicBezTo>
                  <a:cubicBezTo>
                    <a:pt x="331" y="38"/>
                    <a:pt x="331" y="38"/>
                    <a:pt x="331" y="33"/>
                  </a:cubicBezTo>
                  <a:cubicBezTo>
                    <a:pt x="331" y="24"/>
                    <a:pt x="323" y="18"/>
                    <a:pt x="307" y="18"/>
                  </a:cubicBezTo>
                  <a:cubicBezTo>
                    <a:pt x="302" y="18"/>
                    <a:pt x="300" y="16"/>
                    <a:pt x="300" y="13"/>
                  </a:cubicBezTo>
                  <a:cubicBezTo>
                    <a:pt x="300" y="4"/>
                    <a:pt x="300" y="4"/>
                    <a:pt x="300" y="4"/>
                  </a:cubicBezTo>
                  <a:cubicBezTo>
                    <a:pt x="300" y="1"/>
                    <a:pt x="301" y="0"/>
                    <a:pt x="305" y="0"/>
                  </a:cubicBezTo>
                  <a:cubicBezTo>
                    <a:pt x="306" y="0"/>
                    <a:pt x="310" y="0"/>
                    <a:pt x="314" y="0"/>
                  </a:cubicBezTo>
                  <a:cubicBezTo>
                    <a:pt x="325" y="1"/>
                    <a:pt x="336" y="1"/>
                    <a:pt x="347" y="1"/>
                  </a:cubicBezTo>
                  <a:cubicBezTo>
                    <a:pt x="358" y="1"/>
                    <a:pt x="369" y="1"/>
                    <a:pt x="379" y="0"/>
                  </a:cubicBezTo>
                  <a:cubicBezTo>
                    <a:pt x="390" y="0"/>
                    <a:pt x="390" y="0"/>
                    <a:pt x="390" y="0"/>
                  </a:cubicBezTo>
                  <a:cubicBezTo>
                    <a:pt x="394" y="0"/>
                    <a:pt x="395" y="1"/>
                    <a:pt x="395" y="4"/>
                  </a:cubicBezTo>
                  <a:cubicBezTo>
                    <a:pt x="395" y="14"/>
                    <a:pt x="395" y="14"/>
                    <a:pt x="395" y="14"/>
                  </a:cubicBezTo>
                  <a:cubicBezTo>
                    <a:pt x="395" y="16"/>
                    <a:pt x="394" y="18"/>
                    <a:pt x="390" y="18"/>
                  </a:cubicBezTo>
                  <a:cubicBezTo>
                    <a:pt x="368" y="20"/>
                    <a:pt x="362" y="27"/>
                    <a:pt x="347" y="71"/>
                  </a:cubicBezTo>
                  <a:cubicBezTo>
                    <a:pt x="303" y="205"/>
                    <a:pt x="303" y="205"/>
                    <a:pt x="303" y="205"/>
                  </a:cubicBezTo>
                  <a:cubicBezTo>
                    <a:pt x="295" y="232"/>
                    <a:pt x="295" y="232"/>
                    <a:pt x="291" y="232"/>
                  </a:cubicBezTo>
                  <a:cubicBezTo>
                    <a:pt x="285" y="232"/>
                    <a:pt x="285" y="232"/>
                    <a:pt x="285" y="232"/>
                  </a:cubicBezTo>
                  <a:cubicBezTo>
                    <a:pt x="281" y="231"/>
                    <a:pt x="278" y="231"/>
                    <a:pt x="274" y="231"/>
                  </a:cubicBezTo>
                  <a:cubicBezTo>
                    <a:pt x="271" y="231"/>
                    <a:pt x="265" y="231"/>
                    <a:pt x="260" y="232"/>
                  </a:cubicBezTo>
                  <a:cubicBezTo>
                    <a:pt x="258" y="232"/>
                    <a:pt x="256" y="232"/>
                    <a:pt x="255" y="232"/>
                  </a:cubicBezTo>
                  <a:cubicBezTo>
                    <a:pt x="250" y="232"/>
                    <a:pt x="250" y="232"/>
                    <a:pt x="244" y="215"/>
                  </a:cubicBezTo>
                  <a:cubicBezTo>
                    <a:pt x="197" y="59"/>
                    <a:pt x="197" y="59"/>
                    <a:pt x="197" y="59"/>
                  </a:cubicBezTo>
                  <a:lnTo>
                    <a:pt x="145"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p:cNvSpPr>
              <a:spLocks/>
            </p:cNvSpPr>
            <p:nvPr userDrawn="1"/>
          </p:nvSpPr>
          <p:spPr bwMode="auto">
            <a:xfrm>
              <a:off x="4079" y="373"/>
              <a:ext cx="82" cy="69"/>
            </a:xfrm>
            <a:custGeom>
              <a:avLst/>
              <a:gdLst>
                <a:gd name="T0" fmla="*/ 94 w 281"/>
                <a:gd name="T1" fmla="*/ 33 h 237"/>
                <a:gd name="T2" fmla="*/ 173 w 281"/>
                <a:gd name="T3" fmla="*/ 0 h 237"/>
                <a:gd name="T4" fmla="*/ 235 w 281"/>
                <a:gd name="T5" fmla="*/ 32 h 237"/>
                <a:gd name="T6" fmla="*/ 242 w 281"/>
                <a:gd name="T7" fmla="*/ 78 h 237"/>
                <a:gd name="T8" fmla="*/ 242 w 281"/>
                <a:gd name="T9" fmla="*/ 176 h 237"/>
                <a:gd name="T10" fmla="*/ 266 w 281"/>
                <a:gd name="T11" fmla="*/ 219 h 237"/>
                <a:gd name="T12" fmla="*/ 281 w 281"/>
                <a:gd name="T13" fmla="*/ 223 h 237"/>
                <a:gd name="T14" fmla="*/ 281 w 281"/>
                <a:gd name="T15" fmla="*/ 233 h 237"/>
                <a:gd name="T16" fmla="*/ 276 w 281"/>
                <a:gd name="T17" fmla="*/ 237 h 237"/>
                <a:gd name="T18" fmla="*/ 266 w 281"/>
                <a:gd name="T19" fmla="*/ 236 h 237"/>
                <a:gd name="T20" fmla="*/ 218 w 281"/>
                <a:gd name="T21" fmla="*/ 235 h 237"/>
                <a:gd name="T22" fmla="*/ 166 w 281"/>
                <a:gd name="T23" fmla="*/ 236 h 237"/>
                <a:gd name="T24" fmla="*/ 156 w 281"/>
                <a:gd name="T25" fmla="*/ 237 h 237"/>
                <a:gd name="T26" fmla="*/ 151 w 281"/>
                <a:gd name="T27" fmla="*/ 233 h 237"/>
                <a:gd name="T28" fmla="*/ 151 w 281"/>
                <a:gd name="T29" fmla="*/ 223 h 237"/>
                <a:gd name="T30" fmla="*/ 163 w 281"/>
                <a:gd name="T31" fmla="*/ 219 h 237"/>
                <a:gd name="T32" fmla="*/ 185 w 281"/>
                <a:gd name="T33" fmla="*/ 207 h 237"/>
                <a:gd name="T34" fmla="*/ 186 w 281"/>
                <a:gd name="T35" fmla="*/ 176 h 237"/>
                <a:gd name="T36" fmla="*/ 186 w 281"/>
                <a:gd name="T37" fmla="*/ 95 h 237"/>
                <a:gd name="T38" fmla="*/ 144 w 281"/>
                <a:gd name="T39" fmla="*/ 29 h 237"/>
                <a:gd name="T40" fmla="*/ 104 w 281"/>
                <a:gd name="T41" fmla="*/ 47 h 237"/>
                <a:gd name="T42" fmla="*/ 94 w 281"/>
                <a:gd name="T43" fmla="*/ 97 h 237"/>
                <a:gd name="T44" fmla="*/ 94 w 281"/>
                <a:gd name="T45" fmla="*/ 176 h 237"/>
                <a:gd name="T46" fmla="*/ 119 w 281"/>
                <a:gd name="T47" fmla="*/ 219 h 237"/>
                <a:gd name="T48" fmla="*/ 129 w 281"/>
                <a:gd name="T49" fmla="*/ 223 h 237"/>
                <a:gd name="T50" fmla="*/ 129 w 281"/>
                <a:gd name="T51" fmla="*/ 233 h 237"/>
                <a:gd name="T52" fmla="*/ 124 w 281"/>
                <a:gd name="T53" fmla="*/ 237 h 237"/>
                <a:gd name="T54" fmla="*/ 115 w 281"/>
                <a:gd name="T55" fmla="*/ 236 h 237"/>
                <a:gd name="T56" fmla="*/ 67 w 281"/>
                <a:gd name="T57" fmla="*/ 235 h 237"/>
                <a:gd name="T58" fmla="*/ 15 w 281"/>
                <a:gd name="T59" fmla="*/ 236 h 237"/>
                <a:gd name="T60" fmla="*/ 5 w 281"/>
                <a:gd name="T61" fmla="*/ 237 h 237"/>
                <a:gd name="T62" fmla="*/ 0 w 281"/>
                <a:gd name="T63" fmla="*/ 233 h 237"/>
                <a:gd name="T64" fmla="*/ 0 w 281"/>
                <a:gd name="T65" fmla="*/ 223 h 237"/>
                <a:gd name="T66" fmla="*/ 14 w 281"/>
                <a:gd name="T67" fmla="*/ 219 h 237"/>
                <a:gd name="T68" fmla="*/ 39 w 281"/>
                <a:gd name="T69" fmla="*/ 176 h 237"/>
                <a:gd name="T70" fmla="*/ 39 w 281"/>
                <a:gd name="T71" fmla="*/ 65 h 237"/>
                <a:gd name="T72" fmla="*/ 14 w 281"/>
                <a:gd name="T73" fmla="*/ 24 h 237"/>
                <a:gd name="T74" fmla="*/ 0 w 281"/>
                <a:gd name="T75" fmla="*/ 19 h 237"/>
                <a:gd name="T76" fmla="*/ 0 w 281"/>
                <a:gd name="T77" fmla="*/ 10 h 237"/>
                <a:gd name="T78" fmla="*/ 6 w 281"/>
                <a:gd name="T79" fmla="*/ 6 h 237"/>
                <a:gd name="T80" fmla="*/ 16 w 281"/>
                <a:gd name="T81" fmla="*/ 6 h 237"/>
                <a:gd name="T82" fmla="*/ 49 w 281"/>
                <a:gd name="T83" fmla="*/ 6 h 237"/>
                <a:gd name="T84" fmla="*/ 77 w 281"/>
                <a:gd name="T85" fmla="*/ 4 h 237"/>
                <a:gd name="T86" fmla="*/ 89 w 281"/>
                <a:gd name="T87" fmla="*/ 3 h 237"/>
                <a:gd name="T88" fmla="*/ 94 w 281"/>
                <a:gd name="T89" fmla="*/ 12 h 237"/>
                <a:gd name="T90" fmla="*/ 94 w 281"/>
                <a:gd name="T91" fmla="*/ 21 h 237"/>
                <a:gd name="T92" fmla="*/ 94 w 281"/>
                <a:gd name="T93" fmla="*/ 3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1" h="237">
                  <a:moveTo>
                    <a:pt x="94" y="33"/>
                  </a:moveTo>
                  <a:cubicBezTo>
                    <a:pt x="114" y="10"/>
                    <a:pt x="139" y="0"/>
                    <a:pt x="173" y="0"/>
                  </a:cubicBezTo>
                  <a:cubicBezTo>
                    <a:pt x="205" y="0"/>
                    <a:pt x="226" y="11"/>
                    <a:pt x="235" y="32"/>
                  </a:cubicBezTo>
                  <a:cubicBezTo>
                    <a:pt x="240" y="43"/>
                    <a:pt x="242" y="54"/>
                    <a:pt x="242" y="78"/>
                  </a:cubicBezTo>
                  <a:cubicBezTo>
                    <a:pt x="242" y="176"/>
                    <a:pt x="242" y="176"/>
                    <a:pt x="242" y="176"/>
                  </a:cubicBezTo>
                  <a:cubicBezTo>
                    <a:pt x="242" y="216"/>
                    <a:pt x="243" y="218"/>
                    <a:pt x="266" y="219"/>
                  </a:cubicBezTo>
                  <a:cubicBezTo>
                    <a:pt x="281" y="219"/>
                    <a:pt x="281" y="219"/>
                    <a:pt x="281" y="223"/>
                  </a:cubicBezTo>
                  <a:cubicBezTo>
                    <a:pt x="281" y="233"/>
                    <a:pt x="281" y="233"/>
                    <a:pt x="281" y="233"/>
                  </a:cubicBezTo>
                  <a:cubicBezTo>
                    <a:pt x="281" y="236"/>
                    <a:pt x="279" y="237"/>
                    <a:pt x="276" y="237"/>
                  </a:cubicBezTo>
                  <a:cubicBezTo>
                    <a:pt x="274" y="237"/>
                    <a:pt x="269" y="237"/>
                    <a:pt x="266" y="236"/>
                  </a:cubicBezTo>
                  <a:cubicBezTo>
                    <a:pt x="249" y="235"/>
                    <a:pt x="232" y="235"/>
                    <a:pt x="218" y="235"/>
                  </a:cubicBezTo>
                  <a:cubicBezTo>
                    <a:pt x="200" y="235"/>
                    <a:pt x="184" y="235"/>
                    <a:pt x="166" y="236"/>
                  </a:cubicBezTo>
                  <a:cubicBezTo>
                    <a:pt x="162" y="237"/>
                    <a:pt x="158" y="237"/>
                    <a:pt x="156" y="237"/>
                  </a:cubicBezTo>
                  <a:cubicBezTo>
                    <a:pt x="153" y="237"/>
                    <a:pt x="151" y="236"/>
                    <a:pt x="151" y="233"/>
                  </a:cubicBezTo>
                  <a:cubicBezTo>
                    <a:pt x="151" y="223"/>
                    <a:pt x="151" y="223"/>
                    <a:pt x="151" y="223"/>
                  </a:cubicBezTo>
                  <a:cubicBezTo>
                    <a:pt x="151" y="219"/>
                    <a:pt x="152" y="219"/>
                    <a:pt x="163" y="219"/>
                  </a:cubicBezTo>
                  <a:cubicBezTo>
                    <a:pt x="177" y="218"/>
                    <a:pt x="183" y="215"/>
                    <a:pt x="185" y="207"/>
                  </a:cubicBezTo>
                  <a:cubicBezTo>
                    <a:pt x="186" y="202"/>
                    <a:pt x="186" y="194"/>
                    <a:pt x="186" y="176"/>
                  </a:cubicBezTo>
                  <a:cubicBezTo>
                    <a:pt x="186" y="95"/>
                    <a:pt x="186" y="95"/>
                    <a:pt x="186" y="95"/>
                  </a:cubicBezTo>
                  <a:cubicBezTo>
                    <a:pt x="186" y="46"/>
                    <a:pt x="175" y="29"/>
                    <a:pt x="144" y="29"/>
                  </a:cubicBezTo>
                  <a:cubicBezTo>
                    <a:pt x="127" y="29"/>
                    <a:pt x="112" y="36"/>
                    <a:pt x="104" y="47"/>
                  </a:cubicBezTo>
                  <a:cubicBezTo>
                    <a:pt x="96" y="58"/>
                    <a:pt x="94" y="65"/>
                    <a:pt x="94" y="97"/>
                  </a:cubicBezTo>
                  <a:cubicBezTo>
                    <a:pt x="94" y="176"/>
                    <a:pt x="94" y="176"/>
                    <a:pt x="94" y="176"/>
                  </a:cubicBezTo>
                  <a:cubicBezTo>
                    <a:pt x="94" y="216"/>
                    <a:pt x="95" y="218"/>
                    <a:pt x="119" y="219"/>
                  </a:cubicBezTo>
                  <a:cubicBezTo>
                    <a:pt x="128" y="219"/>
                    <a:pt x="129" y="219"/>
                    <a:pt x="129" y="223"/>
                  </a:cubicBezTo>
                  <a:cubicBezTo>
                    <a:pt x="129" y="233"/>
                    <a:pt x="129" y="233"/>
                    <a:pt x="129" y="233"/>
                  </a:cubicBezTo>
                  <a:cubicBezTo>
                    <a:pt x="129" y="236"/>
                    <a:pt x="128" y="237"/>
                    <a:pt x="124" y="237"/>
                  </a:cubicBezTo>
                  <a:cubicBezTo>
                    <a:pt x="123" y="237"/>
                    <a:pt x="118" y="237"/>
                    <a:pt x="115" y="236"/>
                  </a:cubicBezTo>
                  <a:cubicBezTo>
                    <a:pt x="98" y="235"/>
                    <a:pt x="81" y="235"/>
                    <a:pt x="67" y="235"/>
                  </a:cubicBezTo>
                  <a:cubicBezTo>
                    <a:pt x="49" y="235"/>
                    <a:pt x="33" y="235"/>
                    <a:pt x="15" y="236"/>
                  </a:cubicBezTo>
                  <a:cubicBezTo>
                    <a:pt x="11" y="237"/>
                    <a:pt x="7" y="237"/>
                    <a:pt x="5" y="237"/>
                  </a:cubicBezTo>
                  <a:cubicBezTo>
                    <a:pt x="1" y="237"/>
                    <a:pt x="0" y="236"/>
                    <a:pt x="0" y="233"/>
                  </a:cubicBezTo>
                  <a:cubicBezTo>
                    <a:pt x="0" y="223"/>
                    <a:pt x="0" y="223"/>
                    <a:pt x="0" y="223"/>
                  </a:cubicBezTo>
                  <a:cubicBezTo>
                    <a:pt x="0" y="219"/>
                    <a:pt x="0" y="219"/>
                    <a:pt x="14" y="219"/>
                  </a:cubicBezTo>
                  <a:cubicBezTo>
                    <a:pt x="38" y="218"/>
                    <a:pt x="39" y="216"/>
                    <a:pt x="39" y="176"/>
                  </a:cubicBezTo>
                  <a:cubicBezTo>
                    <a:pt x="39" y="65"/>
                    <a:pt x="39" y="65"/>
                    <a:pt x="39" y="65"/>
                  </a:cubicBezTo>
                  <a:cubicBezTo>
                    <a:pt x="39" y="27"/>
                    <a:pt x="37" y="24"/>
                    <a:pt x="14" y="24"/>
                  </a:cubicBezTo>
                  <a:cubicBezTo>
                    <a:pt x="1" y="24"/>
                    <a:pt x="0" y="24"/>
                    <a:pt x="0" y="19"/>
                  </a:cubicBezTo>
                  <a:cubicBezTo>
                    <a:pt x="0" y="10"/>
                    <a:pt x="0" y="10"/>
                    <a:pt x="0" y="10"/>
                  </a:cubicBezTo>
                  <a:cubicBezTo>
                    <a:pt x="0" y="7"/>
                    <a:pt x="1" y="6"/>
                    <a:pt x="6" y="6"/>
                  </a:cubicBezTo>
                  <a:cubicBezTo>
                    <a:pt x="6" y="6"/>
                    <a:pt x="10" y="6"/>
                    <a:pt x="16" y="6"/>
                  </a:cubicBezTo>
                  <a:cubicBezTo>
                    <a:pt x="49" y="6"/>
                    <a:pt x="49" y="6"/>
                    <a:pt x="49" y="6"/>
                  </a:cubicBezTo>
                  <a:cubicBezTo>
                    <a:pt x="53" y="5"/>
                    <a:pt x="63" y="5"/>
                    <a:pt x="77" y="4"/>
                  </a:cubicBezTo>
                  <a:cubicBezTo>
                    <a:pt x="89" y="3"/>
                    <a:pt x="89" y="3"/>
                    <a:pt x="89" y="3"/>
                  </a:cubicBezTo>
                  <a:cubicBezTo>
                    <a:pt x="93" y="3"/>
                    <a:pt x="94" y="5"/>
                    <a:pt x="94" y="12"/>
                  </a:cubicBezTo>
                  <a:cubicBezTo>
                    <a:pt x="94" y="21"/>
                    <a:pt x="94" y="21"/>
                    <a:pt x="94" y="21"/>
                  </a:cubicBezTo>
                  <a:lnTo>
                    <a:pt x="9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29"/>
            <p:cNvSpPr>
              <a:spLocks noChangeArrowheads="1"/>
            </p:cNvSpPr>
            <p:nvPr userDrawn="1"/>
          </p:nvSpPr>
          <p:spPr bwMode="auto">
            <a:xfrm>
              <a:off x="3600" y="497"/>
              <a:ext cx="133" cy="21"/>
            </a:xfrm>
            <a:prstGeom prst="rect">
              <a:avLst/>
            </a:prstGeom>
            <a:solidFill>
              <a:srgbClr val="0037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
            <p:cNvSpPr>
              <a:spLocks noEditPoints="1"/>
            </p:cNvSpPr>
            <p:nvPr userDrawn="1"/>
          </p:nvSpPr>
          <p:spPr bwMode="auto">
            <a:xfrm>
              <a:off x="4163" y="373"/>
              <a:ext cx="72" cy="69"/>
            </a:xfrm>
            <a:custGeom>
              <a:avLst/>
              <a:gdLst>
                <a:gd name="T0" fmla="*/ 76 w 251"/>
                <a:gd name="T1" fmla="*/ 137 h 238"/>
                <a:gd name="T2" fmla="*/ 60 w 251"/>
                <a:gd name="T3" fmla="*/ 181 h 238"/>
                <a:gd name="T4" fmla="*/ 52 w 251"/>
                <a:gd name="T5" fmla="*/ 212 h 238"/>
                <a:gd name="T6" fmla="*/ 77 w 251"/>
                <a:gd name="T7" fmla="*/ 227 h 238"/>
                <a:gd name="T8" fmla="*/ 82 w 251"/>
                <a:gd name="T9" fmla="*/ 228 h 238"/>
                <a:gd name="T10" fmla="*/ 82 w 251"/>
                <a:gd name="T11" fmla="*/ 235 h 238"/>
                <a:gd name="T12" fmla="*/ 78 w 251"/>
                <a:gd name="T13" fmla="*/ 238 h 238"/>
                <a:gd name="T14" fmla="*/ 64 w 251"/>
                <a:gd name="T15" fmla="*/ 238 h 238"/>
                <a:gd name="T16" fmla="*/ 43 w 251"/>
                <a:gd name="T17" fmla="*/ 237 h 238"/>
                <a:gd name="T18" fmla="*/ 18 w 251"/>
                <a:gd name="T19" fmla="*/ 238 h 238"/>
                <a:gd name="T20" fmla="*/ 3 w 251"/>
                <a:gd name="T21" fmla="*/ 238 h 238"/>
                <a:gd name="T22" fmla="*/ 0 w 251"/>
                <a:gd name="T23" fmla="*/ 235 h 238"/>
                <a:gd name="T24" fmla="*/ 0 w 251"/>
                <a:gd name="T25" fmla="*/ 228 h 238"/>
                <a:gd name="T26" fmla="*/ 3 w 251"/>
                <a:gd name="T27" fmla="*/ 226 h 238"/>
                <a:gd name="T28" fmla="*/ 41 w 251"/>
                <a:gd name="T29" fmla="*/ 184 h 238"/>
                <a:gd name="T30" fmla="*/ 98 w 251"/>
                <a:gd name="T31" fmla="*/ 45 h 238"/>
                <a:gd name="T32" fmla="*/ 107 w 251"/>
                <a:gd name="T33" fmla="*/ 24 h 238"/>
                <a:gd name="T34" fmla="*/ 114 w 251"/>
                <a:gd name="T35" fmla="*/ 5 h 238"/>
                <a:gd name="T36" fmla="*/ 123 w 251"/>
                <a:gd name="T37" fmla="*/ 0 h 238"/>
                <a:gd name="T38" fmla="*/ 127 w 251"/>
                <a:gd name="T39" fmla="*/ 0 h 238"/>
                <a:gd name="T40" fmla="*/ 137 w 251"/>
                <a:gd name="T41" fmla="*/ 0 h 238"/>
                <a:gd name="T42" fmla="*/ 147 w 251"/>
                <a:gd name="T43" fmla="*/ 18 h 238"/>
                <a:gd name="T44" fmla="*/ 153 w 251"/>
                <a:gd name="T45" fmla="*/ 36 h 238"/>
                <a:gd name="T46" fmla="*/ 212 w 251"/>
                <a:gd name="T47" fmla="*/ 189 h 238"/>
                <a:gd name="T48" fmla="*/ 247 w 251"/>
                <a:gd name="T49" fmla="*/ 226 h 238"/>
                <a:gd name="T50" fmla="*/ 251 w 251"/>
                <a:gd name="T51" fmla="*/ 229 h 238"/>
                <a:gd name="T52" fmla="*/ 251 w 251"/>
                <a:gd name="T53" fmla="*/ 236 h 238"/>
                <a:gd name="T54" fmla="*/ 248 w 251"/>
                <a:gd name="T55" fmla="*/ 238 h 238"/>
                <a:gd name="T56" fmla="*/ 236 w 251"/>
                <a:gd name="T57" fmla="*/ 238 h 238"/>
                <a:gd name="T58" fmla="*/ 204 w 251"/>
                <a:gd name="T59" fmla="*/ 237 h 238"/>
                <a:gd name="T60" fmla="*/ 172 w 251"/>
                <a:gd name="T61" fmla="*/ 238 h 238"/>
                <a:gd name="T62" fmla="*/ 161 w 251"/>
                <a:gd name="T63" fmla="*/ 238 h 238"/>
                <a:gd name="T64" fmla="*/ 157 w 251"/>
                <a:gd name="T65" fmla="*/ 235 h 238"/>
                <a:gd name="T66" fmla="*/ 157 w 251"/>
                <a:gd name="T67" fmla="*/ 229 h 238"/>
                <a:gd name="T68" fmla="*/ 160 w 251"/>
                <a:gd name="T69" fmla="*/ 227 h 238"/>
                <a:gd name="T70" fmla="*/ 176 w 251"/>
                <a:gd name="T71" fmla="*/ 225 h 238"/>
                <a:gd name="T72" fmla="*/ 186 w 251"/>
                <a:gd name="T73" fmla="*/ 213 h 238"/>
                <a:gd name="T74" fmla="*/ 180 w 251"/>
                <a:gd name="T75" fmla="*/ 191 h 238"/>
                <a:gd name="T76" fmla="*/ 159 w 251"/>
                <a:gd name="T77" fmla="*/ 137 h 238"/>
                <a:gd name="T78" fmla="*/ 76 w 251"/>
                <a:gd name="T79" fmla="*/ 137 h 238"/>
                <a:gd name="T80" fmla="*/ 117 w 251"/>
                <a:gd name="T81" fmla="*/ 31 h 238"/>
                <a:gd name="T82" fmla="*/ 82 w 251"/>
                <a:gd name="T83" fmla="*/ 124 h 238"/>
                <a:gd name="T84" fmla="*/ 155 w 251"/>
                <a:gd name="T85" fmla="*/ 124 h 238"/>
                <a:gd name="T86" fmla="*/ 117 w 251"/>
                <a:gd name="T87" fmla="*/ 3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238">
                  <a:moveTo>
                    <a:pt x="76" y="137"/>
                  </a:moveTo>
                  <a:cubicBezTo>
                    <a:pt x="60" y="181"/>
                    <a:pt x="60" y="181"/>
                    <a:pt x="60" y="181"/>
                  </a:cubicBezTo>
                  <a:cubicBezTo>
                    <a:pt x="54" y="197"/>
                    <a:pt x="52" y="205"/>
                    <a:pt x="52" y="212"/>
                  </a:cubicBezTo>
                  <a:cubicBezTo>
                    <a:pt x="52" y="222"/>
                    <a:pt x="60" y="227"/>
                    <a:pt x="77" y="227"/>
                  </a:cubicBezTo>
                  <a:cubicBezTo>
                    <a:pt x="80" y="227"/>
                    <a:pt x="82" y="227"/>
                    <a:pt x="82" y="228"/>
                  </a:cubicBezTo>
                  <a:cubicBezTo>
                    <a:pt x="82" y="235"/>
                    <a:pt x="82" y="235"/>
                    <a:pt x="82" y="235"/>
                  </a:cubicBezTo>
                  <a:cubicBezTo>
                    <a:pt x="82" y="237"/>
                    <a:pt x="80" y="238"/>
                    <a:pt x="78" y="238"/>
                  </a:cubicBezTo>
                  <a:cubicBezTo>
                    <a:pt x="74" y="238"/>
                    <a:pt x="69" y="238"/>
                    <a:pt x="64" y="238"/>
                  </a:cubicBezTo>
                  <a:cubicBezTo>
                    <a:pt x="55" y="237"/>
                    <a:pt x="47" y="237"/>
                    <a:pt x="43" y="237"/>
                  </a:cubicBezTo>
                  <a:cubicBezTo>
                    <a:pt x="39" y="237"/>
                    <a:pt x="31" y="237"/>
                    <a:pt x="18" y="238"/>
                  </a:cubicBezTo>
                  <a:cubicBezTo>
                    <a:pt x="12" y="238"/>
                    <a:pt x="8" y="238"/>
                    <a:pt x="3" y="238"/>
                  </a:cubicBezTo>
                  <a:cubicBezTo>
                    <a:pt x="0" y="238"/>
                    <a:pt x="0" y="238"/>
                    <a:pt x="0" y="235"/>
                  </a:cubicBezTo>
                  <a:cubicBezTo>
                    <a:pt x="0" y="228"/>
                    <a:pt x="0" y="228"/>
                    <a:pt x="0" y="228"/>
                  </a:cubicBezTo>
                  <a:cubicBezTo>
                    <a:pt x="0" y="227"/>
                    <a:pt x="1" y="226"/>
                    <a:pt x="3" y="226"/>
                  </a:cubicBezTo>
                  <a:cubicBezTo>
                    <a:pt x="22" y="225"/>
                    <a:pt x="26" y="221"/>
                    <a:pt x="41" y="184"/>
                  </a:cubicBezTo>
                  <a:cubicBezTo>
                    <a:pt x="98" y="45"/>
                    <a:pt x="98" y="45"/>
                    <a:pt x="98" y="45"/>
                  </a:cubicBezTo>
                  <a:cubicBezTo>
                    <a:pt x="107" y="24"/>
                    <a:pt x="107" y="24"/>
                    <a:pt x="107" y="24"/>
                  </a:cubicBezTo>
                  <a:cubicBezTo>
                    <a:pt x="111" y="15"/>
                    <a:pt x="113" y="8"/>
                    <a:pt x="114" y="5"/>
                  </a:cubicBezTo>
                  <a:cubicBezTo>
                    <a:pt x="116" y="0"/>
                    <a:pt x="116" y="0"/>
                    <a:pt x="123" y="0"/>
                  </a:cubicBezTo>
                  <a:cubicBezTo>
                    <a:pt x="127" y="0"/>
                    <a:pt x="127" y="0"/>
                    <a:pt x="127" y="0"/>
                  </a:cubicBezTo>
                  <a:cubicBezTo>
                    <a:pt x="137" y="0"/>
                    <a:pt x="137" y="0"/>
                    <a:pt x="137" y="0"/>
                  </a:cubicBezTo>
                  <a:cubicBezTo>
                    <a:pt x="141" y="0"/>
                    <a:pt x="142" y="2"/>
                    <a:pt x="147" y="18"/>
                  </a:cubicBezTo>
                  <a:cubicBezTo>
                    <a:pt x="149" y="25"/>
                    <a:pt x="151" y="31"/>
                    <a:pt x="153" y="36"/>
                  </a:cubicBezTo>
                  <a:cubicBezTo>
                    <a:pt x="212" y="189"/>
                    <a:pt x="212" y="189"/>
                    <a:pt x="212" y="189"/>
                  </a:cubicBezTo>
                  <a:cubicBezTo>
                    <a:pt x="224" y="221"/>
                    <a:pt x="228" y="225"/>
                    <a:pt x="247" y="226"/>
                  </a:cubicBezTo>
                  <a:cubicBezTo>
                    <a:pt x="251" y="226"/>
                    <a:pt x="251" y="227"/>
                    <a:pt x="251" y="229"/>
                  </a:cubicBezTo>
                  <a:cubicBezTo>
                    <a:pt x="251" y="236"/>
                    <a:pt x="251" y="236"/>
                    <a:pt x="251" y="236"/>
                  </a:cubicBezTo>
                  <a:cubicBezTo>
                    <a:pt x="251" y="238"/>
                    <a:pt x="251" y="238"/>
                    <a:pt x="248" y="238"/>
                  </a:cubicBezTo>
                  <a:cubicBezTo>
                    <a:pt x="245" y="238"/>
                    <a:pt x="240" y="238"/>
                    <a:pt x="236" y="238"/>
                  </a:cubicBezTo>
                  <a:cubicBezTo>
                    <a:pt x="220" y="237"/>
                    <a:pt x="209" y="237"/>
                    <a:pt x="204" y="237"/>
                  </a:cubicBezTo>
                  <a:cubicBezTo>
                    <a:pt x="198" y="237"/>
                    <a:pt x="187" y="237"/>
                    <a:pt x="172" y="238"/>
                  </a:cubicBezTo>
                  <a:cubicBezTo>
                    <a:pt x="168" y="238"/>
                    <a:pt x="163" y="238"/>
                    <a:pt x="161" y="238"/>
                  </a:cubicBezTo>
                  <a:cubicBezTo>
                    <a:pt x="158" y="238"/>
                    <a:pt x="157" y="238"/>
                    <a:pt x="157" y="235"/>
                  </a:cubicBezTo>
                  <a:cubicBezTo>
                    <a:pt x="157" y="229"/>
                    <a:pt x="157" y="229"/>
                    <a:pt x="157" y="229"/>
                  </a:cubicBezTo>
                  <a:cubicBezTo>
                    <a:pt x="157" y="227"/>
                    <a:pt x="158" y="227"/>
                    <a:pt x="160" y="227"/>
                  </a:cubicBezTo>
                  <a:cubicBezTo>
                    <a:pt x="163" y="227"/>
                    <a:pt x="172" y="226"/>
                    <a:pt x="176" y="225"/>
                  </a:cubicBezTo>
                  <a:cubicBezTo>
                    <a:pt x="183" y="222"/>
                    <a:pt x="186" y="219"/>
                    <a:pt x="186" y="213"/>
                  </a:cubicBezTo>
                  <a:cubicBezTo>
                    <a:pt x="186" y="210"/>
                    <a:pt x="183" y="200"/>
                    <a:pt x="180" y="191"/>
                  </a:cubicBezTo>
                  <a:cubicBezTo>
                    <a:pt x="159" y="137"/>
                    <a:pt x="159" y="137"/>
                    <a:pt x="159" y="137"/>
                  </a:cubicBezTo>
                  <a:lnTo>
                    <a:pt x="76" y="137"/>
                  </a:lnTo>
                  <a:close/>
                  <a:moveTo>
                    <a:pt x="117" y="31"/>
                  </a:moveTo>
                  <a:cubicBezTo>
                    <a:pt x="82" y="124"/>
                    <a:pt x="82" y="124"/>
                    <a:pt x="82" y="124"/>
                  </a:cubicBezTo>
                  <a:cubicBezTo>
                    <a:pt x="155" y="124"/>
                    <a:pt x="155" y="124"/>
                    <a:pt x="155" y="124"/>
                  </a:cubicBezTo>
                  <a:lnTo>
                    <a:pt x="117" y="3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
            <p:cNvSpPr>
              <a:spLocks noEditPoints="1"/>
            </p:cNvSpPr>
            <p:nvPr userDrawn="1"/>
          </p:nvSpPr>
          <p:spPr bwMode="auto">
            <a:xfrm>
              <a:off x="4232" y="373"/>
              <a:ext cx="65" cy="69"/>
            </a:xfrm>
            <a:custGeom>
              <a:avLst/>
              <a:gdLst>
                <a:gd name="T0" fmla="*/ 32 w 224"/>
                <a:gd name="T1" fmla="*/ 52 h 237"/>
                <a:gd name="T2" fmla="*/ 26 w 224"/>
                <a:gd name="T3" fmla="*/ 15 h 237"/>
                <a:gd name="T4" fmla="*/ 3 w 224"/>
                <a:gd name="T5" fmla="*/ 12 h 237"/>
                <a:gd name="T6" fmla="*/ 0 w 224"/>
                <a:gd name="T7" fmla="*/ 10 h 237"/>
                <a:gd name="T8" fmla="*/ 0 w 224"/>
                <a:gd name="T9" fmla="*/ 3 h 237"/>
                <a:gd name="T10" fmla="*/ 3 w 224"/>
                <a:gd name="T11" fmla="*/ 1 h 237"/>
                <a:gd name="T12" fmla="*/ 15 w 224"/>
                <a:gd name="T13" fmla="*/ 1 h 237"/>
                <a:gd name="T14" fmla="*/ 61 w 224"/>
                <a:gd name="T15" fmla="*/ 2 h 237"/>
                <a:gd name="T16" fmla="*/ 101 w 224"/>
                <a:gd name="T17" fmla="*/ 1 h 237"/>
                <a:gd name="T18" fmla="*/ 126 w 224"/>
                <a:gd name="T19" fmla="*/ 0 h 237"/>
                <a:gd name="T20" fmla="*/ 193 w 224"/>
                <a:gd name="T21" fmla="*/ 19 h 237"/>
                <a:gd name="T22" fmla="*/ 224 w 224"/>
                <a:gd name="T23" fmla="*/ 114 h 237"/>
                <a:gd name="T24" fmla="*/ 129 w 224"/>
                <a:gd name="T25" fmla="*/ 237 h 237"/>
                <a:gd name="T26" fmla="*/ 47 w 224"/>
                <a:gd name="T27" fmla="*/ 235 h 237"/>
                <a:gd name="T28" fmla="*/ 15 w 224"/>
                <a:gd name="T29" fmla="*/ 236 h 237"/>
                <a:gd name="T30" fmla="*/ 3 w 224"/>
                <a:gd name="T31" fmla="*/ 236 h 237"/>
                <a:gd name="T32" fmla="*/ 0 w 224"/>
                <a:gd name="T33" fmla="*/ 234 h 237"/>
                <a:gd name="T34" fmla="*/ 0 w 224"/>
                <a:gd name="T35" fmla="*/ 227 h 237"/>
                <a:gd name="T36" fmla="*/ 15 w 224"/>
                <a:gd name="T37" fmla="*/ 224 h 237"/>
                <a:gd name="T38" fmla="*/ 32 w 224"/>
                <a:gd name="T39" fmla="*/ 185 h 237"/>
                <a:gd name="T40" fmla="*/ 32 w 224"/>
                <a:gd name="T41" fmla="*/ 52 h 237"/>
                <a:gd name="T42" fmla="*/ 63 w 224"/>
                <a:gd name="T43" fmla="*/ 198 h 237"/>
                <a:gd name="T44" fmla="*/ 64 w 224"/>
                <a:gd name="T45" fmla="*/ 221 h 237"/>
                <a:gd name="T46" fmla="*/ 106 w 224"/>
                <a:gd name="T47" fmla="*/ 223 h 237"/>
                <a:gd name="T48" fmla="*/ 167 w 224"/>
                <a:gd name="T49" fmla="*/ 205 h 237"/>
                <a:gd name="T50" fmla="*/ 188 w 224"/>
                <a:gd name="T51" fmla="*/ 112 h 237"/>
                <a:gd name="T52" fmla="*/ 165 w 224"/>
                <a:gd name="T53" fmla="*/ 29 h 237"/>
                <a:gd name="T54" fmla="*/ 105 w 224"/>
                <a:gd name="T55" fmla="*/ 13 h 237"/>
                <a:gd name="T56" fmla="*/ 64 w 224"/>
                <a:gd name="T57" fmla="*/ 16 h 237"/>
                <a:gd name="T58" fmla="*/ 63 w 224"/>
                <a:gd name="T59" fmla="*/ 38 h 237"/>
                <a:gd name="T60" fmla="*/ 63 w 224"/>
                <a:gd name="T61" fmla="*/ 19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4" h="237">
                  <a:moveTo>
                    <a:pt x="32" y="52"/>
                  </a:moveTo>
                  <a:cubicBezTo>
                    <a:pt x="32" y="26"/>
                    <a:pt x="31" y="18"/>
                    <a:pt x="26" y="15"/>
                  </a:cubicBezTo>
                  <a:cubicBezTo>
                    <a:pt x="22" y="13"/>
                    <a:pt x="22" y="13"/>
                    <a:pt x="3" y="12"/>
                  </a:cubicBezTo>
                  <a:cubicBezTo>
                    <a:pt x="1" y="12"/>
                    <a:pt x="0" y="11"/>
                    <a:pt x="0" y="10"/>
                  </a:cubicBezTo>
                  <a:cubicBezTo>
                    <a:pt x="0" y="3"/>
                    <a:pt x="0" y="3"/>
                    <a:pt x="0" y="3"/>
                  </a:cubicBezTo>
                  <a:cubicBezTo>
                    <a:pt x="0" y="1"/>
                    <a:pt x="1" y="1"/>
                    <a:pt x="3" y="1"/>
                  </a:cubicBezTo>
                  <a:cubicBezTo>
                    <a:pt x="15" y="1"/>
                    <a:pt x="15" y="1"/>
                    <a:pt x="15" y="1"/>
                  </a:cubicBezTo>
                  <a:cubicBezTo>
                    <a:pt x="33" y="2"/>
                    <a:pt x="45" y="2"/>
                    <a:pt x="61" y="2"/>
                  </a:cubicBezTo>
                  <a:cubicBezTo>
                    <a:pt x="67" y="2"/>
                    <a:pt x="67" y="2"/>
                    <a:pt x="101" y="1"/>
                  </a:cubicBezTo>
                  <a:cubicBezTo>
                    <a:pt x="110" y="0"/>
                    <a:pt x="118" y="0"/>
                    <a:pt x="126" y="0"/>
                  </a:cubicBezTo>
                  <a:cubicBezTo>
                    <a:pt x="158" y="0"/>
                    <a:pt x="178" y="6"/>
                    <a:pt x="193" y="19"/>
                  </a:cubicBezTo>
                  <a:cubicBezTo>
                    <a:pt x="214" y="38"/>
                    <a:pt x="224" y="68"/>
                    <a:pt x="224" y="114"/>
                  </a:cubicBezTo>
                  <a:cubicBezTo>
                    <a:pt x="224" y="200"/>
                    <a:pt x="195" y="237"/>
                    <a:pt x="129" y="237"/>
                  </a:cubicBezTo>
                  <a:cubicBezTo>
                    <a:pt x="118" y="237"/>
                    <a:pt x="82" y="236"/>
                    <a:pt x="47" y="235"/>
                  </a:cubicBezTo>
                  <a:cubicBezTo>
                    <a:pt x="44" y="235"/>
                    <a:pt x="32" y="235"/>
                    <a:pt x="15" y="236"/>
                  </a:cubicBezTo>
                  <a:cubicBezTo>
                    <a:pt x="3" y="236"/>
                    <a:pt x="3" y="236"/>
                    <a:pt x="3" y="236"/>
                  </a:cubicBezTo>
                  <a:cubicBezTo>
                    <a:pt x="1" y="236"/>
                    <a:pt x="0" y="236"/>
                    <a:pt x="0" y="234"/>
                  </a:cubicBezTo>
                  <a:cubicBezTo>
                    <a:pt x="0" y="227"/>
                    <a:pt x="0" y="227"/>
                    <a:pt x="0" y="227"/>
                  </a:cubicBezTo>
                  <a:cubicBezTo>
                    <a:pt x="0" y="225"/>
                    <a:pt x="0" y="225"/>
                    <a:pt x="15" y="224"/>
                  </a:cubicBezTo>
                  <a:cubicBezTo>
                    <a:pt x="30" y="223"/>
                    <a:pt x="32" y="219"/>
                    <a:pt x="32" y="185"/>
                  </a:cubicBezTo>
                  <a:lnTo>
                    <a:pt x="32" y="52"/>
                  </a:lnTo>
                  <a:close/>
                  <a:moveTo>
                    <a:pt x="63" y="198"/>
                  </a:moveTo>
                  <a:cubicBezTo>
                    <a:pt x="63" y="203"/>
                    <a:pt x="63" y="214"/>
                    <a:pt x="64" y="221"/>
                  </a:cubicBezTo>
                  <a:cubicBezTo>
                    <a:pt x="88" y="223"/>
                    <a:pt x="97" y="223"/>
                    <a:pt x="106" y="223"/>
                  </a:cubicBezTo>
                  <a:cubicBezTo>
                    <a:pt x="134" y="223"/>
                    <a:pt x="154" y="217"/>
                    <a:pt x="167" y="205"/>
                  </a:cubicBezTo>
                  <a:cubicBezTo>
                    <a:pt x="181" y="191"/>
                    <a:pt x="188" y="160"/>
                    <a:pt x="188" y="112"/>
                  </a:cubicBezTo>
                  <a:cubicBezTo>
                    <a:pt x="188" y="71"/>
                    <a:pt x="181" y="45"/>
                    <a:pt x="165" y="29"/>
                  </a:cubicBezTo>
                  <a:cubicBezTo>
                    <a:pt x="153" y="17"/>
                    <a:pt x="134" y="13"/>
                    <a:pt x="105" y="13"/>
                  </a:cubicBezTo>
                  <a:cubicBezTo>
                    <a:pt x="90" y="13"/>
                    <a:pt x="82" y="13"/>
                    <a:pt x="64" y="16"/>
                  </a:cubicBezTo>
                  <a:cubicBezTo>
                    <a:pt x="63" y="21"/>
                    <a:pt x="63" y="35"/>
                    <a:pt x="63" y="38"/>
                  </a:cubicBezTo>
                  <a:lnTo>
                    <a:pt x="63" y="198"/>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2"/>
            <p:cNvSpPr>
              <a:spLocks/>
            </p:cNvSpPr>
            <p:nvPr userDrawn="1"/>
          </p:nvSpPr>
          <p:spPr bwMode="auto">
            <a:xfrm>
              <a:off x="4292" y="374"/>
              <a:ext cx="68" cy="68"/>
            </a:xfrm>
            <a:custGeom>
              <a:avLst/>
              <a:gdLst>
                <a:gd name="T0" fmla="*/ 128 w 234"/>
                <a:gd name="T1" fmla="*/ 204 h 236"/>
                <a:gd name="T2" fmla="*/ 146 w 234"/>
                <a:gd name="T3" fmla="*/ 156 h 236"/>
                <a:gd name="T4" fmla="*/ 178 w 234"/>
                <a:gd name="T5" fmla="*/ 63 h 236"/>
                <a:gd name="T6" fmla="*/ 187 w 234"/>
                <a:gd name="T7" fmla="*/ 29 h 236"/>
                <a:gd name="T8" fmla="*/ 164 w 234"/>
                <a:gd name="T9" fmla="*/ 12 h 236"/>
                <a:gd name="T10" fmla="*/ 160 w 234"/>
                <a:gd name="T11" fmla="*/ 9 h 236"/>
                <a:gd name="T12" fmla="*/ 160 w 234"/>
                <a:gd name="T13" fmla="*/ 2 h 236"/>
                <a:gd name="T14" fmla="*/ 163 w 234"/>
                <a:gd name="T15" fmla="*/ 0 h 236"/>
                <a:gd name="T16" fmla="*/ 175 w 234"/>
                <a:gd name="T17" fmla="*/ 0 h 236"/>
                <a:gd name="T18" fmla="*/ 196 w 234"/>
                <a:gd name="T19" fmla="*/ 1 h 236"/>
                <a:gd name="T20" fmla="*/ 230 w 234"/>
                <a:gd name="T21" fmla="*/ 0 h 236"/>
                <a:gd name="T22" fmla="*/ 231 w 234"/>
                <a:gd name="T23" fmla="*/ 0 h 236"/>
                <a:gd name="T24" fmla="*/ 234 w 234"/>
                <a:gd name="T25" fmla="*/ 2 h 236"/>
                <a:gd name="T26" fmla="*/ 234 w 234"/>
                <a:gd name="T27" fmla="*/ 9 h 236"/>
                <a:gd name="T28" fmla="*/ 231 w 234"/>
                <a:gd name="T29" fmla="*/ 11 h 236"/>
                <a:gd name="T30" fmla="*/ 199 w 234"/>
                <a:gd name="T31" fmla="*/ 52 h 236"/>
                <a:gd name="T32" fmla="*/ 145 w 234"/>
                <a:gd name="T33" fmla="*/ 194 h 236"/>
                <a:gd name="T34" fmla="*/ 138 w 234"/>
                <a:gd name="T35" fmla="*/ 215 h 236"/>
                <a:gd name="T36" fmla="*/ 134 w 234"/>
                <a:gd name="T37" fmla="*/ 223 h 236"/>
                <a:gd name="T38" fmla="*/ 132 w 234"/>
                <a:gd name="T39" fmla="*/ 232 h 236"/>
                <a:gd name="T40" fmla="*/ 128 w 234"/>
                <a:gd name="T41" fmla="*/ 236 h 236"/>
                <a:gd name="T42" fmla="*/ 124 w 234"/>
                <a:gd name="T43" fmla="*/ 236 h 236"/>
                <a:gd name="T44" fmla="*/ 119 w 234"/>
                <a:gd name="T45" fmla="*/ 236 h 236"/>
                <a:gd name="T46" fmla="*/ 112 w 234"/>
                <a:gd name="T47" fmla="*/ 236 h 236"/>
                <a:gd name="T48" fmla="*/ 109 w 234"/>
                <a:gd name="T49" fmla="*/ 236 h 236"/>
                <a:gd name="T50" fmla="*/ 106 w 234"/>
                <a:gd name="T51" fmla="*/ 235 h 236"/>
                <a:gd name="T52" fmla="*/ 94 w 234"/>
                <a:gd name="T53" fmla="*/ 200 h 236"/>
                <a:gd name="T54" fmla="*/ 83 w 234"/>
                <a:gd name="T55" fmla="*/ 168 h 236"/>
                <a:gd name="T56" fmla="*/ 47 w 234"/>
                <a:gd name="T57" fmla="*/ 73 h 236"/>
                <a:gd name="T58" fmla="*/ 3 w 234"/>
                <a:gd name="T59" fmla="*/ 11 h 236"/>
                <a:gd name="T60" fmla="*/ 0 w 234"/>
                <a:gd name="T61" fmla="*/ 9 h 236"/>
                <a:gd name="T62" fmla="*/ 0 w 234"/>
                <a:gd name="T63" fmla="*/ 2 h 236"/>
                <a:gd name="T64" fmla="*/ 3 w 234"/>
                <a:gd name="T65" fmla="*/ 0 h 236"/>
                <a:gd name="T66" fmla="*/ 15 w 234"/>
                <a:gd name="T67" fmla="*/ 0 h 236"/>
                <a:gd name="T68" fmla="*/ 49 w 234"/>
                <a:gd name="T69" fmla="*/ 1 h 236"/>
                <a:gd name="T70" fmla="*/ 80 w 234"/>
                <a:gd name="T71" fmla="*/ 0 h 236"/>
                <a:gd name="T72" fmla="*/ 92 w 234"/>
                <a:gd name="T73" fmla="*/ 0 h 236"/>
                <a:gd name="T74" fmla="*/ 95 w 234"/>
                <a:gd name="T75" fmla="*/ 2 h 236"/>
                <a:gd name="T76" fmla="*/ 95 w 234"/>
                <a:gd name="T77" fmla="*/ 9 h 236"/>
                <a:gd name="T78" fmla="*/ 92 w 234"/>
                <a:gd name="T79" fmla="*/ 11 h 236"/>
                <a:gd name="T80" fmla="*/ 72 w 234"/>
                <a:gd name="T81" fmla="*/ 15 h 236"/>
                <a:gd name="T82" fmla="*/ 65 w 234"/>
                <a:gd name="T83" fmla="*/ 26 h 236"/>
                <a:gd name="T84" fmla="*/ 72 w 234"/>
                <a:gd name="T85" fmla="*/ 54 h 236"/>
                <a:gd name="T86" fmla="*/ 128 w 234"/>
                <a:gd name="T87"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236">
                  <a:moveTo>
                    <a:pt x="128" y="204"/>
                  </a:moveTo>
                  <a:cubicBezTo>
                    <a:pt x="138" y="178"/>
                    <a:pt x="142" y="168"/>
                    <a:pt x="146" y="156"/>
                  </a:cubicBezTo>
                  <a:cubicBezTo>
                    <a:pt x="178" y="63"/>
                    <a:pt x="178" y="63"/>
                    <a:pt x="178" y="63"/>
                  </a:cubicBezTo>
                  <a:cubicBezTo>
                    <a:pt x="186" y="38"/>
                    <a:pt x="187" y="36"/>
                    <a:pt x="187" y="29"/>
                  </a:cubicBezTo>
                  <a:cubicBezTo>
                    <a:pt x="187" y="17"/>
                    <a:pt x="179" y="11"/>
                    <a:pt x="164" y="12"/>
                  </a:cubicBezTo>
                  <a:cubicBezTo>
                    <a:pt x="161" y="12"/>
                    <a:pt x="160" y="11"/>
                    <a:pt x="160" y="9"/>
                  </a:cubicBezTo>
                  <a:cubicBezTo>
                    <a:pt x="160" y="2"/>
                    <a:pt x="160" y="2"/>
                    <a:pt x="160" y="2"/>
                  </a:cubicBezTo>
                  <a:cubicBezTo>
                    <a:pt x="160" y="0"/>
                    <a:pt x="161" y="0"/>
                    <a:pt x="163" y="0"/>
                  </a:cubicBezTo>
                  <a:cubicBezTo>
                    <a:pt x="164" y="0"/>
                    <a:pt x="170" y="0"/>
                    <a:pt x="175" y="0"/>
                  </a:cubicBezTo>
                  <a:cubicBezTo>
                    <a:pt x="181" y="1"/>
                    <a:pt x="187" y="1"/>
                    <a:pt x="196" y="1"/>
                  </a:cubicBezTo>
                  <a:cubicBezTo>
                    <a:pt x="208" y="1"/>
                    <a:pt x="212" y="1"/>
                    <a:pt x="230" y="0"/>
                  </a:cubicBezTo>
                  <a:cubicBezTo>
                    <a:pt x="231" y="0"/>
                    <a:pt x="231" y="0"/>
                    <a:pt x="231" y="0"/>
                  </a:cubicBezTo>
                  <a:cubicBezTo>
                    <a:pt x="233" y="0"/>
                    <a:pt x="234" y="0"/>
                    <a:pt x="234" y="2"/>
                  </a:cubicBezTo>
                  <a:cubicBezTo>
                    <a:pt x="234" y="9"/>
                    <a:pt x="234" y="9"/>
                    <a:pt x="234" y="9"/>
                  </a:cubicBezTo>
                  <a:cubicBezTo>
                    <a:pt x="234" y="10"/>
                    <a:pt x="233" y="11"/>
                    <a:pt x="231" y="11"/>
                  </a:cubicBezTo>
                  <a:cubicBezTo>
                    <a:pt x="217" y="12"/>
                    <a:pt x="213" y="16"/>
                    <a:pt x="199" y="52"/>
                  </a:cubicBezTo>
                  <a:cubicBezTo>
                    <a:pt x="145" y="194"/>
                    <a:pt x="145" y="194"/>
                    <a:pt x="145" y="194"/>
                  </a:cubicBezTo>
                  <a:cubicBezTo>
                    <a:pt x="142" y="200"/>
                    <a:pt x="140" y="207"/>
                    <a:pt x="138" y="215"/>
                  </a:cubicBezTo>
                  <a:cubicBezTo>
                    <a:pt x="136" y="219"/>
                    <a:pt x="135" y="222"/>
                    <a:pt x="134" y="223"/>
                  </a:cubicBezTo>
                  <a:cubicBezTo>
                    <a:pt x="133" y="227"/>
                    <a:pt x="132" y="232"/>
                    <a:pt x="132" y="232"/>
                  </a:cubicBezTo>
                  <a:cubicBezTo>
                    <a:pt x="131" y="235"/>
                    <a:pt x="130" y="236"/>
                    <a:pt x="128" y="236"/>
                  </a:cubicBezTo>
                  <a:cubicBezTo>
                    <a:pt x="124" y="236"/>
                    <a:pt x="124" y="236"/>
                    <a:pt x="124" y="236"/>
                  </a:cubicBezTo>
                  <a:cubicBezTo>
                    <a:pt x="122" y="236"/>
                    <a:pt x="121" y="236"/>
                    <a:pt x="119" y="236"/>
                  </a:cubicBezTo>
                  <a:cubicBezTo>
                    <a:pt x="117" y="236"/>
                    <a:pt x="115" y="236"/>
                    <a:pt x="112" y="236"/>
                  </a:cubicBezTo>
                  <a:cubicBezTo>
                    <a:pt x="111" y="236"/>
                    <a:pt x="109" y="236"/>
                    <a:pt x="109" y="236"/>
                  </a:cubicBezTo>
                  <a:cubicBezTo>
                    <a:pt x="108" y="236"/>
                    <a:pt x="107" y="236"/>
                    <a:pt x="106" y="235"/>
                  </a:cubicBezTo>
                  <a:cubicBezTo>
                    <a:pt x="104" y="233"/>
                    <a:pt x="99" y="217"/>
                    <a:pt x="94" y="200"/>
                  </a:cubicBezTo>
                  <a:cubicBezTo>
                    <a:pt x="92" y="193"/>
                    <a:pt x="88" y="182"/>
                    <a:pt x="83" y="168"/>
                  </a:cubicBezTo>
                  <a:cubicBezTo>
                    <a:pt x="47" y="73"/>
                    <a:pt x="47" y="73"/>
                    <a:pt x="47" y="73"/>
                  </a:cubicBezTo>
                  <a:cubicBezTo>
                    <a:pt x="25" y="14"/>
                    <a:pt x="23" y="11"/>
                    <a:pt x="3" y="11"/>
                  </a:cubicBezTo>
                  <a:cubicBezTo>
                    <a:pt x="1" y="11"/>
                    <a:pt x="0" y="10"/>
                    <a:pt x="0" y="9"/>
                  </a:cubicBezTo>
                  <a:cubicBezTo>
                    <a:pt x="0" y="2"/>
                    <a:pt x="0" y="2"/>
                    <a:pt x="0" y="2"/>
                  </a:cubicBezTo>
                  <a:cubicBezTo>
                    <a:pt x="0" y="0"/>
                    <a:pt x="1" y="0"/>
                    <a:pt x="3" y="0"/>
                  </a:cubicBezTo>
                  <a:cubicBezTo>
                    <a:pt x="4" y="0"/>
                    <a:pt x="11" y="0"/>
                    <a:pt x="15" y="0"/>
                  </a:cubicBezTo>
                  <a:cubicBezTo>
                    <a:pt x="29" y="0"/>
                    <a:pt x="40" y="1"/>
                    <a:pt x="49" y="1"/>
                  </a:cubicBezTo>
                  <a:cubicBezTo>
                    <a:pt x="59" y="1"/>
                    <a:pt x="69" y="0"/>
                    <a:pt x="80" y="0"/>
                  </a:cubicBezTo>
                  <a:cubicBezTo>
                    <a:pt x="92" y="0"/>
                    <a:pt x="92" y="0"/>
                    <a:pt x="92" y="0"/>
                  </a:cubicBezTo>
                  <a:cubicBezTo>
                    <a:pt x="94" y="0"/>
                    <a:pt x="95" y="0"/>
                    <a:pt x="95" y="2"/>
                  </a:cubicBezTo>
                  <a:cubicBezTo>
                    <a:pt x="95" y="9"/>
                    <a:pt x="95" y="9"/>
                    <a:pt x="95" y="9"/>
                  </a:cubicBezTo>
                  <a:cubicBezTo>
                    <a:pt x="95" y="10"/>
                    <a:pt x="94" y="11"/>
                    <a:pt x="92" y="11"/>
                  </a:cubicBezTo>
                  <a:cubicBezTo>
                    <a:pt x="88" y="11"/>
                    <a:pt x="75" y="14"/>
                    <a:pt x="72" y="15"/>
                  </a:cubicBezTo>
                  <a:cubicBezTo>
                    <a:pt x="67" y="18"/>
                    <a:pt x="65" y="21"/>
                    <a:pt x="65" y="26"/>
                  </a:cubicBezTo>
                  <a:cubicBezTo>
                    <a:pt x="65" y="30"/>
                    <a:pt x="68" y="42"/>
                    <a:pt x="72" y="54"/>
                  </a:cubicBezTo>
                  <a:lnTo>
                    <a:pt x="128" y="204"/>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3"/>
            <p:cNvSpPr>
              <a:spLocks/>
            </p:cNvSpPr>
            <p:nvPr userDrawn="1"/>
          </p:nvSpPr>
          <p:spPr bwMode="auto">
            <a:xfrm>
              <a:off x="4360" y="374"/>
              <a:ext cx="27" cy="68"/>
            </a:xfrm>
            <a:custGeom>
              <a:avLst/>
              <a:gdLst>
                <a:gd name="T0" fmla="*/ 33 w 95"/>
                <a:gd name="T1" fmla="*/ 51 h 235"/>
                <a:gd name="T2" fmla="*/ 26 w 95"/>
                <a:gd name="T3" fmla="*/ 14 h 235"/>
                <a:gd name="T4" fmla="*/ 3 w 95"/>
                <a:gd name="T5" fmla="*/ 11 h 235"/>
                <a:gd name="T6" fmla="*/ 0 w 95"/>
                <a:gd name="T7" fmla="*/ 9 h 235"/>
                <a:gd name="T8" fmla="*/ 0 w 95"/>
                <a:gd name="T9" fmla="*/ 2 h 235"/>
                <a:gd name="T10" fmla="*/ 3 w 95"/>
                <a:gd name="T11" fmla="*/ 0 h 235"/>
                <a:gd name="T12" fmla="*/ 15 w 95"/>
                <a:gd name="T13" fmla="*/ 0 h 235"/>
                <a:gd name="T14" fmla="*/ 47 w 95"/>
                <a:gd name="T15" fmla="*/ 1 h 235"/>
                <a:gd name="T16" fmla="*/ 80 w 95"/>
                <a:gd name="T17" fmla="*/ 0 h 235"/>
                <a:gd name="T18" fmla="*/ 92 w 95"/>
                <a:gd name="T19" fmla="*/ 0 h 235"/>
                <a:gd name="T20" fmla="*/ 95 w 95"/>
                <a:gd name="T21" fmla="*/ 2 h 235"/>
                <a:gd name="T22" fmla="*/ 95 w 95"/>
                <a:gd name="T23" fmla="*/ 9 h 235"/>
                <a:gd name="T24" fmla="*/ 80 w 95"/>
                <a:gd name="T25" fmla="*/ 12 h 235"/>
                <a:gd name="T26" fmla="*/ 63 w 95"/>
                <a:gd name="T27" fmla="*/ 51 h 235"/>
                <a:gd name="T28" fmla="*/ 63 w 95"/>
                <a:gd name="T29" fmla="*/ 184 h 235"/>
                <a:gd name="T30" fmla="*/ 70 w 95"/>
                <a:gd name="T31" fmla="*/ 220 h 235"/>
                <a:gd name="T32" fmla="*/ 92 w 95"/>
                <a:gd name="T33" fmla="*/ 224 h 235"/>
                <a:gd name="T34" fmla="*/ 95 w 95"/>
                <a:gd name="T35" fmla="*/ 226 h 235"/>
                <a:gd name="T36" fmla="*/ 95 w 95"/>
                <a:gd name="T37" fmla="*/ 233 h 235"/>
                <a:gd name="T38" fmla="*/ 92 w 95"/>
                <a:gd name="T39" fmla="*/ 235 h 235"/>
                <a:gd name="T40" fmla="*/ 80 w 95"/>
                <a:gd name="T41" fmla="*/ 235 h 235"/>
                <a:gd name="T42" fmla="*/ 49 w 95"/>
                <a:gd name="T43" fmla="*/ 234 h 235"/>
                <a:gd name="T44" fmla="*/ 15 w 95"/>
                <a:gd name="T45" fmla="*/ 235 h 235"/>
                <a:gd name="T46" fmla="*/ 3 w 95"/>
                <a:gd name="T47" fmla="*/ 235 h 235"/>
                <a:gd name="T48" fmla="*/ 0 w 95"/>
                <a:gd name="T49" fmla="*/ 233 h 235"/>
                <a:gd name="T50" fmla="*/ 0 w 95"/>
                <a:gd name="T51" fmla="*/ 226 h 235"/>
                <a:gd name="T52" fmla="*/ 15 w 95"/>
                <a:gd name="T53" fmla="*/ 223 h 235"/>
                <a:gd name="T54" fmla="*/ 33 w 95"/>
                <a:gd name="T55" fmla="*/ 184 h 235"/>
                <a:gd name="T56" fmla="*/ 33 w 95"/>
                <a:gd name="T57" fmla="*/ 5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235">
                  <a:moveTo>
                    <a:pt x="33" y="51"/>
                  </a:moveTo>
                  <a:cubicBezTo>
                    <a:pt x="33" y="25"/>
                    <a:pt x="31" y="17"/>
                    <a:pt x="26" y="14"/>
                  </a:cubicBezTo>
                  <a:cubicBezTo>
                    <a:pt x="22" y="12"/>
                    <a:pt x="22" y="12"/>
                    <a:pt x="3" y="11"/>
                  </a:cubicBezTo>
                  <a:cubicBezTo>
                    <a:pt x="1" y="11"/>
                    <a:pt x="0" y="10"/>
                    <a:pt x="0" y="9"/>
                  </a:cubicBezTo>
                  <a:cubicBezTo>
                    <a:pt x="0" y="2"/>
                    <a:pt x="0" y="2"/>
                    <a:pt x="0" y="2"/>
                  </a:cubicBezTo>
                  <a:cubicBezTo>
                    <a:pt x="0" y="0"/>
                    <a:pt x="1" y="0"/>
                    <a:pt x="3" y="0"/>
                  </a:cubicBezTo>
                  <a:cubicBezTo>
                    <a:pt x="4" y="0"/>
                    <a:pt x="11" y="0"/>
                    <a:pt x="15" y="0"/>
                  </a:cubicBezTo>
                  <a:cubicBezTo>
                    <a:pt x="30" y="0"/>
                    <a:pt x="41" y="1"/>
                    <a:pt x="47" y="1"/>
                  </a:cubicBezTo>
                  <a:cubicBezTo>
                    <a:pt x="54" y="1"/>
                    <a:pt x="65" y="0"/>
                    <a:pt x="80" y="0"/>
                  </a:cubicBezTo>
                  <a:cubicBezTo>
                    <a:pt x="85" y="0"/>
                    <a:pt x="91" y="0"/>
                    <a:pt x="92" y="0"/>
                  </a:cubicBezTo>
                  <a:cubicBezTo>
                    <a:pt x="94" y="0"/>
                    <a:pt x="95" y="0"/>
                    <a:pt x="95" y="2"/>
                  </a:cubicBezTo>
                  <a:cubicBezTo>
                    <a:pt x="95" y="9"/>
                    <a:pt x="95" y="9"/>
                    <a:pt x="95" y="9"/>
                  </a:cubicBezTo>
                  <a:cubicBezTo>
                    <a:pt x="95" y="11"/>
                    <a:pt x="95" y="11"/>
                    <a:pt x="80" y="12"/>
                  </a:cubicBezTo>
                  <a:cubicBezTo>
                    <a:pt x="65" y="12"/>
                    <a:pt x="63" y="17"/>
                    <a:pt x="63" y="51"/>
                  </a:cubicBezTo>
                  <a:cubicBezTo>
                    <a:pt x="63" y="184"/>
                    <a:pt x="63" y="184"/>
                    <a:pt x="63" y="184"/>
                  </a:cubicBezTo>
                  <a:cubicBezTo>
                    <a:pt x="63" y="210"/>
                    <a:pt x="65" y="218"/>
                    <a:pt x="70" y="220"/>
                  </a:cubicBezTo>
                  <a:cubicBezTo>
                    <a:pt x="74" y="223"/>
                    <a:pt x="74" y="223"/>
                    <a:pt x="92" y="224"/>
                  </a:cubicBezTo>
                  <a:cubicBezTo>
                    <a:pt x="94" y="224"/>
                    <a:pt x="95" y="224"/>
                    <a:pt x="95" y="226"/>
                  </a:cubicBezTo>
                  <a:cubicBezTo>
                    <a:pt x="95" y="233"/>
                    <a:pt x="95" y="233"/>
                    <a:pt x="95" y="233"/>
                  </a:cubicBezTo>
                  <a:cubicBezTo>
                    <a:pt x="95" y="235"/>
                    <a:pt x="94" y="235"/>
                    <a:pt x="92" y="235"/>
                  </a:cubicBezTo>
                  <a:cubicBezTo>
                    <a:pt x="80" y="235"/>
                    <a:pt x="80" y="235"/>
                    <a:pt x="80" y="235"/>
                  </a:cubicBezTo>
                  <a:cubicBezTo>
                    <a:pt x="68" y="234"/>
                    <a:pt x="58" y="234"/>
                    <a:pt x="49" y="234"/>
                  </a:cubicBezTo>
                  <a:cubicBezTo>
                    <a:pt x="44" y="234"/>
                    <a:pt x="32" y="234"/>
                    <a:pt x="15" y="235"/>
                  </a:cubicBezTo>
                  <a:cubicBezTo>
                    <a:pt x="3" y="235"/>
                    <a:pt x="3" y="235"/>
                    <a:pt x="3" y="235"/>
                  </a:cubicBezTo>
                  <a:cubicBezTo>
                    <a:pt x="1" y="235"/>
                    <a:pt x="0" y="235"/>
                    <a:pt x="0" y="233"/>
                  </a:cubicBezTo>
                  <a:cubicBezTo>
                    <a:pt x="0" y="226"/>
                    <a:pt x="0" y="226"/>
                    <a:pt x="0" y="226"/>
                  </a:cubicBezTo>
                  <a:cubicBezTo>
                    <a:pt x="0" y="224"/>
                    <a:pt x="0" y="224"/>
                    <a:pt x="15" y="223"/>
                  </a:cubicBezTo>
                  <a:cubicBezTo>
                    <a:pt x="30" y="222"/>
                    <a:pt x="33" y="218"/>
                    <a:pt x="33" y="184"/>
                  </a:cubicBezTo>
                  <a:lnTo>
                    <a:pt x="33" y="5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4"/>
            <p:cNvSpPr>
              <a:spLocks/>
            </p:cNvSpPr>
            <p:nvPr userDrawn="1"/>
          </p:nvSpPr>
          <p:spPr bwMode="auto">
            <a:xfrm>
              <a:off x="4393" y="372"/>
              <a:ext cx="48" cy="72"/>
            </a:xfrm>
            <a:custGeom>
              <a:avLst/>
              <a:gdLst>
                <a:gd name="T0" fmla="*/ 141 w 168"/>
                <a:gd name="T1" fmla="*/ 70 h 247"/>
                <a:gd name="T2" fmla="*/ 137 w 168"/>
                <a:gd name="T3" fmla="*/ 63 h 247"/>
                <a:gd name="T4" fmla="*/ 131 w 168"/>
                <a:gd name="T5" fmla="*/ 30 h 247"/>
                <a:gd name="T6" fmla="*/ 89 w 168"/>
                <a:gd name="T7" fmla="*/ 13 h 247"/>
                <a:gd name="T8" fmla="*/ 38 w 168"/>
                <a:gd name="T9" fmla="*/ 55 h 247"/>
                <a:gd name="T10" fmla="*/ 48 w 168"/>
                <a:gd name="T11" fmla="*/ 82 h 247"/>
                <a:gd name="T12" fmla="*/ 94 w 168"/>
                <a:gd name="T13" fmla="*/ 104 h 247"/>
                <a:gd name="T14" fmla="*/ 168 w 168"/>
                <a:gd name="T15" fmla="*/ 174 h 247"/>
                <a:gd name="T16" fmla="*/ 78 w 168"/>
                <a:gd name="T17" fmla="*/ 247 h 247"/>
                <a:gd name="T18" fmla="*/ 5 w 168"/>
                <a:gd name="T19" fmla="*/ 232 h 247"/>
                <a:gd name="T20" fmla="*/ 0 w 168"/>
                <a:gd name="T21" fmla="*/ 226 h 247"/>
                <a:gd name="T22" fmla="*/ 1 w 168"/>
                <a:gd name="T23" fmla="*/ 211 h 247"/>
                <a:gd name="T24" fmla="*/ 1 w 168"/>
                <a:gd name="T25" fmla="*/ 191 h 247"/>
                <a:gd name="T26" fmla="*/ 1 w 168"/>
                <a:gd name="T27" fmla="*/ 185 h 247"/>
                <a:gd name="T28" fmla="*/ 1 w 168"/>
                <a:gd name="T29" fmla="*/ 177 h 247"/>
                <a:gd name="T30" fmla="*/ 4 w 168"/>
                <a:gd name="T31" fmla="*/ 168 h 247"/>
                <a:gd name="T32" fmla="*/ 20 w 168"/>
                <a:gd name="T33" fmla="*/ 168 h 247"/>
                <a:gd name="T34" fmla="*/ 22 w 168"/>
                <a:gd name="T35" fmla="*/ 172 h 247"/>
                <a:gd name="T36" fmla="*/ 29 w 168"/>
                <a:gd name="T37" fmla="*/ 213 h 247"/>
                <a:gd name="T38" fmla="*/ 76 w 168"/>
                <a:gd name="T39" fmla="*/ 234 h 247"/>
                <a:gd name="T40" fmla="*/ 137 w 168"/>
                <a:gd name="T41" fmla="*/ 185 h 247"/>
                <a:gd name="T42" fmla="*/ 124 w 168"/>
                <a:gd name="T43" fmla="*/ 154 h 247"/>
                <a:gd name="T44" fmla="*/ 76 w 168"/>
                <a:gd name="T45" fmla="*/ 131 h 247"/>
                <a:gd name="T46" fmla="*/ 21 w 168"/>
                <a:gd name="T47" fmla="*/ 100 h 247"/>
                <a:gd name="T48" fmla="*/ 9 w 168"/>
                <a:gd name="T49" fmla="*/ 64 h 247"/>
                <a:gd name="T50" fmla="*/ 90 w 168"/>
                <a:gd name="T51" fmla="*/ 0 h 247"/>
                <a:gd name="T52" fmla="*/ 151 w 168"/>
                <a:gd name="T53" fmla="*/ 10 h 247"/>
                <a:gd name="T54" fmla="*/ 158 w 168"/>
                <a:gd name="T55" fmla="*/ 14 h 247"/>
                <a:gd name="T56" fmla="*/ 158 w 168"/>
                <a:gd name="T57" fmla="*/ 14 h 247"/>
                <a:gd name="T58" fmla="*/ 157 w 168"/>
                <a:gd name="T59" fmla="*/ 53 h 247"/>
                <a:gd name="T60" fmla="*/ 157 w 168"/>
                <a:gd name="T61" fmla="*/ 62 h 247"/>
                <a:gd name="T62" fmla="*/ 157 w 168"/>
                <a:gd name="T63" fmla="*/ 66 h 247"/>
                <a:gd name="T64" fmla="*/ 155 w 168"/>
                <a:gd name="T65" fmla="*/ 70 h 247"/>
                <a:gd name="T66" fmla="*/ 141 w 168"/>
                <a:gd name="T67" fmla="*/ 7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247">
                  <a:moveTo>
                    <a:pt x="141" y="70"/>
                  </a:moveTo>
                  <a:cubicBezTo>
                    <a:pt x="137" y="70"/>
                    <a:pt x="137" y="69"/>
                    <a:pt x="137" y="63"/>
                  </a:cubicBezTo>
                  <a:cubicBezTo>
                    <a:pt x="137" y="52"/>
                    <a:pt x="134" y="35"/>
                    <a:pt x="131" y="30"/>
                  </a:cubicBezTo>
                  <a:cubicBezTo>
                    <a:pt x="125" y="19"/>
                    <a:pt x="109" y="13"/>
                    <a:pt x="89" y="13"/>
                  </a:cubicBezTo>
                  <a:cubicBezTo>
                    <a:pt x="58" y="13"/>
                    <a:pt x="38" y="30"/>
                    <a:pt x="38" y="55"/>
                  </a:cubicBezTo>
                  <a:cubicBezTo>
                    <a:pt x="38" y="65"/>
                    <a:pt x="42" y="76"/>
                    <a:pt x="48" y="82"/>
                  </a:cubicBezTo>
                  <a:cubicBezTo>
                    <a:pt x="56" y="90"/>
                    <a:pt x="64" y="94"/>
                    <a:pt x="94" y="104"/>
                  </a:cubicBezTo>
                  <a:cubicBezTo>
                    <a:pt x="149" y="122"/>
                    <a:pt x="168" y="140"/>
                    <a:pt x="168" y="174"/>
                  </a:cubicBezTo>
                  <a:cubicBezTo>
                    <a:pt x="168" y="218"/>
                    <a:pt x="133" y="247"/>
                    <a:pt x="78" y="247"/>
                  </a:cubicBezTo>
                  <a:cubicBezTo>
                    <a:pt x="51" y="247"/>
                    <a:pt x="30" y="242"/>
                    <a:pt x="5" y="232"/>
                  </a:cubicBezTo>
                  <a:cubicBezTo>
                    <a:pt x="0" y="230"/>
                    <a:pt x="0" y="230"/>
                    <a:pt x="0" y="226"/>
                  </a:cubicBezTo>
                  <a:cubicBezTo>
                    <a:pt x="0" y="224"/>
                    <a:pt x="0" y="219"/>
                    <a:pt x="1" y="211"/>
                  </a:cubicBezTo>
                  <a:cubicBezTo>
                    <a:pt x="1" y="199"/>
                    <a:pt x="1" y="196"/>
                    <a:pt x="1" y="191"/>
                  </a:cubicBezTo>
                  <a:cubicBezTo>
                    <a:pt x="1" y="185"/>
                    <a:pt x="1" y="185"/>
                    <a:pt x="1" y="185"/>
                  </a:cubicBezTo>
                  <a:cubicBezTo>
                    <a:pt x="1" y="181"/>
                    <a:pt x="1" y="178"/>
                    <a:pt x="1" y="177"/>
                  </a:cubicBezTo>
                  <a:cubicBezTo>
                    <a:pt x="1" y="170"/>
                    <a:pt x="2" y="168"/>
                    <a:pt x="4" y="168"/>
                  </a:cubicBezTo>
                  <a:cubicBezTo>
                    <a:pt x="20" y="168"/>
                    <a:pt x="20" y="168"/>
                    <a:pt x="20" y="168"/>
                  </a:cubicBezTo>
                  <a:cubicBezTo>
                    <a:pt x="22" y="168"/>
                    <a:pt x="22" y="170"/>
                    <a:pt x="22" y="172"/>
                  </a:cubicBezTo>
                  <a:cubicBezTo>
                    <a:pt x="23" y="192"/>
                    <a:pt x="25" y="205"/>
                    <a:pt x="29" y="213"/>
                  </a:cubicBezTo>
                  <a:cubicBezTo>
                    <a:pt x="35" y="226"/>
                    <a:pt x="53" y="234"/>
                    <a:pt x="76" y="234"/>
                  </a:cubicBezTo>
                  <a:cubicBezTo>
                    <a:pt x="112" y="234"/>
                    <a:pt x="137" y="215"/>
                    <a:pt x="137" y="185"/>
                  </a:cubicBezTo>
                  <a:cubicBezTo>
                    <a:pt x="137" y="173"/>
                    <a:pt x="132" y="161"/>
                    <a:pt x="124" y="154"/>
                  </a:cubicBezTo>
                  <a:cubicBezTo>
                    <a:pt x="115" y="146"/>
                    <a:pt x="103" y="140"/>
                    <a:pt x="76" y="131"/>
                  </a:cubicBezTo>
                  <a:cubicBezTo>
                    <a:pt x="44" y="121"/>
                    <a:pt x="31" y="113"/>
                    <a:pt x="21" y="100"/>
                  </a:cubicBezTo>
                  <a:cubicBezTo>
                    <a:pt x="13" y="90"/>
                    <a:pt x="9" y="77"/>
                    <a:pt x="9" y="64"/>
                  </a:cubicBezTo>
                  <a:cubicBezTo>
                    <a:pt x="9" y="24"/>
                    <a:pt x="39" y="0"/>
                    <a:pt x="90" y="0"/>
                  </a:cubicBezTo>
                  <a:cubicBezTo>
                    <a:pt x="111" y="0"/>
                    <a:pt x="120" y="2"/>
                    <a:pt x="151" y="10"/>
                  </a:cubicBezTo>
                  <a:cubicBezTo>
                    <a:pt x="157" y="12"/>
                    <a:pt x="158" y="12"/>
                    <a:pt x="158" y="14"/>
                  </a:cubicBezTo>
                  <a:cubicBezTo>
                    <a:pt x="158" y="14"/>
                    <a:pt x="158" y="14"/>
                    <a:pt x="158" y="14"/>
                  </a:cubicBezTo>
                  <a:cubicBezTo>
                    <a:pt x="157" y="23"/>
                    <a:pt x="157" y="45"/>
                    <a:pt x="157" y="53"/>
                  </a:cubicBezTo>
                  <a:cubicBezTo>
                    <a:pt x="157" y="62"/>
                    <a:pt x="157" y="62"/>
                    <a:pt x="157" y="62"/>
                  </a:cubicBezTo>
                  <a:cubicBezTo>
                    <a:pt x="157" y="64"/>
                    <a:pt x="157" y="66"/>
                    <a:pt x="157" y="66"/>
                  </a:cubicBezTo>
                  <a:cubicBezTo>
                    <a:pt x="157" y="69"/>
                    <a:pt x="157" y="70"/>
                    <a:pt x="155" y="70"/>
                  </a:cubicBezTo>
                  <a:lnTo>
                    <a:pt x="141" y="70"/>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5"/>
            <p:cNvSpPr>
              <a:spLocks noEditPoints="1"/>
            </p:cNvSpPr>
            <p:nvPr userDrawn="1"/>
          </p:nvSpPr>
          <p:spPr bwMode="auto">
            <a:xfrm>
              <a:off x="4447" y="372"/>
              <a:ext cx="68" cy="72"/>
            </a:xfrm>
            <a:custGeom>
              <a:avLst/>
              <a:gdLst>
                <a:gd name="T0" fmla="*/ 211 w 235"/>
                <a:gd name="T1" fmla="*/ 32 h 247"/>
                <a:gd name="T2" fmla="*/ 235 w 235"/>
                <a:gd name="T3" fmla="*/ 121 h 247"/>
                <a:gd name="T4" fmla="*/ 111 w 235"/>
                <a:gd name="T5" fmla="*/ 247 h 247"/>
                <a:gd name="T6" fmla="*/ 22 w 235"/>
                <a:gd name="T7" fmla="*/ 211 h 247"/>
                <a:gd name="T8" fmla="*/ 0 w 235"/>
                <a:gd name="T9" fmla="*/ 121 h 247"/>
                <a:gd name="T10" fmla="*/ 120 w 235"/>
                <a:gd name="T11" fmla="*/ 0 h 247"/>
                <a:gd name="T12" fmla="*/ 211 w 235"/>
                <a:gd name="T13" fmla="*/ 32 h 247"/>
                <a:gd name="T14" fmla="*/ 35 w 235"/>
                <a:gd name="T15" fmla="*/ 122 h 247"/>
                <a:gd name="T16" fmla="*/ 47 w 235"/>
                <a:gd name="T17" fmla="*/ 195 h 247"/>
                <a:gd name="T18" fmla="*/ 116 w 235"/>
                <a:gd name="T19" fmla="*/ 234 h 247"/>
                <a:gd name="T20" fmla="*/ 188 w 235"/>
                <a:gd name="T21" fmla="*/ 193 h 247"/>
                <a:gd name="T22" fmla="*/ 199 w 235"/>
                <a:gd name="T23" fmla="*/ 122 h 247"/>
                <a:gd name="T24" fmla="*/ 187 w 235"/>
                <a:gd name="T25" fmla="*/ 50 h 247"/>
                <a:gd name="T26" fmla="*/ 117 w 235"/>
                <a:gd name="T27" fmla="*/ 13 h 247"/>
                <a:gd name="T28" fmla="*/ 35 w 235"/>
                <a:gd name="T29" fmla="*/ 12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47">
                  <a:moveTo>
                    <a:pt x="211" y="32"/>
                  </a:moveTo>
                  <a:cubicBezTo>
                    <a:pt x="228" y="51"/>
                    <a:pt x="235" y="77"/>
                    <a:pt x="235" y="121"/>
                  </a:cubicBezTo>
                  <a:cubicBezTo>
                    <a:pt x="235" y="210"/>
                    <a:pt x="198" y="247"/>
                    <a:pt x="111" y="247"/>
                  </a:cubicBezTo>
                  <a:cubicBezTo>
                    <a:pt x="68" y="247"/>
                    <a:pt x="39" y="235"/>
                    <a:pt x="22" y="211"/>
                  </a:cubicBezTo>
                  <a:cubicBezTo>
                    <a:pt x="7" y="190"/>
                    <a:pt x="0" y="160"/>
                    <a:pt x="0" y="121"/>
                  </a:cubicBezTo>
                  <a:cubicBezTo>
                    <a:pt x="0" y="38"/>
                    <a:pt x="38" y="0"/>
                    <a:pt x="120" y="0"/>
                  </a:cubicBezTo>
                  <a:cubicBezTo>
                    <a:pt x="162" y="0"/>
                    <a:pt x="191" y="11"/>
                    <a:pt x="211" y="32"/>
                  </a:cubicBezTo>
                  <a:close/>
                  <a:moveTo>
                    <a:pt x="35" y="122"/>
                  </a:moveTo>
                  <a:cubicBezTo>
                    <a:pt x="35" y="153"/>
                    <a:pt x="39" y="177"/>
                    <a:pt x="47" y="195"/>
                  </a:cubicBezTo>
                  <a:cubicBezTo>
                    <a:pt x="57" y="220"/>
                    <a:pt x="82" y="234"/>
                    <a:pt x="116" y="234"/>
                  </a:cubicBezTo>
                  <a:cubicBezTo>
                    <a:pt x="151" y="234"/>
                    <a:pt x="177" y="219"/>
                    <a:pt x="188" y="193"/>
                  </a:cubicBezTo>
                  <a:cubicBezTo>
                    <a:pt x="196" y="175"/>
                    <a:pt x="199" y="152"/>
                    <a:pt x="199" y="122"/>
                  </a:cubicBezTo>
                  <a:cubicBezTo>
                    <a:pt x="199" y="90"/>
                    <a:pt x="196" y="66"/>
                    <a:pt x="187" y="50"/>
                  </a:cubicBezTo>
                  <a:cubicBezTo>
                    <a:pt x="175" y="26"/>
                    <a:pt x="150" y="13"/>
                    <a:pt x="117" y="13"/>
                  </a:cubicBezTo>
                  <a:cubicBezTo>
                    <a:pt x="61" y="13"/>
                    <a:pt x="35" y="47"/>
                    <a:pt x="35" y="122"/>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6"/>
            <p:cNvSpPr>
              <a:spLocks noEditPoints="1"/>
            </p:cNvSpPr>
            <p:nvPr userDrawn="1"/>
          </p:nvSpPr>
          <p:spPr bwMode="auto">
            <a:xfrm>
              <a:off x="4515" y="374"/>
              <a:ext cx="64" cy="68"/>
            </a:xfrm>
            <a:custGeom>
              <a:avLst/>
              <a:gdLst>
                <a:gd name="T0" fmla="*/ 63 w 220"/>
                <a:gd name="T1" fmla="*/ 184 h 235"/>
                <a:gd name="T2" fmla="*/ 70 w 220"/>
                <a:gd name="T3" fmla="*/ 220 h 235"/>
                <a:gd name="T4" fmla="*/ 92 w 220"/>
                <a:gd name="T5" fmla="*/ 224 h 235"/>
                <a:gd name="T6" fmla="*/ 95 w 220"/>
                <a:gd name="T7" fmla="*/ 226 h 235"/>
                <a:gd name="T8" fmla="*/ 95 w 220"/>
                <a:gd name="T9" fmla="*/ 233 h 235"/>
                <a:gd name="T10" fmla="*/ 92 w 220"/>
                <a:gd name="T11" fmla="*/ 235 h 235"/>
                <a:gd name="T12" fmla="*/ 80 w 220"/>
                <a:gd name="T13" fmla="*/ 235 h 235"/>
                <a:gd name="T14" fmla="*/ 48 w 220"/>
                <a:gd name="T15" fmla="*/ 234 h 235"/>
                <a:gd name="T16" fmla="*/ 15 w 220"/>
                <a:gd name="T17" fmla="*/ 235 h 235"/>
                <a:gd name="T18" fmla="*/ 3 w 220"/>
                <a:gd name="T19" fmla="*/ 235 h 235"/>
                <a:gd name="T20" fmla="*/ 0 w 220"/>
                <a:gd name="T21" fmla="*/ 233 h 235"/>
                <a:gd name="T22" fmla="*/ 0 w 220"/>
                <a:gd name="T23" fmla="*/ 226 h 235"/>
                <a:gd name="T24" fmla="*/ 15 w 220"/>
                <a:gd name="T25" fmla="*/ 223 h 235"/>
                <a:gd name="T26" fmla="*/ 32 w 220"/>
                <a:gd name="T27" fmla="*/ 184 h 235"/>
                <a:gd name="T28" fmla="*/ 32 w 220"/>
                <a:gd name="T29" fmla="*/ 51 h 235"/>
                <a:gd name="T30" fmla="*/ 26 w 220"/>
                <a:gd name="T31" fmla="*/ 14 h 235"/>
                <a:gd name="T32" fmla="*/ 3 w 220"/>
                <a:gd name="T33" fmla="*/ 11 h 235"/>
                <a:gd name="T34" fmla="*/ 0 w 220"/>
                <a:gd name="T35" fmla="*/ 9 h 235"/>
                <a:gd name="T36" fmla="*/ 0 w 220"/>
                <a:gd name="T37" fmla="*/ 2 h 235"/>
                <a:gd name="T38" fmla="*/ 3 w 220"/>
                <a:gd name="T39" fmla="*/ 0 h 235"/>
                <a:gd name="T40" fmla="*/ 15 w 220"/>
                <a:gd name="T41" fmla="*/ 0 h 235"/>
                <a:gd name="T42" fmla="*/ 47 w 220"/>
                <a:gd name="T43" fmla="*/ 1 h 235"/>
                <a:gd name="T44" fmla="*/ 89 w 220"/>
                <a:gd name="T45" fmla="*/ 0 h 235"/>
                <a:gd name="T46" fmla="*/ 120 w 220"/>
                <a:gd name="T47" fmla="*/ 0 h 235"/>
                <a:gd name="T48" fmla="*/ 169 w 220"/>
                <a:gd name="T49" fmla="*/ 12 h 235"/>
                <a:gd name="T50" fmla="*/ 185 w 220"/>
                <a:gd name="T51" fmla="*/ 53 h 235"/>
                <a:gd name="T52" fmla="*/ 154 w 220"/>
                <a:gd name="T53" fmla="*/ 103 h 235"/>
                <a:gd name="T54" fmla="*/ 125 w 220"/>
                <a:gd name="T55" fmla="*/ 111 h 235"/>
                <a:gd name="T56" fmla="*/ 173 w 220"/>
                <a:gd name="T57" fmla="*/ 185 h 235"/>
                <a:gd name="T58" fmla="*/ 217 w 220"/>
                <a:gd name="T59" fmla="*/ 224 h 235"/>
                <a:gd name="T60" fmla="*/ 220 w 220"/>
                <a:gd name="T61" fmla="*/ 226 h 235"/>
                <a:gd name="T62" fmla="*/ 220 w 220"/>
                <a:gd name="T63" fmla="*/ 233 h 235"/>
                <a:gd name="T64" fmla="*/ 218 w 220"/>
                <a:gd name="T65" fmla="*/ 235 h 235"/>
                <a:gd name="T66" fmla="*/ 208 w 220"/>
                <a:gd name="T67" fmla="*/ 235 h 235"/>
                <a:gd name="T68" fmla="*/ 193 w 220"/>
                <a:gd name="T69" fmla="*/ 234 h 235"/>
                <a:gd name="T70" fmla="*/ 186 w 220"/>
                <a:gd name="T71" fmla="*/ 234 h 235"/>
                <a:gd name="T72" fmla="*/ 171 w 220"/>
                <a:gd name="T73" fmla="*/ 235 h 235"/>
                <a:gd name="T74" fmla="*/ 163 w 220"/>
                <a:gd name="T75" fmla="*/ 226 h 235"/>
                <a:gd name="T76" fmla="*/ 149 w 220"/>
                <a:gd name="T77" fmla="*/ 204 h 235"/>
                <a:gd name="T78" fmla="*/ 112 w 220"/>
                <a:gd name="T79" fmla="*/ 148 h 235"/>
                <a:gd name="T80" fmla="*/ 74 w 220"/>
                <a:gd name="T81" fmla="*/ 118 h 235"/>
                <a:gd name="T82" fmla="*/ 63 w 220"/>
                <a:gd name="T83" fmla="*/ 118 h 235"/>
                <a:gd name="T84" fmla="*/ 63 w 220"/>
                <a:gd name="T85" fmla="*/ 184 h 235"/>
                <a:gd name="T86" fmla="*/ 63 w 220"/>
                <a:gd name="T87" fmla="*/ 106 h 235"/>
                <a:gd name="T88" fmla="*/ 87 w 220"/>
                <a:gd name="T89" fmla="*/ 107 h 235"/>
                <a:gd name="T90" fmla="*/ 137 w 220"/>
                <a:gd name="T91" fmla="*/ 93 h 235"/>
                <a:gd name="T92" fmla="*/ 151 w 220"/>
                <a:gd name="T93" fmla="*/ 55 h 235"/>
                <a:gd name="T94" fmla="*/ 143 w 220"/>
                <a:gd name="T95" fmla="*/ 27 h 235"/>
                <a:gd name="T96" fmla="*/ 101 w 220"/>
                <a:gd name="T97" fmla="*/ 12 h 235"/>
                <a:gd name="T98" fmla="*/ 64 w 220"/>
                <a:gd name="T99" fmla="*/ 13 h 235"/>
                <a:gd name="T100" fmla="*/ 63 w 220"/>
                <a:gd name="T101" fmla="*/ 44 h 235"/>
                <a:gd name="T102" fmla="*/ 63 w 220"/>
                <a:gd name="T103" fmla="*/ 1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 h="235">
                  <a:moveTo>
                    <a:pt x="63" y="184"/>
                  </a:moveTo>
                  <a:cubicBezTo>
                    <a:pt x="63" y="210"/>
                    <a:pt x="64" y="218"/>
                    <a:pt x="70" y="220"/>
                  </a:cubicBezTo>
                  <a:cubicBezTo>
                    <a:pt x="73" y="223"/>
                    <a:pt x="73" y="223"/>
                    <a:pt x="92" y="224"/>
                  </a:cubicBezTo>
                  <a:cubicBezTo>
                    <a:pt x="94" y="224"/>
                    <a:pt x="95" y="224"/>
                    <a:pt x="95" y="226"/>
                  </a:cubicBezTo>
                  <a:cubicBezTo>
                    <a:pt x="95" y="233"/>
                    <a:pt x="95" y="233"/>
                    <a:pt x="95" y="233"/>
                  </a:cubicBezTo>
                  <a:cubicBezTo>
                    <a:pt x="95" y="235"/>
                    <a:pt x="94" y="235"/>
                    <a:pt x="92" y="235"/>
                  </a:cubicBezTo>
                  <a:cubicBezTo>
                    <a:pt x="80" y="235"/>
                    <a:pt x="80" y="235"/>
                    <a:pt x="80" y="235"/>
                  </a:cubicBezTo>
                  <a:cubicBezTo>
                    <a:pt x="67" y="234"/>
                    <a:pt x="57" y="234"/>
                    <a:pt x="48" y="234"/>
                  </a:cubicBezTo>
                  <a:cubicBezTo>
                    <a:pt x="44" y="234"/>
                    <a:pt x="32" y="234"/>
                    <a:pt x="15" y="235"/>
                  </a:cubicBezTo>
                  <a:cubicBezTo>
                    <a:pt x="3" y="235"/>
                    <a:pt x="3" y="235"/>
                    <a:pt x="3" y="235"/>
                  </a:cubicBezTo>
                  <a:cubicBezTo>
                    <a:pt x="1" y="235"/>
                    <a:pt x="0" y="235"/>
                    <a:pt x="0" y="233"/>
                  </a:cubicBezTo>
                  <a:cubicBezTo>
                    <a:pt x="0" y="226"/>
                    <a:pt x="0" y="226"/>
                    <a:pt x="0" y="226"/>
                  </a:cubicBezTo>
                  <a:cubicBezTo>
                    <a:pt x="0" y="224"/>
                    <a:pt x="0" y="224"/>
                    <a:pt x="15" y="223"/>
                  </a:cubicBezTo>
                  <a:cubicBezTo>
                    <a:pt x="30" y="222"/>
                    <a:pt x="32" y="218"/>
                    <a:pt x="32" y="184"/>
                  </a:cubicBezTo>
                  <a:cubicBezTo>
                    <a:pt x="32" y="51"/>
                    <a:pt x="32" y="51"/>
                    <a:pt x="32" y="51"/>
                  </a:cubicBezTo>
                  <a:cubicBezTo>
                    <a:pt x="32" y="25"/>
                    <a:pt x="31" y="17"/>
                    <a:pt x="26" y="14"/>
                  </a:cubicBezTo>
                  <a:cubicBezTo>
                    <a:pt x="22" y="12"/>
                    <a:pt x="22" y="12"/>
                    <a:pt x="3" y="11"/>
                  </a:cubicBezTo>
                  <a:cubicBezTo>
                    <a:pt x="1" y="11"/>
                    <a:pt x="0" y="10"/>
                    <a:pt x="0" y="9"/>
                  </a:cubicBezTo>
                  <a:cubicBezTo>
                    <a:pt x="0" y="2"/>
                    <a:pt x="0" y="2"/>
                    <a:pt x="0" y="2"/>
                  </a:cubicBezTo>
                  <a:cubicBezTo>
                    <a:pt x="0" y="0"/>
                    <a:pt x="1" y="0"/>
                    <a:pt x="3" y="0"/>
                  </a:cubicBezTo>
                  <a:cubicBezTo>
                    <a:pt x="4" y="0"/>
                    <a:pt x="10" y="0"/>
                    <a:pt x="15" y="0"/>
                  </a:cubicBezTo>
                  <a:cubicBezTo>
                    <a:pt x="29" y="0"/>
                    <a:pt x="40" y="1"/>
                    <a:pt x="47" y="1"/>
                  </a:cubicBezTo>
                  <a:cubicBezTo>
                    <a:pt x="52" y="1"/>
                    <a:pt x="52" y="1"/>
                    <a:pt x="89" y="0"/>
                  </a:cubicBezTo>
                  <a:cubicBezTo>
                    <a:pt x="100" y="0"/>
                    <a:pt x="111" y="0"/>
                    <a:pt x="120" y="0"/>
                  </a:cubicBezTo>
                  <a:cubicBezTo>
                    <a:pt x="144" y="0"/>
                    <a:pt x="160" y="3"/>
                    <a:pt x="169" y="12"/>
                  </a:cubicBezTo>
                  <a:cubicBezTo>
                    <a:pt x="179" y="20"/>
                    <a:pt x="185" y="37"/>
                    <a:pt x="185" y="53"/>
                  </a:cubicBezTo>
                  <a:cubicBezTo>
                    <a:pt x="185" y="76"/>
                    <a:pt x="174" y="93"/>
                    <a:pt x="154" y="103"/>
                  </a:cubicBezTo>
                  <a:cubicBezTo>
                    <a:pt x="147" y="107"/>
                    <a:pt x="141" y="109"/>
                    <a:pt x="125" y="111"/>
                  </a:cubicBezTo>
                  <a:cubicBezTo>
                    <a:pt x="173" y="185"/>
                    <a:pt x="173" y="185"/>
                    <a:pt x="173" y="185"/>
                  </a:cubicBezTo>
                  <a:cubicBezTo>
                    <a:pt x="196" y="219"/>
                    <a:pt x="200" y="223"/>
                    <a:pt x="217" y="224"/>
                  </a:cubicBezTo>
                  <a:cubicBezTo>
                    <a:pt x="219" y="224"/>
                    <a:pt x="220" y="224"/>
                    <a:pt x="220" y="226"/>
                  </a:cubicBezTo>
                  <a:cubicBezTo>
                    <a:pt x="220" y="233"/>
                    <a:pt x="220" y="233"/>
                    <a:pt x="220" y="233"/>
                  </a:cubicBezTo>
                  <a:cubicBezTo>
                    <a:pt x="220" y="235"/>
                    <a:pt x="219" y="235"/>
                    <a:pt x="218" y="235"/>
                  </a:cubicBezTo>
                  <a:cubicBezTo>
                    <a:pt x="218" y="235"/>
                    <a:pt x="218" y="235"/>
                    <a:pt x="208" y="235"/>
                  </a:cubicBezTo>
                  <a:cubicBezTo>
                    <a:pt x="203" y="234"/>
                    <a:pt x="199" y="234"/>
                    <a:pt x="193" y="234"/>
                  </a:cubicBezTo>
                  <a:cubicBezTo>
                    <a:pt x="186" y="234"/>
                    <a:pt x="186" y="234"/>
                    <a:pt x="186" y="234"/>
                  </a:cubicBezTo>
                  <a:cubicBezTo>
                    <a:pt x="178" y="235"/>
                    <a:pt x="171" y="235"/>
                    <a:pt x="171" y="235"/>
                  </a:cubicBezTo>
                  <a:cubicBezTo>
                    <a:pt x="168" y="235"/>
                    <a:pt x="167" y="235"/>
                    <a:pt x="163" y="226"/>
                  </a:cubicBezTo>
                  <a:cubicBezTo>
                    <a:pt x="162" y="224"/>
                    <a:pt x="159" y="219"/>
                    <a:pt x="149" y="204"/>
                  </a:cubicBezTo>
                  <a:cubicBezTo>
                    <a:pt x="112" y="148"/>
                    <a:pt x="112" y="148"/>
                    <a:pt x="112" y="148"/>
                  </a:cubicBezTo>
                  <a:cubicBezTo>
                    <a:pt x="95" y="120"/>
                    <a:pt x="92" y="118"/>
                    <a:pt x="74" y="118"/>
                  </a:cubicBezTo>
                  <a:cubicBezTo>
                    <a:pt x="72" y="118"/>
                    <a:pt x="68" y="118"/>
                    <a:pt x="63" y="118"/>
                  </a:cubicBezTo>
                  <a:lnTo>
                    <a:pt x="63" y="184"/>
                  </a:lnTo>
                  <a:close/>
                  <a:moveTo>
                    <a:pt x="63" y="106"/>
                  </a:moveTo>
                  <a:cubicBezTo>
                    <a:pt x="73" y="107"/>
                    <a:pt x="80" y="107"/>
                    <a:pt x="87" y="107"/>
                  </a:cubicBezTo>
                  <a:cubicBezTo>
                    <a:pt x="111" y="107"/>
                    <a:pt x="126" y="103"/>
                    <a:pt x="137" y="93"/>
                  </a:cubicBezTo>
                  <a:cubicBezTo>
                    <a:pt x="146" y="85"/>
                    <a:pt x="151" y="71"/>
                    <a:pt x="151" y="55"/>
                  </a:cubicBezTo>
                  <a:cubicBezTo>
                    <a:pt x="151" y="44"/>
                    <a:pt x="148" y="34"/>
                    <a:pt x="143" y="27"/>
                  </a:cubicBezTo>
                  <a:cubicBezTo>
                    <a:pt x="135" y="15"/>
                    <a:pt x="124" y="12"/>
                    <a:pt x="101" y="12"/>
                  </a:cubicBezTo>
                  <a:cubicBezTo>
                    <a:pt x="87" y="12"/>
                    <a:pt x="79" y="12"/>
                    <a:pt x="64" y="13"/>
                  </a:cubicBezTo>
                  <a:cubicBezTo>
                    <a:pt x="63" y="27"/>
                    <a:pt x="63" y="27"/>
                    <a:pt x="63" y="44"/>
                  </a:cubicBezTo>
                  <a:lnTo>
                    <a:pt x="63" y="106"/>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7"/>
            <p:cNvSpPr>
              <a:spLocks/>
            </p:cNvSpPr>
            <p:nvPr userDrawn="1"/>
          </p:nvSpPr>
          <p:spPr bwMode="auto">
            <a:xfrm>
              <a:off x="4570" y="374"/>
              <a:ext cx="67" cy="68"/>
            </a:xfrm>
            <a:custGeom>
              <a:avLst/>
              <a:gdLst>
                <a:gd name="T0" fmla="*/ 164 w 231"/>
                <a:gd name="T1" fmla="*/ 59 h 235"/>
                <a:gd name="T2" fmla="*/ 181 w 231"/>
                <a:gd name="T3" fmla="*/ 23 h 235"/>
                <a:gd name="T4" fmla="*/ 160 w 231"/>
                <a:gd name="T5" fmla="*/ 11 h 235"/>
                <a:gd name="T6" fmla="*/ 157 w 231"/>
                <a:gd name="T7" fmla="*/ 9 h 235"/>
                <a:gd name="T8" fmla="*/ 157 w 231"/>
                <a:gd name="T9" fmla="*/ 2 h 235"/>
                <a:gd name="T10" fmla="*/ 160 w 231"/>
                <a:gd name="T11" fmla="*/ 0 h 235"/>
                <a:gd name="T12" fmla="*/ 172 w 231"/>
                <a:gd name="T13" fmla="*/ 0 h 235"/>
                <a:gd name="T14" fmla="*/ 194 w 231"/>
                <a:gd name="T15" fmla="*/ 1 h 235"/>
                <a:gd name="T16" fmla="*/ 227 w 231"/>
                <a:gd name="T17" fmla="*/ 0 h 235"/>
                <a:gd name="T18" fmla="*/ 228 w 231"/>
                <a:gd name="T19" fmla="*/ 0 h 235"/>
                <a:gd name="T20" fmla="*/ 231 w 231"/>
                <a:gd name="T21" fmla="*/ 2 h 235"/>
                <a:gd name="T22" fmla="*/ 231 w 231"/>
                <a:gd name="T23" fmla="*/ 9 h 235"/>
                <a:gd name="T24" fmla="*/ 228 w 231"/>
                <a:gd name="T25" fmla="*/ 11 h 235"/>
                <a:gd name="T26" fmla="*/ 189 w 231"/>
                <a:gd name="T27" fmla="*/ 47 h 235"/>
                <a:gd name="T28" fmla="*/ 140 w 231"/>
                <a:gd name="T29" fmla="*/ 127 h 235"/>
                <a:gd name="T30" fmla="*/ 134 w 231"/>
                <a:gd name="T31" fmla="*/ 139 h 235"/>
                <a:gd name="T32" fmla="*/ 133 w 231"/>
                <a:gd name="T33" fmla="*/ 154 h 235"/>
                <a:gd name="T34" fmla="*/ 133 w 231"/>
                <a:gd name="T35" fmla="*/ 184 h 235"/>
                <a:gd name="T36" fmla="*/ 140 w 231"/>
                <a:gd name="T37" fmla="*/ 220 h 235"/>
                <a:gd name="T38" fmla="*/ 166 w 231"/>
                <a:gd name="T39" fmla="*/ 224 h 235"/>
                <a:gd name="T40" fmla="*/ 169 w 231"/>
                <a:gd name="T41" fmla="*/ 226 h 235"/>
                <a:gd name="T42" fmla="*/ 169 w 231"/>
                <a:gd name="T43" fmla="*/ 233 h 235"/>
                <a:gd name="T44" fmla="*/ 166 w 231"/>
                <a:gd name="T45" fmla="*/ 235 h 235"/>
                <a:gd name="T46" fmla="*/ 154 w 231"/>
                <a:gd name="T47" fmla="*/ 235 h 235"/>
                <a:gd name="T48" fmla="*/ 118 w 231"/>
                <a:gd name="T49" fmla="*/ 234 h 235"/>
                <a:gd name="T50" fmla="*/ 80 w 231"/>
                <a:gd name="T51" fmla="*/ 235 h 235"/>
                <a:gd name="T52" fmla="*/ 68 w 231"/>
                <a:gd name="T53" fmla="*/ 235 h 235"/>
                <a:gd name="T54" fmla="*/ 65 w 231"/>
                <a:gd name="T55" fmla="*/ 233 h 235"/>
                <a:gd name="T56" fmla="*/ 65 w 231"/>
                <a:gd name="T57" fmla="*/ 226 h 235"/>
                <a:gd name="T58" fmla="*/ 68 w 231"/>
                <a:gd name="T59" fmla="*/ 224 h 235"/>
                <a:gd name="T60" fmla="*/ 97 w 231"/>
                <a:gd name="T61" fmla="*/ 220 h 235"/>
                <a:gd name="T62" fmla="*/ 102 w 231"/>
                <a:gd name="T63" fmla="*/ 184 h 235"/>
                <a:gd name="T64" fmla="*/ 102 w 231"/>
                <a:gd name="T65" fmla="*/ 146 h 235"/>
                <a:gd name="T66" fmla="*/ 89 w 231"/>
                <a:gd name="T67" fmla="*/ 113 h 235"/>
                <a:gd name="T68" fmla="*/ 50 w 231"/>
                <a:gd name="T69" fmla="*/ 54 h 235"/>
                <a:gd name="T70" fmla="*/ 3 w 231"/>
                <a:gd name="T71" fmla="*/ 11 h 235"/>
                <a:gd name="T72" fmla="*/ 0 w 231"/>
                <a:gd name="T73" fmla="*/ 9 h 235"/>
                <a:gd name="T74" fmla="*/ 0 w 231"/>
                <a:gd name="T75" fmla="*/ 2 h 235"/>
                <a:gd name="T76" fmla="*/ 3 w 231"/>
                <a:gd name="T77" fmla="*/ 0 h 235"/>
                <a:gd name="T78" fmla="*/ 15 w 231"/>
                <a:gd name="T79" fmla="*/ 0 h 235"/>
                <a:gd name="T80" fmla="*/ 52 w 231"/>
                <a:gd name="T81" fmla="*/ 1 h 235"/>
                <a:gd name="T82" fmla="*/ 86 w 231"/>
                <a:gd name="T83" fmla="*/ 0 h 235"/>
                <a:gd name="T84" fmla="*/ 98 w 231"/>
                <a:gd name="T85" fmla="*/ 0 h 235"/>
                <a:gd name="T86" fmla="*/ 101 w 231"/>
                <a:gd name="T87" fmla="*/ 2 h 235"/>
                <a:gd name="T88" fmla="*/ 101 w 231"/>
                <a:gd name="T89" fmla="*/ 9 h 235"/>
                <a:gd name="T90" fmla="*/ 98 w 231"/>
                <a:gd name="T91" fmla="*/ 11 h 235"/>
                <a:gd name="T92" fmla="*/ 72 w 231"/>
                <a:gd name="T93" fmla="*/ 25 h 235"/>
                <a:gd name="T94" fmla="*/ 85 w 231"/>
                <a:gd name="T95" fmla="*/ 51 h 235"/>
                <a:gd name="T96" fmla="*/ 129 w 231"/>
                <a:gd name="T97" fmla="*/ 122 h 235"/>
                <a:gd name="T98" fmla="*/ 164 w 231"/>
                <a:gd name="T99" fmla="*/ 5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235">
                  <a:moveTo>
                    <a:pt x="164" y="59"/>
                  </a:moveTo>
                  <a:cubicBezTo>
                    <a:pt x="181" y="28"/>
                    <a:pt x="181" y="28"/>
                    <a:pt x="181" y="23"/>
                  </a:cubicBezTo>
                  <a:cubicBezTo>
                    <a:pt x="181" y="15"/>
                    <a:pt x="174" y="11"/>
                    <a:pt x="160" y="11"/>
                  </a:cubicBezTo>
                  <a:cubicBezTo>
                    <a:pt x="158" y="11"/>
                    <a:pt x="157" y="10"/>
                    <a:pt x="157" y="9"/>
                  </a:cubicBezTo>
                  <a:cubicBezTo>
                    <a:pt x="157" y="2"/>
                    <a:pt x="157" y="2"/>
                    <a:pt x="157" y="2"/>
                  </a:cubicBezTo>
                  <a:cubicBezTo>
                    <a:pt x="157" y="0"/>
                    <a:pt x="158" y="0"/>
                    <a:pt x="160" y="0"/>
                  </a:cubicBezTo>
                  <a:cubicBezTo>
                    <a:pt x="172" y="0"/>
                    <a:pt x="172" y="0"/>
                    <a:pt x="172" y="0"/>
                  </a:cubicBezTo>
                  <a:cubicBezTo>
                    <a:pt x="180" y="1"/>
                    <a:pt x="186" y="1"/>
                    <a:pt x="194" y="1"/>
                  </a:cubicBezTo>
                  <a:cubicBezTo>
                    <a:pt x="200" y="1"/>
                    <a:pt x="217" y="0"/>
                    <a:pt x="227" y="0"/>
                  </a:cubicBezTo>
                  <a:cubicBezTo>
                    <a:pt x="228" y="0"/>
                    <a:pt x="228" y="0"/>
                    <a:pt x="228" y="0"/>
                  </a:cubicBezTo>
                  <a:cubicBezTo>
                    <a:pt x="230" y="0"/>
                    <a:pt x="231" y="0"/>
                    <a:pt x="231" y="2"/>
                  </a:cubicBezTo>
                  <a:cubicBezTo>
                    <a:pt x="231" y="9"/>
                    <a:pt x="231" y="9"/>
                    <a:pt x="231" y="9"/>
                  </a:cubicBezTo>
                  <a:cubicBezTo>
                    <a:pt x="231" y="10"/>
                    <a:pt x="230" y="11"/>
                    <a:pt x="228" y="11"/>
                  </a:cubicBezTo>
                  <a:cubicBezTo>
                    <a:pt x="214" y="13"/>
                    <a:pt x="208" y="19"/>
                    <a:pt x="189" y="47"/>
                  </a:cubicBezTo>
                  <a:cubicBezTo>
                    <a:pt x="140" y="127"/>
                    <a:pt x="140" y="127"/>
                    <a:pt x="140" y="127"/>
                  </a:cubicBezTo>
                  <a:cubicBezTo>
                    <a:pt x="135" y="135"/>
                    <a:pt x="134" y="136"/>
                    <a:pt x="134" y="139"/>
                  </a:cubicBezTo>
                  <a:cubicBezTo>
                    <a:pt x="133" y="141"/>
                    <a:pt x="133" y="142"/>
                    <a:pt x="133" y="154"/>
                  </a:cubicBezTo>
                  <a:cubicBezTo>
                    <a:pt x="133" y="184"/>
                    <a:pt x="133" y="184"/>
                    <a:pt x="133" y="184"/>
                  </a:cubicBezTo>
                  <a:cubicBezTo>
                    <a:pt x="133" y="210"/>
                    <a:pt x="134" y="218"/>
                    <a:pt x="140" y="220"/>
                  </a:cubicBezTo>
                  <a:cubicBezTo>
                    <a:pt x="143" y="223"/>
                    <a:pt x="154" y="224"/>
                    <a:pt x="166" y="224"/>
                  </a:cubicBezTo>
                  <a:cubicBezTo>
                    <a:pt x="168" y="224"/>
                    <a:pt x="169" y="224"/>
                    <a:pt x="169" y="226"/>
                  </a:cubicBezTo>
                  <a:cubicBezTo>
                    <a:pt x="169" y="233"/>
                    <a:pt x="169" y="233"/>
                    <a:pt x="169" y="233"/>
                  </a:cubicBezTo>
                  <a:cubicBezTo>
                    <a:pt x="169" y="235"/>
                    <a:pt x="168" y="235"/>
                    <a:pt x="166" y="235"/>
                  </a:cubicBezTo>
                  <a:cubicBezTo>
                    <a:pt x="154" y="235"/>
                    <a:pt x="154" y="235"/>
                    <a:pt x="154" y="235"/>
                  </a:cubicBezTo>
                  <a:cubicBezTo>
                    <a:pt x="140" y="234"/>
                    <a:pt x="129" y="234"/>
                    <a:pt x="118" y="234"/>
                  </a:cubicBezTo>
                  <a:cubicBezTo>
                    <a:pt x="110" y="234"/>
                    <a:pt x="97" y="234"/>
                    <a:pt x="80" y="235"/>
                  </a:cubicBezTo>
                  <a:cubicBezTo>
                    <a:pt x="68" y="235"/>
                    <a:pt x="68" y="235"/>
                    <a:pt x="68" y="235"/>
                  </a:cubicBezTo>
                  <a:cubicBezTo>
                    <a:pt x="66" y="235"/>
                    <a:pt x="65" y="235"/>
                    <a:pt x="65" y="233"/>
                  </a:cubicBezTo>
                  <a:cubicBezTo>
                    <a:pt x="65" y="226"/>
                    <a:pt x="65" y="226"/>
                    <a:pt x="65" y="226"/>
                  </a:cubicBezTo>
                  <a:cubicBezTo>
                    <a:pt x="65" y="224"/>
                    <a:pt x="66" y="223"/>
                    <a:pt x="68" y="224"/>
                  </a:cubicBezTo>
                  <a:cubicBezTo>
                    <a:pt x="81" y="224"/>
                    <a:pt x="93" y="223"/>
                    <a:pt x="97" y="220"/>
                  </a:cubicBezTo>
                  <a:cubicBezTo>
                    <a:pt x="101" y="217"/>
                    <a:pt x="102" y="209"/>
                    <a:pt x="102" y="184"/>
                  </a:cubicBezTo>
                  <a:cubicBezTo>
                    <a:pt x="102" y="146"/>
                    <a:pt x="102" y="146"/>
                    <a:pt x="102" y="146"/>
                  </a:cubicBezTo>
                  <a:cubicBezTo>
                    <a:pt x="102" y="135"/>
                    <a:pt x="100" y="131"/>
                    <a:pt x="89" y="113"/>
                  </a:cubicBezTo>
                  <a:cubicBezTo>
                    <a:pt x="50" y="54"/>
                    <a:pt x="50" y="54"/>
                    <a:pt x="50" y="54"/>
                  </a:cubicBezTo>
                  <a:cubicBezTo>
                    <a:pt x="24" y="15"/>
                    <a:pt x="23" y="14"/>
                    <a:pt x="3" y="11"/>
                  </a:cubicBezTo>
                  <a:cubicBezTo>
                    <a:pt x="1" y="11"/>
                    <a:pt x="0" y="10"/>
                    <a:pt x="0" y="9"/>
                  </a:cubicBezTo>
                  <a:cubicBezTo>
                    <a:pt x="0" y="2"/>
                    <a:pt x="0" y="2"/>
                    <a:pt x="0" y="2"/>
                  </a:cubicBezTo>
                  <a:cubicBezTo>
                    <a:pt x="0" y="0"/>
                    <a:pt x="1" y="0"/>
                    <a:pt x="3" y="0"/>
                  </a:cubicBezTo>
                  <a:cubicBezTo>
                    <a:pt x="4" y="0"/>
                    <a:pt x="10" y="0"/>
                    <a:pt x="15" y="0"/>
                  </a:cubicBezTo>
                  <a:cubicBezTo>
                    <a:pt x="30" y="0"/>
                    <a:pt x="43" y="1"/>
                    <a:pt x="52" y="1"/>
                  </a:cubicBezTo>
                  <a:cubicBezTo>
                    <a:pt x="63" y="1"/>
                    <a:pt x="74" y="0"/>
                    <a:pt x="86" y="0"/>
                  </a:cubicBezTo>
                  <a:cubicBezTo>
                    <a:pt x="98" y="0"/>
                    <a:pt x="98" y="0"/>
                    <a:pt x="98" y="0"/>
                  </a:cubicBezTo>
                  <a:cubicBezTo>
                    <a:pt x="100" y="0"/>
                    <a:pt x="101" y="0"/>
                    <a:pt x="101" y="2"/>
                  </a:cubicBezTo>
                  <a:cubicBezTo>
                    <a:pt x="101" y="9"/>
                    <a:pt x="101" y="9"/>
                    <a:pt x="101" y="9"/>
                  </a:cubicBezTo>
                  <a:cubicBezTo>
                    <a:pt x="101" y="10"/>
                    <a:pt x="100" y="11"/>
                    <a:pt x="98" y="11"/>
                  </a:cubicBezTo>
                  <a:cubicBezTo>
                    <a:pt x="84" y="11"/>
                    <a:pt x="72" y="18"/>
                    <a:pt x="72" y="25"/>
                  </a:cubicBezTo>
                  <a:cubicBezTo>
                    <a:pt x="72" y="29"/>
                    <a:pt x="74" y="33"/>
                    <a:pt x="85" y="51"/>
                  </a:cubicBezTo>
                  <a:cubicBezTo>
                    <a:pt x="129" y="122"/>
                    <a:pt x="129" y="122"/>
                    <a:pt x="129" y="122"/>
                  </a:cubicBezTo>
                  <a:lnTo>
                    <a:pt x="164" y="59"/>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8"/>
            <p:cNvSpPr>
              <a:spLocks/>
            </p:cNvSpPr>
            <p:nvPr userDrawn="1"/>
          </p:nvSpPr>
          <p:spPr bwMode="auto">
            <a:xfrm>
              <a:off x="3664" y="361"/>
              <a:ext cx="38" cy="41"/>
            </a:xfrm>
            <a:custGeom>
              <a:avLst/>
              <a:gdLst>
                <a:gd name="T0" fmla="*/ 73 w 132"/>
                <a:gd name="T1" fmla="*/ 0 h 144"/>
                <a:gd name="T2" fmla="*/ 48 w 132"/>
                <a:gd name="T3" fmla="*/ 6 h 144"/>
                <a:gd name="T4" fmla="*/ 34 w 132"/>
                <a:gd name="T5" fmla="*/ 33 h 144"/>
                <a:gd name="T6" fmla="*/ 0 w 132"/>
                <a:gd name="T7" fmla="*/ 144 h 144"/>
                <a:gd name="T8" fmla="*/ 21 w 132"/>
                <a:gd name="T9" fmla="*/ 144 h 144"/>
                <a:gd name="T10" fmla="*/ 126 w 132"/>
                <a:gd name="T11" fmla="*/ 61 h 144"/>
                <a:gd name="T12" fmla="*/ 73 w 13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32" h="144">
                  <a:moveTo>
                    <a:pt x="73" y="0"/>
                  </a:moveTo>
                  <a:cubicBezTo>
                    <a:pt x="62" y="0"/>
                    <a:pt x="54" y="2"/>
                    <a:pt x="48" y="6"/>
                  </a:cubicBezTo>
                  <a:cubicBezTo>
                    <a:pt x="43" y="9"/>
                    <a:pt x="39" y="17"/>
                    <a:pt x="34" y="33"/>
                  </a:cubicBezTo>
                  <a:cubicBezTo>
                    <a:pt x="0" y="144"/>
                    <a:pt x="0" y="144"/>
                    <a:pt x="0" y="144"/>
                  </a:cubicBezTo>
                  <a:cubicBezTo>
                    <a:pt x="21" y="144"/>
                    <a:pt x="21" y="144"/>
                    <a:pt x="21" y="144"/>
                  </a:cubicBezTo>
                  <a:cubicBezTo>
                    <a:pt x="85" y="144"/>
                    <a:pt x="120" y="110"/>
                    <a:pt x="126" y="61"/>
                  </a:cubicBezTo>
                  <a:cubicBezTo>
                    <a:pt x="132" y="16"/>
                    <a:pt x="105" y="0"/>
                    <a:pt x="73" y="0"/>
                  </a:cubicBez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9"/>
            <p:cNvSpPr>
              <a:spLocks noEditPoints="1"/>
            </p:cNvSpPr>
            <p:nvPr userDrawn="1"/>
          </p:nvSpPr>
          <p:spPr bwMode="auto">
            <a:xfrm>
              <a:off x="3600" y="343"/>
              <a:ext cx="133" cy="134"/>
            </a:xfrm>
            <a:custGeom>
              <a:avLst/>
              <a:gdLst>
                <a:gd name="T0" fmla="*/ 0 w 459"/>
                <a:gd name="T1" fmla="*/ 0 h 460"/>
                <a:gd name="T2" fmla="*/ 0 w 459"/>
                <a:gd name="T3" fmla="*/ 460 h 460"/>
                <a:gd name="T4" fmla="*/ 459 w 459"/>
                <a:gd name="T5" fmla="*/ 460 h 460"/>
                <a:gd name="T6" fmla="*/ 459 w 459"/>
                <a:gd name="T7" fmla="*/ 0 h 460"/>
                <a:gd name="T8" fmla="*/ 0 w 459"/>
                <a:gd name="T9" fmla="*/ 0 h 460"/>
                <a:gd name="T10" fmla="*/ 417 w 459"/>
                <a:gd name="T11" fmla="*/ 118 h 460"/>
                <a:gd name="T12" fmla="*/ 305 w 459"/>
                <a:gd name="T13" fmla="*/ 211 h 460"/>
                <a:gd name="T14" fmla="*/ 305 w 459"/>
                <a:gd name="T15" fmla="*/ 212 h 460"/>
                <a:gd name="T16" fmla="*/ 384 w 459"/>
                <a:gd name="T17" fmla="*/ 304 h 460"/>
                <a:gd name="T18" fmla="*/ 304 w 459"/>
                <a:gd name="T19" fmla="*/ 402 h 460"/>
                <a:gd name="T20" fmla="*/ 172 w 459"/>
                <a:gd name="T21" fmla="*/ 423 h 460"/>
                <a:gd name="T22" fmla="*/ 35 w 459"/>
                <a:gd name="T23" fmla="*/ 423 h 460"/>
                <a:gd name="T24" fmla="*/ 42 w 459"/>
                <a:gd name="T25" fmla="*/ 405 h 460"/>
                <a:gd name="T26" fmla="*/ 108 w 459"/>
                <a:gd name="T27" fmla="*/ 348 h 460"/>
                <a:gd name="T28" fmla="*/ 183 w 459"/>
                <a:gd name="T29" fmla="*/ 110 h 460"/>
                <a:gd name="T30" fmla="*/ 148 w 459"/>
                <a:gd name="T31" fmla="*/ 55 h 460"/>
                <a:gd name="T32" fmla="*/ 156 w 459"/>
                <a:gd name="T33" fmla="*/ 36 h 460"/>
                <a:gd name="T34" fmla="*/ 306 w 459"/>
                <a:gd name="T35" fmla="*/ 36 h 460"/>
                <a:gd name="T36" fmla="*/ 417 w 459"/>
                <a:gd name="T37" fmla="*/ 11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460">
                  <a:moveTo>
                    <a:pt x="0" y="0"/>
                  </a:moveTo>
                  <a:cubicBezTo>
                    <a:pt x="0" y="460"/>
                    <a:pt x="0" y="460"/>
                    <a:pt x="0" y="460"/>
                  </a:cubicBezTo>
                  <a:cubicBezTo>
                    <a:pt x="459" y="460"/>
                    <a:pt x="459" y="460"/>
                    <a:pt x="459" y="460"/>
                  </a:cubicBezTo>
                  <a:cubicBezTo>
                    <a:pt x="459" y="0"/>
                    <a:pt x="459" y="0"/>
                    <a:pt x="459" y="0"/>
                  </a:cubicBezTo>
                  <a:lnTo>
                    <a:pt x="0" y="0"/>
                  </a:lnTo>
                  <a:close/>
                  <a:moveTo>
                    <a:pt x="417" y="118"/>
                  </a:moveTo>
                  <a:cubicBezTo>
                    <a:pt x="410" y="174"/>
                    <a:pt x="360" y="201"/>
                    <a:pt x="305" y="211"/>
                  </a:cubicBezTo>
                  <a:cubicBezTo>
                    <a:pt x="305" y="212"/>
                    <a:pt x="305" y="212"/>
                    <a:pt x="305" y="212"/>
                  </a:cubicBezTo>
                  <a:cubicBezTo>
                    <a:pt x="353" y="222"/>
                    <a:pt x="390" y="250"/>
                    <a:pt x="384" y="304"/>
                  </a:cubicBezTo>
                  <a:cubicBezTo>
                    <a:pt x="378" y="349"/>
                    <a:pt x="346" y="382"/>
                    <a:pt x="304" y="402"/>
                  </a:cubicBezTo>
                  <a:cubicBezTo>
                    <a:pt x="267" y="418"/>
                    <a:pt x="221" y="423"/>
                    <a:pt x="172" y="423"/>
                  </a:cubicBezTo>
                  <a:cubicBezTo>
                    <a:pt x="35" y="423"/>
                    <a:pt x="35" y="423"/>
                    <a:pt x="35" y="423"/>
                  </a:cubicBezTo>
                  <a:cubicBezTo>
                    <a:pt x="42" y="405"/>
                    <a:pt x="42" y="405"/>
                    <a:pt x="42" y="405"/>
                  </a:cubicBezTo>
                  <a:cubicBezTo>
                    <a:pt x="86" y="401"/>
                    <a:pt x="92" y="395"/>
                    <a:pt x="108" y="348"/>
                  </a:cubicBezTo>
                  <a:cubicBezTo>
                    <a:pt x="183" y="110"/>
                    <a:pt x="183" y="110"/>
                    <a:pt x="183" y="110"/>
                  </a:cubicBezTo>
                  <a:cubicBezTo>
                    <a:pt x="198" y="63"/>
                    <a:pt x="193" y="59"/>
                    <a:pt x="148" y="55"/>
                  </a:cubicBezTo>
                  <a:cubicBezTo>
                    <a:pt x="156" y="36"/>
                    <a:pt x="156" y="36"/>
                    <a:pt x="156" y="36"/>
                  </a:cubicBezTo>
                  <a:cubicBezTo>
                    <a:pt x="306" y="36"/>
                    <a:pt x="306" y="36"/>
                    <a:pt x="306" y="36"/>
                  </a:cubicBezTo>
                  <a:cubicBezTo>
                    <a:pt x="381" y="36"/>
                    <a:pt x="424" y="60"/>
                    <a:pt x="417" y="118"/>
                  </a:cubicBez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0"/>
            <p:cNvSpPr>
              <a:spLocks/>
            </p:cNvSpPr>
            <p:nvPr userDrawn="1"/>
          </p:nvSpPr>
          <p:spPr bwMode="auto">
            <a:xfrm>
              <a:off x="3646" y="409"/>
              <a:ext cx="46" cy="51"/>
            </a:xfrm>
            <a:custGeom>
              <a:avLst/>
              <a:gdLst>
                <a:gd name="T0" fmla="*/ 73 w 157"/>
                <a:gd name="T1" fmla="*/ 0 h 174"/>
                <a:gd name="T2" fmla="*/ 52 w 157"/>
                <a:gd name="T3" fmla="*/ 0 h 174"/>
                <a:gd name="T4" fmla="*/ 14 w 157"/>
                <a:gd name="T5" fmla="*/ 121 h 174"/>
                <a:gd name="T6" fmla="*/ 46 w 157"/>
                <a:gd name="T7" fmla="*/ 174 h 174"/>
                <a:gd name="T8" fmla="*/ 150 w 157"/>
                <a:gd name="T9" fmla="*/ 75 h 174"/>
                <a:gd name="T10" fmla="*/ 73 w 157"/>
                <a:gd name="T11" fmla="*/ 0 h 174"/>
              </a:gdLst>
              <a:ahLst/>
              <a:cxnLst>
                <a:cxn ang="0">
                  <a:pos x="T0" y="T1"/>
                </a:cxn>
                <a:cxn ang="0">
                  <a:pos x="T2" y="T3"/>
                </a:cxn>
                <a:cxn ang="0">
                  <a:pos x="T4" y="T5"/>
                </a:cxn>
                <a:cxn ang="0">
                  <a:pos x="T6" y="T7"/>
                </a:cxn>
                <a:cxn ang="0">
                  <a:pos x="T8" y="T9"/>
                </a:cxn>
                <a:cxn ang="0">
                  <a:pos x="T10" y="T11"/>
                </a:cxn>
              </a:cxnLst>
              <a:rect l="0" t="0" r="r" b="b"/>
              <a:pathLst>
                <a:path w="157" h="174">
                  <a:moveTo>
                    <a:pt x="73" y="0"/>
                  </a:moveTo>
                  <a:cubicBezTo>
                    <a:pt x="52" y="0"/>
                    <a:pt x="52" y="0"/>
                    <a:pt x="52" y="0"/>
                  </a:cubicBezTo>
                  <a:cubicBezTo>
                    <a:pt x="14" y="121"/>
                    <a:pt x="14" y="121"/>
                    <a:pt x="14" y="121"/>
                  </a:cubicBezTo>
                  <a:cubicBezTo>
                    <a:pt x="0" y="166"/>
                    <a:pt x="17" y="174"/>
                    <a:pt x="46" y="174"/>
                  </a:cubicBezTo>
                  <a:cubicBezTo>
                    <a:pt x="94" y="174"/>
                    <a:pt x="142" y="138"/>
                    <a:pt x="150" y="75"/>
                  </a:cubicBezTo>
                  <a:cubicBezTo>
                    <a:pt x="157" y="19"/>
                    <a:pt x="118" y="0"/>
                    <a:pt x="73" y="0"/>
                  </a:cubicBez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8009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btitle Slide">
    <p:spTree>
      <p:nvGrpSpPr>
        <p:cNvPr id="1" name=""/>
        <p:cNvGrpSpPr/>
        <p:nvPr/>
      </p:nvGrpSpPr>
      <p:grpSpPr>
        <a:xfrm>
          <a:off x="0" y="0"/>
          <a:ext cx="0" cy="0"/>
          <a:chOff x="0" y="0"/>
          <a:chExt cx="0" cy="0"/>
        </a:xfrm>
      </p:grpSpPr>
      <p:sp>
        <p:nvSpPr>
          <p:cNvPr id="4" name="AutoShape 45"/>
          <p:cNvSpPr>
            <a:spLocks noChangeAspect="1" noChangeArrowheads="1" noTextEdit="1"/>
          </p:cNvSpPr>
          <p:nvPr/>
        </p:nvSpPr>
        <p:spPr bwMode="auto">
          <a:xfrm>
            <a:off x="382174" y="4826689"/>
            <a:ext cx="4055647" cy="2168965"/>
          </a:xfrm>
          <a:prstGeom prst="rect">
            <a:avLst/>
          </a:prstGeom>
          <a:noFill/>
          <a:ln w="9525">
            <a:noFill/>
            <a:miter lim="800000"/>
            <a:headEnd/>
            <a:tailEnd/>
          </a:ln>
        </p:spPr>
        <p:txBody>
          <a:bodyPr/>
          <a:lstStyle/>
          <a:p>
            <a:pPr algn="ctr" eaLnBrk="0" hangingPunct="0">
              <a:spcBef>
                <a:spcPct val="50000"/>
              </a:spcBef>
              <a:defRPr/>
            </a:pPr>
            <a:endParaRPr lang="en-US" sz="2074">
              <a:cs typeface="+mn-cs"/>
            </a:endParaRPr>
          </a:p>
        </p:txBody>
      </p:sp>
      <p:sp>
        <p:nvSpPr>
          <p:cNvPr id="5" name="AutoShape 5"/>
          <p:cNvSpPr>
            <a:spLocks noChangeAspect="1" noChangeArrowheads="1" noTextEdit="1"/>
          </p:cNvSpPr>
          <p:nvPr/>
        </p:nvSpPr>
        <p:spPr bwMode="auto">
          <a:xfrm>
            <a:off x="1181113" y="6248529"/>
            <a:ext cx="1207469" cy="223808"/>
          </a:xfrm>
          <a:prstGeom prst="rect">
            <a:avLst/>
          </a:prstGeom>
          <a:noFill/>
          <a:ln>
            <a:noFill/>
          </a:ln>
        </p:spPr>
        <p:txBody>
          <a:bodyPr/>
          <a:lstStyle/>
          <a:p>
            <a:pPr algn="ctr" eaLnBrk="0" hangingPunct="0">
              <a:spcBef>
                <a:spcPct val="50000"/>
              </a:spcBef>
              <a:defRPr/>
            </a:pPr>
            <a:endParaRPr lang="en-US" sz="2074">
              <a:cs typeface="+mn-cs"/>
            </a:endParaRPr>
          </a:p>
        </p:txBody>
      </p:sp>
      <p:sp>
        <p:nvSpPr>
          <p:cNvPr id="7" name="TextBox 6"/>
          <p:cNvSpPr txBox="1"/>
          <p:nvPr/>
        </p:nvSpPr>
        <p:spPr>
          <a:xfrm>
            <a:off x="9556136" y="7375798"/>
            <a:ext cx="125034" cy="123111"/>
          </a:xfrm>
          <a:prstGeom prst="rect">
            <a:avLst/>
          </a:prstGeom>
          <a:noFill/>
        </p:spPr>
        <p:txBody>
          <a:bodyPr wrap="none" lIns="0" tIns="0" rIns="0" bIns="0">
            <a:spAutoFit/>
          </a:bodyPr>
          <a:lstStyle>
            <a:lvl1pPr algn="ctr" eaLnBrk="0" hangingPunct="0">
              <a:spcBef>
                <a:spcPct val="50000"/>
              </a:spcBef>
              <a:defRPr sz="2000">
                <a:solidFill>
                  <a:schemeClr val="tx1"/>
                </a:solidFill>
                <a:latin typeface="Times New Roman" panose="02020603050405020304" pitchFamily="18" charset="0"/>
              </a:defRPr>
            </a:lvl1pPr>
            <a:lvl2pPr marL="742950" indent="-285750" algn="ctr" eaLnBrk="0" hangingPunct="0">
              <a:spcBef>
                <a:spcPct val="50000"/>
              </a:spcBef>
              <a:defRPr sz="2000">
                <a:solidFill>
                  <a:schemeClr val="tx1"/>
                </a:solidFill>
                <a:latin typeface="Times New Roman" panose="02020603050405020304" pitchFamily="18" charset="0"/>
              </a:defRPr>
            </a:lvl2pPr>
            <a:lvl3pPr marL="1143000" indent="-228600" algn="ctr" eaLnBrk="0" hangingPunct="0">
              <a:spcBef>
                <a:spcPct val="50000"/>
              </a:spcBef>
              <a:defRPr sz="2000">
                <a:solidFill>
                  <a:schemeClr val="tx1"/>
                </a:solidFill>
                <a:latin typeface="Times New Roman" panose="02020603050405020304" pitchFamily="18" charset="0"/>
              </a:defRPr>
            </a:lvl3pPr>
            <a:lvl4pPr marL="1600200" indent="-228600" algn="ctr" eaLnBrk="0" hangingPunct="0">
              <a:spcBef>
                <a:spcPct val="50000"/>
              </a:spcBef>
              <a:defRPr sz="2000">
                <a:solidFill>
                  <a:schemeClr val="tx1"/>
                </a:solidFill>
                <a:latin typeface="Times New Roman" panose="02020603050405020304" pitchFamily="18" charset="0"/>
              </a:defRPr>
            </a:lvl4pPr>
            <a:lvl5pPr marL="2057400" indent="-228600" algn="ctr" eaLnBrk="0" hangingPunct="0">
              <a:spcBef>
                <a:spcPct val="50000"/>
              </a:spcBef>
              <a:defRPr sz="2000">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defRPr>
            </a:lvl9pPr>
          </a:lstStyle>
          <a:p>
            <a:pPr algn="r"/>
            <a:fld id="{70C478E0-00AC-4D69-83EA-BFCAC1C34E3A}" type="slidenum">
              <a:rPr lang="en-US" altLang="en-US" sz="800">
                <a:solidFill>
                  <a:schemeClr val="bg1"/>
                </a:solidFill>
                <a:latin typeface="Arial" panose="020B0604020202020204" pitchFamily="34" charset="0"/>
              </a:rPr>
              <a:pPr algn="r"/>
              <a:t>‹#›</a:t>
            </a:fld>
            <a:endParaRPr lang="en-US" altLang="en-US" sz="800">
              <a:solidFill>
                <a:schemeClr val="bg1"/>
              </a:solidFill>
              <a:latin typeface="Arial" panose="020B0604020202020204" pitchFamily="34" charset="0"/>
            </a:endParaRPr>
          </a:p>
        </p:txBody>
      </p:sp>
      <p:cxnSp>
        <p:nvCxnSpPr>
          <p:cNvPr id="14" name="Straight Connector 13"/>
          <p:cNvCxnSpPr/>
          <p:nvPr userDrawn="1"/>
        </p:nvCxnSpPr>
        <p:spPr bwMode="auto">
          <a:xfrm flipV="1">
            <a:off x="788352" y="5056813"/>
            <a:ext cx="5397844" cy="1"/>
          </a:xfrm>
          <a:prstGeom prst="line">
            <a:avLst/>
          </a:prstGeom>
          <a:noFill/>
          <a:ln w="6350" cap="flat" cmpd="sng" algn="ctr">
            <a:solidFill>
              <a:srgbClr val="F4911E"/>
            </a:solidFill>
            <a:prstDash val="solid"/>
            <a:round/>
            <a:headEnd type="none" w="med" len="med"/>
            <a:tailEnd type="none" w="med" len="med"/>
          </a:ln>
          <a:effectLst/>
        </p:spPr>
      </p:cxnSp>
      <p:sp>
        <p:nvSpPr>
          <p:cNvPr id="21" name="Text Placeholder 11"/>
          <p:cNvSpPr>
            <a:spLocks noGrp="1"/>
          </p:cNvSpPr>
          <p:nvPr>
            <p:ph type="body" sz="quarter" idx="10"/>
          </p:nvPr>
        </p:nvSpPr>
        <p:spPr>
          <a:xfrm>
            <a:off x="788988" y="4724400"/>
            <a:ext cx="5535612" cy="332413"/>
          </a:xfrm>
        </p:spPr>
        <p:txBody>
          <a:bodyPr/>
          <a:lstStyle>
            <a:lvl1pPr marL="1588" indent="0">
              <a:spcBef>
                <a:spcPts val="0"/>
              </a:spcBef>
              <a:buNone/>
              <a:defRPr sz="1800" b="1" cap="all" baseline="0">
                <a:solidFill>
                  <a:srgbClr val="173963"/>
                </a:solidFill>
              </a:defRPr>
            </a:lvl1pPr>
            <a:lvl2pPr marL="234950" indent="0">
              <a:buNone/>
              <a:defRPr/>
            </a:lvl2pPr>
            <a:lvl3pPr marL="466725" indent="0">
              <a:buNone/>
              <a:defRPr/>
            </a:lvl3pPr>
            <a:lvl4pPr marL="466725" indent="0">
              <a:buNone/>
              <a:defRPr/>
            </a:lvl4pPr>
            <a:lvl5pPr marL="466725" indent="0">
              <a:buNone/>
              <a:defRPr/>
            </a:lvl5pPr>
          </a:lstStyle>
          <a:p>
            <a:pPr lvl="0"/>
            <a:r>
              <a:rPr lang="en-US"/>
              <a:t>Edit Master text styles</a:t>
            </a:r>
          </a:p>
        </p:txBody>
      </p:sp>
      <p:sp>
        <p:nvSpPr>
          <p:cNvPr id="22" name="Text Placeholder 11"/>
          <p:cNvSpPr>
            <a:spLocks noGrp="1"/>
          </p:cNvSpPr>
          <p:nvPr>
            <p:ph type="body" sz="quarter" idx="11"/>
          </p:nvPr>
        </p:nvSpPr>
        <p:spPr>
          <a:xfrm>
            <a:off x="788988" y="5105400"/>
            <a:ext cx="5535612" cy="332413"/>
          </a:xfrm>
        </p:spPr>
        <p:txBody>
          <a:bodyPr/>
          <a:lstStyle>
            <a:lvl1pPr marL="1588" indent="0">
              <a:spcBef>
                <a:spcPts val="0"/>
              </a:spcBef>
              <a:buNone/>
              <a:defRPr b="0" baseline="0">
                <a:solidFill>
                  <a:schemeClr val="tx1">
                    <a:lumMod val="75000"/>
                    <a:lumOff val="25000"/>
                  </a:schemeClr>
                </a:solidFill>
              </a:defRPr>
            </a:lvl1pPr>
            <a:lvl2pPr marL="234950" indent="0">
              <a:buNone/>
              <a:defRPr/>
            </a:lvl2pPr>
            <a:lvl3pPr marL="466725" indent="0">
              <a:buNone/>
              <a:defRPr/>
            </a:lvl3pPr>
            <a:lvl4pPr marL="466725" indent="0">
              <a:buNone/>
              <a:defRPr/>
            </a:lvl4pPr>
            <a:lvl5pPr marL="466725" indent="0">
              <a:buNone/>
              <a:defRPr/>
            </a:lvl5pPr>
          </a:lstStyle>
          <a:p>
            <a:pPr lvl="0"/>
            <a:r>
              <a:rPr lang="en-US"/>
              <a:t>Edit Master text styles</a:t>
            </a:r>
          </a:p>
        </p:txBody>
      </p:sp>
      <p:cxnSp>
        <p:nvCxnSpPr>
          <p:cNvPr id="23" name="Straight Connector 22"/>
          <p:cNvCxnSpPr/>
          <p:nvPr userDrawn="1"/>
        </p:nvCxnSpPr>
        <p:spPr bwMode="auto">
          <a:xfrm flipV="1">
            <a:off x="788352" y="5056813"/>
            <a:ext cx="5397844" cy="1"/>
          </a:xfrm>
          <a:prstGeom prst="line">
            <a:avLst/>
          </a:prstGeom>
          <a:noFill/>
          <a:ln w="6350" cap="flat" cmpd="sng" algn="ctr">
            <a:solidFill>
              <a:srgbClr val="F4911E"/>
            </a:solidFill>
            <a:prstDash val="solid"/>
            <a:round/>
            <a:headEnd type="none" w="med" len="med"/>
            <a:tailEnd type="none" w="med" len="med"/>
          </a:ln>
          <a:effectLst/>
        </p:spPr>
      </p:cxnSp>
      <p:sp>
        <p:nvSpPr>
          <p:cNvPr id="54" name="bg object 16"/>
          <p:cNvSpPr/>
          <p:nvPr userDrawn="1"/>
        </p:nvSpPr>
        <p:spPr>
          <a:xfrm>
            <a:off x="8128000" y="393700"/>
            <a:ext cx="1651000" cy="30518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83557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4000" y="316483"/>
            <a:ext cx="6689725" cy="299720"/>
          </a:xfrm>
          <a:prstGeom prst="rect">
            <a:avLst/>
          </a:prstGeom>
        </p:spPr>
        <p:txBody>
          <a:bodyPr wrap="square" lIns="0" tIns="0" rIns="0" bIns="0">
            <a:spAutoFit/>
          </a:bodyPr>
          <a:lstStyle>
            <a:lvl1pPr>
              <a:defRPr sz="1800" b="0" i="0">
                <a:solidFill>
                  <a:srgbClr val="12395F"/>
                </a:solidFill>
                <a:latin typeface="Arial Black"/>
                <a:cs typeface="Arial Black"/>
              </a:defRPr>
            </a:lvl1pPr>
          </a:lstStyle>
          <a:p>
            <a:endParaRPr/>
          </a:p>
        </p:txBody>
      </p:sp>
      <p:sp>
        <p:nvSpPr>
          <p:cNvPr id="3" name="Holder 3"/>
          <p:cNvSpPr>
            <a:spLocks noGrp="1"/>
          </p:cNvSpPr>
          <p:nvPr>
            <p:ph type="body" idx="1"/>
          </p:nvPr>
        </p:nvSpPr>
        <p:spPr>
          <a:xfrm>
            <a:off x="5035930" y="1596263"/>
            <a:ext cx="4841875" cy="53670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5/8/2023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2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ext Placeholder 1"/>
          <p:cNvSpPr>
            <a:spLocks noGrp="1"/>
          </p:cNvSpPr>
          <p:nvPr>
            <p:ph type="body" idx="1"/>
          </p:nvPr>
        </p:nvSpPr>
        <p:spPr bwMode="auto">
          <a:xfrm>
            <a:off x="457200" y="1635775"/>
            <a:ext cx="9144000" cy="530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 name="bg object 16"/>
          <p:cNvSpPr/>
          <p:nvPr userDrawn="1"/>
        </p:nvSpPr>
        <p:spPr>
          <a:xfrm>
            <a:off x="8128000" y="393700"/>
            <a:ext cx="1651000" cy="305181"/>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148261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5" r:id="rId11"/>
  </p:sldLayoutIdLst>
  <p:hf sldNum="0" hdr="0" ftr="0" dt="0"/>
  <p:txStyles>
    <p:titleStyle>
      <a:lvl1pPr algn="l" rtl="0" eaLnBrk="1" fontAlgn="base" hangingPunct="1">
        <a:lnSpc>
          <a:spcPct val="90000"/>
        </a:lnSpc>
        <a:spcBef>
          <a:spcPct val="0"/>
        </a:spcBef>
        <a:spcAft>
          <a:spcPct val="0"/>
        </a:spcAft>
        <a:defRPr sz="2400">
          <a:solidFill>
            <a:schemeClr val="bg2"/>
          </a:solidFill>
          <a:latin typeface="Arial" charset="0"/>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spcBef>
          <a:spcPct val="0"/>
        </a:spcBef>
        <a:spcAft>
          <a:spcPct val="0"/>
        </a:spcAft>
        <a:defRPr>
          <a:solidFill>
            <a:schemeClr val="tx2"/>
          </a:solidFill>
          <a:latin typeface="Times New Roman" pitchFamily="18" charset="0"/>
        </a:defRPr>
      </a:lvl6pPr>
      <a:lvl7pPr marL="914400" algn="l" rtl="0" eaLnBrk="1" fontAlgn="base" hangingPunct="1">
        <a:spcBef>
          <a:spcPct val="0"/>
        </a:spcBef>
        <a:spcAft>
          <a:spcPct val="0"/>
        </a:spcAft>
        <a:defRPr>
          <a:solidFill>
            <a:schemeClr val="tx2"/>
          </a:solidFill>
          <a:latin typeface="Times New Roman" pitchFamily="18" charset="0"/>
        </a:defRPr>
      </a:lvl7pPr>
      <a:lvl8pPr marL="1371600" algn="l" rtl="0" eaLnBrk="1" fontAlgn="base" hangingPunct="1">
        <a:spcBef>
          <a:spcPct val="0"/>
        </a:spcBef>
        <a:spcAft>
          <a:spcPct val="0"/>
        </a:spcAft>
        <a:defRPr>
          <a:solidFill>
            <a:schemeClr val="tx2"/>
          </a:solidFill>
          <a:latin typeface="Times New Roman" pitchFamily="18" charset="0"/>
        </a:defRPr>
      </a:lvl8pPr>
      <a:lvl9pPr marL="1828800" algn="l" rtl="0" eaLnBrk="1" fontAlgn="base" hangingPunct="1">
        <a:spcBef>
          <a:spcPct val="0"/>
        </a:spcBef>
        <a:spcAft>
          <a:spcPct val="0"/>
        </a:spcAft>
        <a:defRPr>
          <a:solidFill>
            <a:schemeClr val="tx2"/>
          </a:solidFill>
          <a:latin typeface="Times New Roman" pitchFamily="18" charset="0"/>
        </a:defRPr>
      </a:lvl9pPr>
    </p:titleStyle>
    <p:bodyStyle>
      <a:lvl1pPr marL="230188" indent="-228600" algn="l" defTabSz="982663" rtl="0" eaLnBrk="1" fontAlgn="base" hangingPunct="1">
        <a:spcBef>
          <a:spcPts val="2000"/>
        </a:spcBef>
        <a:spcAft>
          <a:spcPct val="0"/>
        </a:spcAft>
        <a:buClr>
          <a:srgbClr val="F4911E"/>
        </a:buClr>
        <a:buSzPct val="100000"/>
        <a:buFont typeface="Wingdings 2" panose="05020102010507070707" pitchFamily="18" charset="2"/>
        <a:buChar char="¡"/>
        <a:defRPr lang="en-US" sz="1600" dirty="0">
          <a:solidFill>
            <a:schemeClr val="tx2"/>
          </a:solidFill>
          <a:latin typeface="Arial" charset="0"/>
          <a:ea typeface="+mn-ea"/>
          <a:cs typeface="+mn-cs"/>
        </a:defRPr>
      </a:lvl1pPr>
      <a:lvl2pPr marL="400050" indent="-165100" algn="l" defTabSz="982663" rtl="0" eaLnBrk="1" fontAlgn="base" hangingPunct="1">
        <a:spcBef>
          <a:spcPts val="1000"/>
        </a:spcBef>
        <a:spcAft>
          <a:spcPct val="0"/>
        </a:spcAft>
        <a:buClr>
          <a:schemeClr val="tx1">
            <a:lumMod val="75000"/>
            <a:lumOff val="25000"/>
          </a:schemeClr>
        </a:buClr>
        <a:buSzPct val="100000"/>
        <a:buFont typeface="Wingdings" panose="05000000000000000000" pitchFamily="2" charset="2"/>
        <a:buChar char="§"/>
        <a:defRPr lang="en-US" sz="1400" dirty="0">
          <a:solidFill>
            <a:schemeClr val="tx1">
              <a:lumMod val="75000"/>
              <a:lumOff val="25000"/>
            </a:schemeClr>
          </a:solidFill>
          <a:latin typeface="Arial" charset="0"/>
        </a:defRPr>
      </a:lvl2pPr>
      <a:lvl3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3pPr>
      <a:lvl4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4pPr>
      <a:lvl5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5pPr>
      <a:lvl6pPr marL="2667000" indent="-244475" algn="l" defTabSz="982663" rtl="0" eaLnBrk="1" fontAlgn="base" hangingPunct="1">
        <a:spcBef>
          <a:spcPct val="20000"/>
        </a:spcBef>
        <a:spcAft>
          <a:spcPct val="0"/>
        </a:spcAft>
        <a:buClr>
          <a:schemeClr val="tx2"/>
        </a:buClr>
        <a:buChar char="»"/>
        <a:defRPr sz="1400">
          <a:solidFill>
            <a:schemeClr val="tx1"/>
          </a:solidFill>
          <a:latin typeface="+mn-lt"/>
        </a:defRPr>
      </a:lvl6pPr>
      <a:lvl7pPr marL="3124200" indent="-244475" algn="l" defTabSz="982663" rtl="0" eaLnBrk="1" fontAlgn="base" hangingPunct="1">
        <a:spcBef>
          <a:spcPct val="20000"/>
        </a:spcBef>
        <a:spcAft>
          <a:spcPct val="0"/>
        </a:spcAft>
        <a:buClr>
          <a:schemeClr val="tx2"/>
        </a:buClr>
        <a:buChar char="»"/>
        <a:defRPr sz="1400">
          <a:solidFill>
            <a:schemeClr val="tx1"/>
          </a:solidFill>
          <a:latin typeface="+mn-lt"/>
        </a:defRPr>
      </a:lvl7pPr>
      <a:lvl8pPr marL="3581400" indent="-244475" algn="l" defTabSz="982663" rtl="0" eaLnBrk="1" fontAlgn="base" hangingPunct="1">
        <a:spcBef>
          <a:spcPct val="20000"/>
        </a:spcBef>
        <a:spcAft>
          <a:spcPct val="0"/>
        </a:spcAft>
        <a:buClr>
          <a:schemeClr val="tx2"/>
        </a:buClr>
        <a:buChar char="»"/>
        <a:defRPr sz="1400">
          <a:solidFill>
            <a:schemeClr val="tx1"/>
          </a:solidFill>
          <a:latin typeface="+mn-lt"/>
        </a:defRPr>
      </a:lvl8pPr>
      <a:lvl9pPr marL="4038600" indent="-244475" algn="l" defTabSz="982663"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432">
          <p15:clr>
            <a:srgbClr val="F26B43"/>
          </p15:clr>
        </p15:guide>
        <p15:guide id="3" orient="horz" pos="4464">
          <p15:clr>
            <a:srgbClr val="F26B43"/>
          </p15:clr>
        </p15:guide>
        <p15:guide id="4" pos="60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notesSlide" Target="../notesSlides/notesSlide19.xml"/><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10.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jpg"/><Relationship Id="rId12"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jpeg"/><Relationship Id="rId10" Type="http://schemas.openxmlformats.org/officeDocument/2006/relationships/image" Target="../media/image63.png"/><Relationship Id="rId4" Type="http://schemas.openxmlformats.org/officeDocument/2006/relationships/image" Target="../media/image57.jpg"/><Relationship Id="rId9" Type="http://schemas.openxmlformats.org/officeDocument/2006/relationships/image" Target="../media/image62.jp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rownadvisory.com/annual-report-mountain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397" y="3316351"/>
            <a:ext cx="8110220" cy="1671955"/>
          </a:xfrm>
          <a:prstGeom prst="rect">
            <a:avLst/>
          </a:prstGeom>
        </p:spPr>
        <p:txBody>
          <a:bodyPr vert="horz" wrap="square" lIns="0" tIns="12700" rIns="0" bIns="0" rtlCol="0">
            <a:spAutoFit/>
          </a:bodyPr>
          <a:lstStyle/>
          <a:p>
            <a:pPr marL="12700" marR="5080">
              <a:lnSpc>
                <a:spcPct val="100000"/>
              </a:lnSpc>
              <a:spcBef>
                <a:spcPts val="100"/>
              </a:spcBef>
            </a:pPr>
            <a:r>
              <a:rPr sz="3600" dirty="0">
                <a:solidFill>
                  <a:srgbClr val="003960"/>
                </a:solidFill>
              </a:rPr>
              <a:t>BROWN</a:t>
            </a:r>
            <a:r>
              <a:rPr sz="3600" spc="-220" dirty="0">
                <a:solidFill>
                  <a:srgbClr val="003960"/>
                </a:solidFill>
              </a:rPr>
              <a:t> </a:t>
            </a:r>
            <a:r>
              <a:rPr sz="3600" spc="-10" dirty="0">
                <a:solidFill>
                  <a:srgbClr val="003960"/>
                </a:solidFill>
              </a:rPr>
              <a:t>ADVISORY</a:t>
            </a:r>
            <a:r>
              <a:rPr sz="3600" spc="-195" dirty="0">
                <a:solidFill>
                  <a:srgbClr val="003960"/>
                </a:solidFill>
              </a:rPr>
              <a:t> </a:t>
            </a:r>
            <a:br>
              <a:rPr lang="en-US" sz="3600" spc="-195" dirty="0">
                <a:solidFill>
                  <a:srgbClr val="003960"/>
                </a:solidFill>
              </a:rPr>
            </a:br>
            <a:r>
              <a:rPr sz="3600" spc="-95" dirty="0">
                <a:solidFill>
                  <a:srgbClr val="003960"/>
                </a:solidFill>
              </a:rPr>
              <a:t>TAX-</a:t>
            </a:r>
            <a:r>
              <a:rPr sz="3600" spc="-25" dirty="0">
                <a:solidFill>
                  <a:srgbClr val="003960"/>
                </a:solidFill>
              </a:rPr>
              <a:t>EXEMPT </a:t>
            </a:r>
            <a:r>
              <a:rPr sz="3600" dirty="0">
                <a:solidFill>
                  <a:srgbClr val="003960"/>
                </a:solidFill>
              </a:rPr>
              <a:t>SUSTAINABLE</a:t>
            </a:r>
            <a:r>
              <a:rPr sz="3600" spc="-229" dirty="0">
                <a:solidFill>
                  <a:srgbClr val="003960"/>
                </a:solidFill>
              </a:rPr>
              <a:t> </a:t>
            </a:r>
            <a:r>
              <a:rPr sz="3600" dirty="0">
                <a:solidFill>
                  <a:srgbClr val="003960"/>
                </a:solidFill>
              </a:rPr>
              <a:t>FIXED</a:t>
            </a:r>
            <a:r>
              <a:rPr sz="3600" spc="-235" dirty="0">
                <a:solidFill>
                  <a:srgbClr val="003960"/>
                </a:solidFill>
              </a:rPr>
              <a:t> </a:t>
            </a:r>
            <a:r>
              <a:rPr sz="3600" spc="-10" dirty="0">
                <a:solidFill>
                  <a:srgbClr val="003960"/>
                </a:solidFill>
              </a:rPr>
              <a:t>INCOME STRATEGY</a:t>
            </a:r>
            <a:endParaRPr sz="3600" dirty="0"/>
          </a:p>
        </p:txBody>
      </p:sp>
      <p:sp>
        <p:nvSpPr>
          <p:cNvPr id="3" name="object 3"/>
          <p:cNvSpPr txBox="1"/>
          <p:nvPr/>
        </p:nvSpPr>
        <p:spPr>
          <a:xfrm>
            <a:off x="463397" y="5365241"/>
            <a:ext cx="3270403" cy="320601"/>
          </a:xfrm>
          <a:prstGeom prst="rect">
            <a:avLst/>
          </a:prstGeom>
        </p:spPr>
        <p:txBody>
          <a:bodyPr vert="horz" wrap="square" lIns="0" tIns="12700" rIns="0" bIns="0" rtlCol="0">
            <a:spAutoFit/>
          </a:bodyPr>
          <a:lstStyle/>
          <a:p>
            <a:pPr marL="12700">
              <a:lnSpc>
                <a:spcPct val="100000"/>
              </a:lnSpc>
              <a:spcBef>
                <a:spcPts val="100"/>
              </a:spcBef>
            </a:pPr>
            <a:r>
              <a:rPr sz="2000">
                <a:solidFill>
                  <a:srgbClr val="404040"/>
                </a:solidFill>
                <a:latin typeface="Arial"/>
                <a:cs typeface="Arial"/>
              </a:rPr>
              <a:t>AS</a:t>
            </a:r>
            <a:r>
              <a:rPr sz="2000" spc="-105">
                <a:solidFill>
                  <a:srgbClr val="404040"/>
                </a:solidFill>
                <a:latin typeface="Arial"/>
                <a:cs typeface="Arial"/>
              </a:rPr>
              <a:t> </a:t>
            </a:r>
            <a:r>
              <a:rPr sz="2000">
                <a:solidFill>
                  <a:srgbClr val="404040"/>
                </a:solidFill>
                <a:latin typeface="Arial"/>
                <a:cs typeface="Arial"/>
              </a:rPr>
              <a:t>OF</a:t>
            </a:r>
            <a:r>
              <a:rPr sz="2000" spc="-120">
                <a:solidFill>
                  <a:srgbClr val="404040"/>
                </a:solidFill>
                <a:latin typeface="Arial"/>
                <a:cs typeface="Arial"/>
              </a:rPr>
              <a:t> </a:t>
            </a:r>
            <a:r>
              <a:rPr lang="en-US" sz="2000" spc="-120">
                <a:solidFill>
                  <a:srgbClr val="404040"/>
                </a:solidFill>
                <a:latin typeface="Arial"/>
                <a:cs typeface="Arial"/>
              </a:rPr>
              <a:t>MARCH</a:t>
            </a:r>
            <a:r>
              <a:rPr sz="2000" spc="-110">
                <a:solidFill>
                  <a:srgbClr val="404040"/>
                </a:solidFill>
                <a:latin typeface="Arial"/>
                <a:cs typeface="Arial"/>
              </a:rPr>
              <a:t> </a:t>
            </a:r>
            <a:r>
              <a:rPr sz="2000">
                <a:solidFill>
                  <a:srgbClr val="404040"/>
                </a:solidFill>
                <a:latin typeface="Arial"/>
                <a:cs typeface="Arial"/>
              </a:rPr>
              <a:t>3</a:t>
            </a:r>
            <a:r>
              <a:rPr lang="en-US" sz="2000">
                <a:solidFill>
                  <a:srgbClr val="404040"/>
                </a:solidFill>
                <a:latin typeface="Arial"/>
                <a:cs typeface="Arial"/>
              </a:rPr>
              <a:t>1</a:t>
            </a:r>
            <a:r>
              <a:rPr sz="2000">
                <a:solidFill>
                  <a:srgbClr val="404040"/>
                </a:solidFill>
                <a:latin typeface="Arial"/>
                <a:cs typeface="Arial"/>
              </a:rPr>
              <a:t>,</a:t>
            </a:r>
            <a:r>
              <a:rPr sz="2000" spc="-140">
                <a:solidFill>
                  <a:srgbClr val="404040"/>
                </a:solidFill>
                <a:latin typeface="Arial"/>
                <a:cs typeface="Arial"/>
              </a:rPr>
              <a:t> </a:t>
            </a:r>
            <a:r>
              <a:rPr sz="2000" spc="-20">
                <a:solidFill>
                  <a:srgbClr val="404040"/>
                </a:solidFill>
                <a:latin typeface="Arial"/>
                <a:cs typeface="Arial"/>
              </a:rPr>
              <a:t>202</a:t>
            </a:r>
            <a:r>
              <a:rPr lang="en-US" sz="2000" spc="-20">
                <a:solidFill>
                  <a:srgbClr val="404040"/>
                </a:solidFill>
                <a:latin typeface="Arial"/>
                <a:cs typeface="Arial"/>
              </a:rPr>
              <a:t>3</a:t>
            </a:r>
            <a:endParaRPr sz="2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DF098D-3B83-4822-A4EF-F3154BA40883}"/>
              </a:ext>
            </a:extLst>
          </p:cNvPr>
          <p:cNvSpPr>
            <a:spLocks noGrp="1"/>
          </p:cNvSpPr>
          <p:nvPr>
            <p:ph type="title"/>
          </p:nvPr>
        </p:nvSpPr>
        <p:spPr/>
        <p:txBody>
          <a:bodyPr/>
          <a:lstStyle/>
          <a:p>
            <a:r>
              <a:rPr lang="en-US" dirty="0"/>
              <a:t>FIXED INCOME RESEARCH TEAM</a:t>
            </a:r>
          </a:p>
        </p:txBody>
      </p:sp>
      <p:sp>
        <p:nvSpPr>
          <p:cNvPr id="11" name="object 7">
            <a:extLst>
              <a:ext uri="{FF2B5EF4-FFF2-40B4-BE49-F238E27FC236}">
                <a16:creationId xmlns:a16="http://schemas.microsoft.com/office/drawing/2014/main" id="{4FEB124A-10C3-4F85-BA3D-171B25DEB440}"/>
              </a:ext>
            </a:extLst>
          </p:cNvPr>
          <p:cNvSpPr txBox="1"/>
          <p:nvPr/>
        </p:nvSpPr>
        <p:spPr>
          <a:xfrm>
            <a:off x="591417" y="1629144"/>
            <a:ext cx="2343150" cy="360680"/>
          </a:xfrm>
          <a:prstGeom prst="rect">
            <a:avLst/>
          </a:prstGeom>
        </p:spPr>
        <p:txBody>
          <a:bodyPr vert="horz" wrap="square" lIns="0" tIns="12065" rIns="0" bIns="0" rtlCol="0">
            <a:spAutoFit/>
          </a:bodyPr>
          <a:lstStyle/>
          <a:p>
            <a:pPr marL="297815" marR="5080" indent="-285750">
              <a:lnSpc>
                <a:spcPct val="100000"/>
              </a:lnSpc>
              <a:spcBef>
                <a:spcPts val="95"/>
              </a:spcBef>
              <a:buClr>
                <a:srgbClr val="F4911E"/>
              </a:buClr>
              <a:buFont typeface="Wingdings"/>
              <a:buChar char=""/>
              <a:tabLst>
                <a:tab pos="297815" algn="l"/>
                <a:tab pos="298450" algn="l"/>
              </a:tabLst>
            </a:pPr>
            <a:r>
              <a:rPr sz="1100" dirty="0">
                <a:latin typeface="Arial"/>
                <a:cs typeface="Arial"/>
              </a:rPr>
              <a:t>Focus</a:t>
            </a:r>
            <a:r>
              <a:rPr sz="1100" spc="-15" dirty="0">
                <a:latin typeface="Arial"/>
                <a:cs typeface="Arial"/>
              </a:rPr>
              <a:t> </a:t>
            </a:r>
            <a:r>
              <a:rPr sz="1100" dirty="0">
                <a:latin typeface="Arial"/>
                <a:cs typeface="Arial"/>
              </a:rPr>
              <a:t>on</a:t>
            </a:r>
            <a:r>
              <a:rPr sz="1100" spc="-30" dirty="0">
                <a:latin typeface="Arial"/>
                <a:cs typeface="Arial"/>
              </a:rPr>
              <a:t> </a:t>
            </a:r>
            <a:r>
              <a:rPr sz="1100" spc="-45" dirty="0">
                <a:latin typeface="Arial"/>
                <a:cs typeface="Arial"/>
              </a:rPr>
              <a:t>bottom-</a:t>
            </a:r>
            <a:r>
              <a:rPr sz="1100" dirty="0">
                <a:latin typeface="Arial"/>
                <a:cs typeface="Arial"/>
              </a:rPr>
              <a:t>up,</a:t>
            </a:r>
            <a:r>
              <a:rPr sz="1100" spc="-55" dirty="0">
                <a:latin typeface="Arial"/>
                <a:cs typeface="Arial"/>
              </a:rPr>
              <a:t> </a:t>
            </a:r>
            <a:r>
              <a:rPr sz="1100" spc="-10" dirty="0">
                <a:latin typeface="Arial"/>
                <a:cs typeface="Arial"/>
              </a:rPr>
              <a:t>fundamental analysis</a:t>
            </a:r>
            <a:endParaRPr sz="1100">
              <a:latin typeface="Arial"/>
              <a:cs typeface="Arial"/>
            </a:endParaRPr>
          </a:p>
        </p:txBody>
      </p:sp>
      <p:sp>
        <p:nvSpPr>
          <p:cNvPr id="12" name="object 8">
            <a:extLst>
              <a:ext uri="{FF2B5EF4-FFF2-40B4-BE49-F238E27FC236}">
                <a16:creationId xmlns:a16="http://schemas.microsoft.com/office/drawing/2014/main" id="{A4B94CA9-21AC-4CFF-BB6A-167044EF3FC8}"/>
              </a:ext>
            </a:extLst>
          </p:cNvPr>
          <p:cNvSpPr txBox="1"/>
          <p:nvPr/>
        </p:nvSpPr>
        <p:spPr>
          <a:xfrm>
            <a:off x="3988893" y="1624296"/>
            <a:ext cx="2045970" cy="360680"/>
          </a:xfrm>
          <a:prstGeom prst="rect">
            <a:avLst/>
          </a:prstGeom>
        </p:spPr>
        <p:txBody>
          <a:bodyPr vert="horz" wrap="square" lIns="0" tIns="12065" rIns="0" bIns="0" rtlCol="0">
            <a:spAutoFit/>
          </a:bodyPr>
          <a:lstStyle/>
          <a:p>
            <a:pPr marL="298450" marR="5080" indent="-285750">
              <a:lnSpc>
                <a:spcPct val="100000"/>
              </a:lnSpc>
              <a:spcBef>
                <a:spcPts val="95"/>
              </a:spcBef>
              <a:buClr>
                <a:srgbClr val="F4911E"/>
              </a:buClr>
              <a:buFont typeface="Wingdings"/>
              <a:buChar char=""/>
              <a:tabLst>
                <a:tab pos="297815" algn="l"/>
                <a:tab pos="298450" algn="l"/>
              </a:tabLst>
            </a:pPr>
            <a:r>
              <a:rPr sz="1100" spc="-20" dirty="0">
                <a:latin typeface="Arial"/>
                <a:cs typeface="Arial"/>
              </a:rPr>
              <a:t>Commit</a:t>
            </a:r>
            <a:r>
              <a:rPr sz="1100" spc="-35" dirty="0">
                <a:latin typeface="Arial"/>
                <a:cs typeface="Arial"/>
              </a:rPr>
              <a:t> </a:t>
            </a:r>
            <a:r>
              <a:rPr sz="1100" dirty="0">
                <a:latin typeface="Arial"/>
                <a:cs typeface="Arial"/>
              </a:rPr>
              <a:t>to</a:t>
            </a:r>
            <a:r>
              <a:rPr sz="1100" spc="-60" dirty="0">
                <a:latin typeface="Arial"/>
                <a:cs typeface="Arial"/>
              </a:rPr>
              <a:t> </a:t>
            </a:r>
            <a:r>
              <a:rPr sz="1100" dirty="0">
                <a:latin typeface="Arial"/>
                <a:cs typeface="Arial"/>
              </a:rPr>
              <a:t>a</a:t>
            </a:r>
            <a:r>
              <a:rPr sz="1100" spc="-40" dirty="0">
                <a:latin typeface="Arial"/>
                <a:cs typeface="Arial"/>
              </a:rPr>
              <a:t> </a:t>
            </a:r>
            <a:r>
              <a:rPr sz="1100" spc="-10" dirty="0">
                <a:latin typeface="Arial"/>
                <a:cs typeface="Arial"/>
              </a:rPr>
              <a:t>sense</a:t>
            </a:r>
            <a:r>
              <a:rPr sz="1100" spc="-50" dirty="0">
                <a:latin typeface="Arial"/>
                <a:cs typeface="Arial"/>
              </a:rPr>
              <a:t> </a:t>
            </a:r>
            <a:r>
              <a:rPr sz="1100" spc="-10" dirty="0">
                <a:latin typeface="Arial"/>
                <a:cs typeface="Arial"/>
              </a:rPr>
              <a:t>of</a:t>
            </a:r>
            <a:r>
              <a:rPr sz="1100" spc="-70" dirty="0">
                <a:latin typeface="Arial"/>
                <a:cs typeface="Arial"/>
              </a:rPr>
              <a:t> </a:t>
            </a:r>
            <a:r>
              <a:rPr sz="1100" spc="-10" dirty="0">
                <a:latin typeface="Arial"/>
                <a:cs typeface="Arial"/>
              </a:rPr>
              <a:t>shared responsibility</a:t>
            </a:r>
            <a:endParaRPr sz="1100">
              <a:latin typeface="Arial"/>
              <a:cs typeface="Arial"/>
            </a:endParaRPr>
          </a:p>
        </p:txBody>
      </p:sp>
      <p:sp>
        <p:nvSpPr>
          <p:cNvPr id="13" name="object 9">
            <a:extLst>
              <a:ext uri="{FF2B5EF4-FFF2-40B4-BE49-F238E27FC236}">
                <a16:creationId xmlns:a16="http://schemas.microsoft.com/office/drawing/2014/main" id="{01902DAC-BA9E-4BED-B986-F32A9754F24C}"/>
              </a:ext>
            </a:extLst>
          </p:cNvPr>
          <p:cNvSpPr txBox="1"/>
          <p:nvPr/>
        </p:nvSpPr>
        <p:spPr>
          <a:xfrm>
            <a:off x="6826505" y="1624296"/>
            <a:ext cx="2307590" cy="360680"/>
          </a:xfrm>
          <a:prstGeom prst="rect">
            <a:avLst/>
          </a:prstGeom>
        </p:spPr>
        <p:txBody>
          <a:bodyPr vert="horz" wrap="square" lIns="0" tIns="12065" rIns="0" bIns="0" rtlCol="0">
            <a:spAutoFit/>
          </a:bodyPr>
          <a:lstStyle/>
          <a:p>
            <a:pPr marL="298450" marR="5080" indent="-285750">
              <a:lnSpc>
                <a:spcPct val="100000"/>
              </a:lnSpc>
              <a:spcBef>
                <a:spcPts val="95"/>
              </a:spcBef>
              <a:buClr>
                <a:srgbClr val="F4911E"/>
              </a:buClr>
              <a:buFont typeface="Wingdings"/>
              <a:buChar char=""/>
              <a:tabLst>
                <a:tab pos="297815" algn="l"/>
                <a:tab pos="298450" algn="l"/>
              </a:tabLst>
            </a:pPr>
            <a:r>
              <a:rPr sz="1100" spc="-20" dirty="0">
                <a:latin typeface="Arial"/>
                <a:cs typeface="Arial"/>
              </a:rPr>
              <a:t>Promote</a:t>
            </a:r>
            <a:r>
              <a:rPr sz="1100" spc="-25" dirty="0">
                <a:latin typeface="Arial"/>
                <a:cs typeface="Arial"/>
              </a:rPr>
              <a:t> </a:t>
            </a:r>
            <a:r>
              <a:rPr sz="1100" dirty="0">
                <a:latin typeface="Arial"/>
                <a:cs typeface="Arial"/>
              </a:rPr>
              <a:t>the</a:t>
            </a:r>
            <a:r>
              <a:rPr sz="1100" spc="-40" dirty="0">
                <a:latin typeface="Arial"/>
                <a:cs typeface="Arial"/>
              </a:rPr>
              <a:t> </a:t>
            </a:r>
            <a:r>
              <a:rPr sz="1100" spc="-20" dirty="0">
                <a:latin typeface="Arial"/>
                <a:cs typeface="Arial"/>
              </a:rPr>
              <a:t>highest</a:t>
            </a:r>
            <a:r>
              <a:rPr sz="1100" spc="-10" dirty="0">
                <a:latin typeface="Arial"/>
                <a:cs typeface="Arial"/>
              </a:rPr>
              <a:t> </a:t>
            </a:r>
            <a:r>
              <a:rPr sz="1100" spc="-25" dirty="0">
                <a:latin typeface="Arial"/>
                <a:cs typeface="Arial"/>
              </a:rPr>
              <a:t>standards</a:t>
            </a:r>
            <a:r>
              <a:rPr sz="1100" spc="-50" dirty="0">
                <a:latin typeface="Arial"/>
                <a:cs typeface="Arial"/>
              </a:rPr>
              <a:t> </a:t>
            </a:r>
            <a:r>
              <a:rPr sz="1100" spc="-25" dirty="0">
                <a:latin typeface="Arial"/>
                <a:cs typeface="Arial"/>
              </a:rPr>
              <a:t>of </a:t>
            </a:r>
            <a:r>
              <a:rPr sz="1100" spc="-10" dirty="0">
                <a:latin typeface="Arial"/>
                <a:cs typeface="Arial"/>
              </a:rPr>
              <a:t>ethics</a:t>
            </a:r>
            <a:r>
              <a:rPr sz="1100" spc="-55" dirty="0">
                <a:latin typeface="Arial"/>
                <a:cs typeface="Arial"/>
              </a:rPr>
              <a:t> </a:t>
            </a:r>
            <a:r>
              <a:rPr sz="1100" spc="-10" dirty="0">
                <a:latin typeface="Arial"/>
                <a:cs typeface="Arial"/>
              </a:rPr>
              <a:t>and</a:t>
            </a:r>
            <a:r>
              <a:rPr sz="1100" spc="-40" dirty="0">
                <a:latin typeface="Arial"/>
                <a:cs typeface="Arial"/>
              </a:rPr>
              <a:t> </a:t>
            </a:r>
            <a:r>
              <a:rPr sz="1100" spc="-10" dirty="0">
                <a:latin typeface="Arial"/>
                <a:cs typeface="Arial"/>
              </a:rPr>
              <a:t>transparency</a:t>
            </a:r>
            <a:endParaRPr sz="1100">
              <a:latin typeface="Arial"/>
              <a:cs typeface="Arial"/>
            </a:endParaRPr>
          </a:p>
        </p:txBody>
      </p:sp>
      <p:sp>
        <p:nvSpPr>
          <p:cNvPr id="14" name="object 10">
            <a:extLst>
              <a:ext uri="{FF2B5EF4-FFF2-40B4-BE49-F238E27FC236}">
                <a16:creationId xmlns:a16="http://schemas.microsoft.com/office/drawing/2014/main" id="{B3ACEBFB-C8CB-45D6-ACBF-625681330773}"/>
              </a:ext>
            </a:extLst>
          </p:cNvPr>
          <p:cNvSpPr txBox="1"/>
          <p:nvPr/>
        </p:nvSpPr>
        <p:spPr>
          <a:xfrm>
            <a:off x="4275640" y="1198290"/>
            <a:ext cx="1517650" cy="215900"/>
          </a:xfrm>
          <a:prstGeom prst="rect">
            <a:avLst/>
          </a:prstGeom>
        </p:spPr>
        <p:txBody>
          <a:bodyPr vert="horz" wrap="square" lIns="0" tIns="12065" rIns="0" bIns="0" rtlCol="0">
            <a:spAutoFit/>
          </a:bodyPr>
          <a:lstStyle/>
          <a:p>
            <a:pPr marL="12700">
              <a:lnSpc>
                <a:spcPct val="100000"/>
              </a:lnSpc>
              <a:spcBef>
                <a:spcPts val="95"/>
              </a:spcBef>
            </a:pPr>
            <a:r>
              <a:rPr sz="1250" b="1" spc="-20" dirty="0">
                <a:solidFill>
                  <a:srgbClr val="003961"/>
                </a:solidFill>
                <a:latin typeface="Arial"/>
                <a:cs typeface="Arial"/>
              </a:rPr>
              <a:t>Research</a:t>
            </a:r>
            <a:r>
              <a:rPr sz="1250" b="1" spc="-30" dirty="0">
                <a:solidFill>
                  <a:srgbClr val="003961"/>
                </a:solidFill>
                <a:latin typeface="Arial"/>
                <a:cs typeface="Arial"/>
              </a:rPr>
              <a:t> </a:t>
            </a:r>
            <a:r>
              <a:rPr sz="1250" b="1" spc="-10" dirty="0">
                <a:solidFill>
                  <a:srgbClr val="003961"/>
                </a:solidFill>
                <a:latin typeface="Arial"/>
                <a:cs typeface="Arial"/>
              </a:rPr>
              <a:t>Principles</a:t>
            </a:r>
            <a:endParaRPr sz="1250">
              <a:latin typeface="Arial"/>
              <a:cs typeface="Arial"/>
            </a:endParaRPr>
          </a:p>
        </p:txBody>
      </p:sp>
      <p:sp>
        <p:nvSpPr>
          <p:cNvPr id="15" name="object 14">
            <a:extLst>
              <a:ext uri="{FF2B5EF4-FFF2-40B4-BE49-F238E27FC236}">
                <a16:creationId xmlns:a16="http://schemas.microsoft.com/office/drawing/2014/main" id="{674C60D4-4788-4E9F-B3CD-5557B87D241B}"/>
              </a:ext>
            </a:extLst>
          </p:cNvPr>
          <p:cNvSpPr/>
          <p:nvPr/>
        </p:nvSpPr>
        <p:spPr>
          <a:xfrm>
            <a:off x="609600" y="1462251"/>
            <a:ext cx="8763000" cy="0"/>
          </a:xfrm>
          <a:custGeom>
            <a:avLst/>
            <a:gdLst/>
            <a:ahLst/>
            <a:cxnLst/>
            <a:rect l="l" t="t" r="r" b="b"/>
            <a:pathLst>
              <a:path w="8763000">
                <a:moveTo>
                  <a:pt x="0" y="0"/>
                </a:moveTo>
                <a:lnTo>
                  <a:pt x="8763000" y="0"/>
                </a:lnTo>
              </a:path>
            </a:pathLst>
          </a:custGeom>
          <a:ln w="6096">
            <a:solidFill>
              <a:srgbClr val="143960"/>
            </a:solidFill>
          </a:ln>
        </p:spPr>
        <p:txBody>
          <a:bodyPr wrap="square" lIns="0" tIns="0" rIns="0" bIns="0" rtlCol="0"/>
          <a:lstStyle/>
          <a:p>
            <a:endParaRPr/>
          </a:p>
        </p:txBody>
      </p:sp>
      <p:sp>
        <p:nvSpPr>
          <p:cNvPr id="16" name="object 15">
            <a:extLst>
              <a:ext uri="{FF2B5EF4-FFF2-40B4-BE49-F238E27FC236}">
                <a16:creationId xmlns:a16="http://schemas.microsoft.com/office/drawing/2014/main" id="{E8A9BF46-1085-481D-908C-DA525A69E880}"/>
              </a:ext>
            </a:extLst>
          </p:cNvPr>
          <p:cNvSpPr/>
          <p:nvPr/>
        </p:nvSpPr>
        <p:spPr>
          <a:xfrm>
            <a:off x="647700" y="2151861"/>
            <a:ext cx="8763000" cy="0"/>
          </a:xfrm>
          <a:custGeom>
            <a:avLst/>
            <a:gdLst/>
            <a:ahLst/>
            <a:cxnLst/>
            <a:rect l="l" t="t" r="r" b="b"/>
            <a:pathLst>
              <a:path w="8763000">
                <a:moveTo>
                  <a:pt x="0" y="0"/>
                </a:moveTo>
                <a:lnTo>
                  <a:pt x="8763000" y="0"/>
                </a:lnTo>
              </a:path>
            </a:pathLst>
          </a:custGeom>
          <a:ln w="6096">
            <a:solidFill>
              <a:srgbClr val="143960"/>
            </a:solidFill>
          </a:ln>
        </p:spPr>
        <p:txBody>
          <a:bodyPr wrap="square" lIns="0" tIns="0" rIns="0" bIns="0" rtlCol="0"/>
          <a:lstStyle/>
          <a:p>
            <a:endParaRPr/>
          </a:p>
        </p:txBody>
      </p:sp>
      <p:sp>
        <p:nvSpPr>
          <p:cNvPr id="17" name="object 18">
            <a:extLst>
              <a:ext uri="{FF2B5EF4-FFF2-40B4-BE49-F238E27FC236}">
                <a16:creationId xmlns:a16="http://schemas.microsoft.com/office/drawing/2014/main" id="{B8C97439-BBE8-4133-80F4-5BA87049AD4B}"/>
              </a:ext>
            </a:extLst>
          </p:cNvPr>
          <p:cNvSpPr txBox="1"/>
          <p:nvPr/>
        </p:nvSpPr>
        <p:spPr>
          <a:xfrm>
            <a:off x="988967" y="2849474"/>
            <a:ext cx="2192472" cy="1243930"/>
          </a:xfrm>
          <a:prstGeom prst="rect">
            <a:avLst/>
          </a:prstGeom>
        </p:spPr>
        <p:txBody>
          <a:bodyPr vert="horz" wrap="square" lIns="0" tIns="12700" rIns="0" bIns="0" rtlCol="0">
            <a:spAutoFit/>
          </a:bodyPr>
          <a:lstStyle/>
          <a:p>
            <a:pPr marL="12700">
              <a:lnSpc>
                <a:spcPts val="969"/>
              </a:lnSpc>
              <a:spcBef>
                <a:spcPts val="100"/>
              </a:spcBef>
            </a:pPr>
            <a:r>
              <a:rPr lang="en-US" sz="850" b="1" dirty="0">
                <a:solidFill>
                  <a:srgbClr val="003963"/>
                </a:solidFill>
                <a:latin typeface="Arial"/>
                <a:cs typeface="Arial"/>
              </a:rPr>
              <a:t>STEVE</a:t>
            </a:r>
            <a:r>
              <a:rPr lang="en-US" sz="850" b="1" spc="-25" dirty="0">
                <a:solidFill>
                  <a:srgbClr val="003963"/>
                </a:solidFill>
                <a:latin typeface="Arial"/>
                <a:cs typeface="Arial"/>
              </a:rPr>
              <a:t> </a:t>
            </a:r>
            <a:r>
              <a:rPr lang="en-US" sz="850" b="1" dirty="0">
                <a:solidFill>
                  <a:srgbClr val="003963"/>
                </a:solidFill>
                <a:latin typeface="Arial"/>
                <a:cs typeface="Arial"/>
              </a:rPr>
              <a:t>SHUTZ,</a:t>
            </a:r>
            <a:r>
              <a:rPr lang="en-US" sz="850" b="1" spc="-15" dirty="0">
                <a:solidFill>
                  <a:srgbClr val="003963"/>
                </a:solidFill>
                <a:latin typeface="Arial"/>
                <a:cs typeface="Arial"/>
              </a:rPr>
              <a:t> </a:t>
            </a:r>
            <a:r>
              <a:rPr lang="en-US" sz="850" b="1" spc="-25" dirty="0">
                <a:solidFill>
                  <a:srgbClr val="003963"/>
                </a:solidFill>
                <a:latin typeface="Arial"/>
                <a:cs typeface="Arial"/>
              </a:rPr>
              <a:t>CFA</a:t>
            </a:r>
            <a:endParaRPr lang="en-US" sz="850" dirty="0">
              <a:latin typeface="Arial"/>
              <a:cs typeface="Arial"/>
            </a:endParaRPr>
          </a:p>
          <a:p>
            <a:pPr marL="17145">
              <a:lnSpc>
                <a:spcPts val="1000"/>
              </a:lnSpc>
            </a:pPr>
            <a:r>
              <a:rPr lang="en-US" sz="850" b="1" dirty="0">
                <a:solidFill>
                  <a:srgbClr val="616161"/>
                </a:solidFill>
                <a:latin typeface="Arial"/>
                <a:cs typeface="Arial"/>
              </a:rPr>
              <a:t>Portfolio Manager; Head of Tax-Exempt Fixed Income</a:t>
            </a:r>
          </a:p>
          <a:p>
            <a:pPr marL="17145">
              <a:lnSpc>
                <a:spcPts val="1000"/>
              </a:lnSpc>
            </a:pPr>
            <a:r>
              <a:rPr sz="850" dirty="0">
                <a:solidFill>
                  <a:srgbClr val="616161"/>
                </a:solidFill>
                <a:latin typeface="Arial"/>
                <a:cs typeface="Arial"/>
              </a:rPr>
              <a:t>Investment experience since </a:t>
            </a:r>
            <a:r>
              <a:rPr lang="en-US" sz="850" dirty="0">
                <a:solidFill>
                  <a:srgbClr val="616161"/>
                </a:solidFill>
                <a:latin typeface="Arial"/>
                <a:cs typeface="Arial"/>
              </a:rPr>
              <a:t>1996</a:t>
            </a:r>
            <a:endParaRPr sz="850" dirty="0">
              <a:latin typeface="Arial"/>
              <a:cs typeface="Arial"/>
            </a:endParaRPr>
          </a:p>
          <a:p>
            <a:pPr marL="17145">
              <a:lnSpc>
                <a:spcPts val="1010"/>
              </a:lnSpc>
              <a:spcBef>
                <a:spcPts val="600"/>
              </a:spcBef>
            </a:pPr>
            <a:r>
              <a:rPr lang="en-US" sz="850" b="1" dirty="0">
                <a:solidFill>
                  <a:srgbClr val="003961"/>
                </a:solidFill>
                <a:latin typeface="Arial"/>
                <a:cs typeface="Arial"/>
              </a:rPr>
              <a:t>AMY HAUTER, CFA</a:t>
            </a:r>
          </a:p>
          <a:p>
            <a:pPr marL="17145">
              <a:lnSpc>
                <a:spcPts val="1000"/>
              </a:lnSpc>
            </a:pPr>
            <a:r>
              <a:rPr lang="en-US" sz="850" b="1" dirty="0">
                <a:solidFill>
                  <a:srgbClr val="616161"/>
                </a:solidFill>
                <a:latin typeface="Arial"/>
                <a:cs typeface="Arial"/>
              </a:rPr>
              <a:t>Portfolio Manager; Global Head of Sustainable Fixed Income</a:t>
            </a:r>
          </a:p>
          <a:p>
            <a:pPr marL="17145">
              <a:lnSpc>
                <a:spcPts val="1000"/>
              </a:lnSpc>
            </a:pPr>
            <a:r>
              <a:rPr lang="en-US" sz="850" dirty="0">
                <a:solidFill>
                  <a:srgbClr val="616161"/>
                </a:solidFill>
                <a:latin typeface="Arial"/>
                <a:cs typeface="Arial"/>
              </a:rPr>
              <a:t>Investment experience since 2011</a:t>
            </a:r>
            <a:endParaRPr lang="en-US" sz="850" dirty="0">
              <a:latin typeface="Arial"/>
              <a:cs typeface="Arial"/>
            </a:endParaRPr>
          </a:p>
          <a:p>
            <a:pPr marL="12700">
              <a:lnSpc>
                <a:spcPts val="1010"/>
              </a:lnSpc>
            </a:pPr>
            <a:endParaRPr sz="850" dirty="0">
              <a:latin typeface="Arial"/>
              <a:cs typeface="Arial"/>
            </a:endParaRPr>
          </a:p>
        </p:txBody>
      </p:sp>
      <p:grpSp>
        <p:nvGrpSpPr>
          <p:cNvPr id="18" name="Group 17">
            <a:extLst>
              <a:ext uri="{FF2B5EF4-FFF2-40B4-BE49-F238E27FC236}">
                <a16:creationId xmlns:a16="http://schemas.microsoft.com/office/drawing/2014/main" id="{7A523307-C8C3-436E-8E18-C116593CF2C9}"/>
              </a:ext>
            </a:extLst>
          </p:cNvPr>
          <p:cNvGrpSpPr/>
          <p:nvPr/>
        </p:nvGrpSpPr>
        <p:grpSpPr>
          <a:xfrm>
            <a:off x="872578" y="2257945"/>
            <a:ext cx="2308861" cy="488174"/>
            <a:chOff x="-2405127" y="1960355"/>
            <a:chExt cx="2308861" cy="488174"/>
          </a:xfrm>
        </p:grpSpPr>
        <p:sp>
          <p:nvSpPr>
            <p:cNvPr id="19" name="Rectangle 18">
              <a:extLst>
                <a:ext uri="{FF2B5EF4-FFF2-40B4-BE49-F238E27FC236}">
                  <a16:creationId xmlns:a16="http://schemas.microsoft.com/office/drawing/2014/main" id="{0C934CBE-7B31-44F1-86B9-45505B6B0873}"/>
                </a:ext>
              </a:extLst>
            </p:cNvPr>
            <p:cNvSpPr/>
            <p:nvPr/>
          </p:nvSpPr>
          <p:spPr bwMode="auto">
            <a:xfrm>
              <a:off x="-2357120" y="1960355"/>
              <a:ext cx="2212848" cy="48817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D8F0BC6F-3FB9-410A-9B4F-60F04EF22A9F}"/>
                </a:ext>
              </a:extLst>
            </p:cNvPr>
            <p:cNvSpPr txBox="1"/>
            <p:nvPr/>
          </p:nvSpPr>
          <p:spPr>
            <a:xfrm>
              <a:off x="-2405127" y="1960355"/>
              <a:ext cx="2308861" cy="474493"/>
            </a:xfrm>
            <a:prstGeom prst="rect">
              <a:avLst/>
            </a:prstGeom>
            <a:noFill/>
          </p:spPr>
          <p:txBody>
            <a:bodyPr wrap="square" rtlCol="0" anchor="ctr">
              <a:noAutofit/>
            </a:bodyPr>
            <a:lstStyle/>
            <a:p>
              <a:pPr algn="ctr"/>
              <a:r>
                <a:rPr lang="en-US" sz="900" b="1" dirty="0">
                  <a:solidFill>
                    <a:schemeClr val="bg1"/>
                  </a:solidFill>
                  <a:latin typeface="Arial" pitchFamily="34" charset="0"/>
                </a:rPr>
                <a:t>TAX-EXEMPT SUSTAINABLE PORTFOLIO MANAGEMENT</a:t>
              </a:r>
            </a:p>
          </p:txBody>
        </p:sp>
      </p:grpSp>
      <p:grpSp>
        <p:nvGrpSpPr>
          <p:cNvPr id="21" name="Group 20">
            <a:extLst>
              <a:ext uri="{FF2B5EF4-FFF2-40B4-BE49-F238E27FC236}">
                <a16:creationId xmlns:a16="http://schemas.microsoft.com/office/drawing/2014/main" id="{4E2F2F54-5B6C-486F-99B2-04030A2C87E5}"/>
              </a:ext>
            </a:extLst>
          </p:cNvPr>
          <p:cNvGrpSpPr/>
          <p:nvPr/>
        </p:nvGrpSpPr>
        <p:grpSpPr>
          <a:xfrm>
            <a:off x="6735349" y="2260473"/>
            <a:ext cx="2308861" cy="336555"/>
            <a:chOff x="-2260855" y="1091416"/>
            <a:chExt cx="2308861" cy="336555"/>
          </a:xfrm>
        </p:grpSpPr>
        <p:sp>
          <p:nvSpPr>
            <p:cNvPr id="22" name="Rectangle 21">
              <a:extLst>
                <a:ext uri="{FF2B5EF4-FFF2-40B4-BE49-F238E27FC236}">
                  <a16:creationId xmlns:a16="http://schemas.microsoft.com/office/drawing/2014/main" id="{FD9FB216-D656-42D2-83BC-83FC3FCE6236}"/>
                </a:ext>
              </a:extLst>
            </p:cNvPr>
            <p:cNvSpPr/>
            <p:nvPr/>
          </p:nvSpPr>
          <p:spPr bwMode="auto">
            <a:xfrm>
              <a:off x="-2212848" y="1091416"/>
              <a:ext cx="2212848" cy="336555"/>
            </a:xfrm>
            <a:prstGeom prst="rect">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BE02F096-FCF4-497B-B0AB-552F96268363}"/>
                </a:ext>
              </a:extLst>
            </p:cNvPr>
            <p:cNvSpPr txBox="1"/>
            <p:nvPr/>
          </p:nvSpPr>
          <p:spPr>
            <a:xfrm>
              <a:off x="-2260855" y="1151743"/>
              <a:ext cx="2308861" cy="215900"/>
            </a:xfrm>
            <a:prstGeom prst="rect">
              <a:avLst/>
            </a:prstGeom>
            <a:noFill/>
          </p:spPr>
          <p:txBody>
            <a:bodyPr wrap="square" rtlCol="0" anchor="ctr">
              <a:noAutofit/>
            </a:bodyPr>
            <a:lstStyle/>
            <a:p>
              <a:pPr algn="ctr"/>
              <a:r>
                <a:rPr lang="en-US" sz="900" b="1" dirty="0">
                  <a:solidFill>
                    <a:schemeClr val="bg1"/>
                  </a:solidFill>
                  <a:latin typeface="Arial" pitchFamily="34" charset="0"/>
                </a:rPr>
                <a:t>PORTFOLIO ANALYSTS &amp; TRADING</a:t>
              </a:r>
            </a:p>
          </p:txBody>
        </p:sp>
      </p:grpSp>
      <p:grpSp>
        <p:nvGrpSpPr>
          <p:cNvPr id="24" name="Group 23">
            <a:extLst>
              <a:ext uri="{FF2B5EF4-FFF2-40B4-BE49-F238E27FC236}">
                <a16:creationId xmlns:a16="http://schemas.microsoft.com/office/drawing/2014/main" id="{A075B29D-4FE2-46DD-B1B6-AD6AD03C7018}"/>
              </a:ext>
            </a:extLst>
          </p:cNvPr>
          <p:cNvGrpSpPr/>
          <p:nvPr/>
        </p:nvGrpSpPr>
        <p:grpSpPr>
          <a:xfrm>
            <a:off x="3704050" y="2259173"/>
            <a:ext cx="2308861" cy="336555"/>
            <a:chOff x="-2260855" y="1091416"/>
            <a:chExt cx="2308861" cy="336555"/>
          </a:xfrm>
        </p:grpSpPr>
        <p:sp>
          <p:nvSpPr>
            <p:cNvPr id="25" name="Rectangle 24">
              <a:extLst>
                <a:ext uri="{FF2B5EF4-FFF2-40B4-BE49-F238E27FC236}">
                  <a16:creationId xmlns:a16="http://schemas.microsoft.com/office/drawing/2014/main" id="{AC968107-FAE9-445F-862F-0FAFF0C43268}"/>
                </a:ext>
              </a:extLst>
            </p:cNvPr>
            <p:cNvSpPr/>
            <p:nvPr/>
          </p:nvSpPr>
          <p:spPr bwMode="auto">
            <a:xfrm>
              <a:off x="-2212848" y="1091416"/>
              <a:ext cx="2212848" cy="336555"/>
            </a:xfrm>
            <a:prstGeom prst="rect">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26" name="TextBox 25">
              <a:extLst>
                <a:ext uri="{FF2B5EF4-FFF2-40B4-BE49-F238E27FC236}">
                  <a16:creationId xmlns:a16="http://schemas.microsoft.com/office/drawing/2014/main" id="{115A022F-4FE4-44A0-A13F-D373287E98ED}"/>
                </a:ext>
              </a:extLst>
            </p:cNvPr>
            <p:cNvSpPr txBox="1"/>
            <p:nvPr/>
          </p:nvSpPr>
          <p:spPr>
            <a:xfrm>
              <a:off x="-2260855" y="1151743"/>
              <a:ext cx="2308861" cy="215900"/>
            </a:xfrm>
            <a:prstGeom prst="rect">
              <a:avLst/>
            </a:prstGeom>
            <a:noFill/>
          </p:spPr>
          <p:txBody>
            <a:bodyPr wrap="square" rtlCol="0" anchor="ctr">
              <a:noAutofit/>
            </a:bodyPr>
            <a:lstStyle/>
            <a:p>
              <a:pPr algn="ctr"/>
              <a:r>
                <a:rPr lang="en-US" sz="900" b="1" dirty="0">
                  <a:solidFill>
                    <a:schemeClr val="bg1"/>
                  </a:solidFill>
                  <a:latin typeface="Arial" pitchFamily="34" charset="0"/>
                </a:rPr>
                <a:t>RESEARCH</a:t>
              </a:r>
            </a:p>
          </p:txBody>
        </p:sp>
      </p:grpSp>
      <p:grpSp>
        <p:nvGrpSpPr>
          <p:cNvPr id="27" name="Group 26">
            <a:extLst>
              <a:ext uri="{FF2B5EF4-FFF2-40B4-BE49-F238E27FC236}">
                <a16:creationId xmlns:a16="http://schemas.microsoft.com/office/drawing/2014/main" id="{8390A163-820C-4E6B-943B-C0B3C535B219}"/>
              </a:ext>
            </a:extLst>
          </p:cNvPr>
          <p:cNvGrpSpPr/>
          <p:nvPr/>
        </p:nvGrpSpPr>
        <p:grpSpPr>
          <a:xfrm>
            <a:off x="872578" y="4211999"/>
            <a:ext cx="2308861" cy="336555"/>
            <a:chOff x="-2260855" y="1091416"/>
            <a:chExt cx="2308861" cy="336555"/>
          </a:xfrm>
        </p:grpSpPr>
        <p:sp>
          <p:nvSpPr>
            <p:cNvPr id="28" name="Rectangle 27">
              <a:extLst>
                <a:ext uri="{FF2B5EF4-FFF2-40B4-BE49-F238E27FC236}">
                  <a16:creationId xmlns:a16="http://schemas.microsoft.com/office/drawing/2014/main" id="{29AC52C7-4447-43E7-9E34-AC451F3BDC40}"/>
                </a:ext>
              </a:extLst>
            </p:cNvPr>
            <p:cNvSpPr/>
            <p:nvPr/>
          </p:nvSpPr>
          <p:spPr bwMode="auto">
            <a:xfrm>
              <a:off x="-2212848" y="1091416"/>
              <a:ext cx="2212848" cy="336555"/>
            </a:xfrm>
            <a:prstGeom prst="rect">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29" name="TextBox 28">
              <a:extLst>
                <a:ext uri="{FF2B5EF4-FFF2-40B4-BE49-F238E27FC236}">
                  <a16:creationId xmlns:a16="http://schemas.microsoft.com/office/drawing/2014/main" id="{800CC273-58E8-4208-8487-04AA6E36E54A}"/>
                </a:ext>
              </a:extLst>
            </p:cNvPr>
            <p:cNvSpPr txBox="1"/>
            <p:nvPr/>
          </p:nvSpPr>
          <p:spPr>
            <a:xfrm>
              <a:off x="-2260855" y="1151743"/>
              <a:ext cx="2308861" cy="215900"/>
            </a:xfrm>
            <a:prstGeom prst="rect">
              <a:avLst/>
            </a:prstGeom>
            <a:noFill/>
          </p:spPr>
          <p:txBody>
            <a:bodyPr wrap="square" rtlCol="0" anchor="ctr">
              <a:noAutofit/>
            </a:bodyPr>
            <a:lstStyle/>
            <a:p>
              <a:pPr algn="ctr"/>
              <a:r>
                <a:rPr lang="en-US" sz="900" b="1" dirty="0">
                  <a:solidFill>
                    <a:schemeClr val="bg1"/>
                  </a:solidFill>
                  <a:latin typeface="Arial" pitchFamily="34" charset="0"/>
                </a:rPr>
                <a:t>PORTFOLIO MANAGEMENT</a:t>
              </a:r>
            </a:p>
          </p:txBody>
        </p:sp>
      </p:grpSp>
      <p:sp>
        <p:nvSpPr>
          <p:cNvPr id="33" name="object 19">
            <a:extLst>
              <a:ext uri="{FF2B5EF4-FFF2-40B4-BE49-F238E27FC236}">
                <a16:creationId xmlns:a16="http://schemas.microsoft.com/office/drawing/2014/main" id="{A8E3710E-0A3F-427E-9A04-27344120B70E}"/>
              </a:ext>
            </a:extLst>
          </p:cNvPr>
          <p:cNvSpPr txBox="1"/>
          <p:nvPr/>
        </p:nvSpPr>
        <p:spPr>
          <a:xfrm>
            <a:off x="988967" y="4667579"/>
            <a:ext cx="2212848" cy="2795637"/>
          </a:xfrm>
          <a:prstGeom prst="rect">
            <a:avLst/>
          </a:prstGeom>
        </p:spPr>
        <p:txBody>
          <a:bodyPr vert="horz" wrap="square" lIns="0" tIns="12700" rIns="0" bIns="0" rtlCol="0">
            <a:spAutoFit/>
          </a:bodyPr>
          <a:lstStyle/>
          <a:p>
            <a:pPr lvl="0" defTabSz="457200" fontAlgn="ctr">
              <a:lnSpc>
                <a:spcPts val="1015"/>
              </a:lnSpc>
              <a:spcBef>
                <a:spcPts val="0"/>
              </a:spcBef>
              <a:spcAft>
                <a:spcPts val="0"/>
              </a:spcAft>
            </a:pPr>
            <a:r>
              <a:rPr lang="en-US" sz="850" b="1" dirty="0">
                <a:solidFill>
                  <a:srgbClr val="6D6E71"/>
                </a:solidFill>
                <a:latin typeface="Arial" pitchFamily="34" charset="0"/>
                <a:cs typeface="+mn-cs"/>
              </a:rPr>
              <a:t>RYAN MYERBERG</a:t>
            </a:r>
          </a:p>
          <a:p>
            <a:pPr lvl="0" defTabSz="457200" fontAlgn="ctr">
              <a:lnSpc>
                <a:spcPts val="1015"/>
              </a:lnSpc>
              <a:spcBef>
                <a:spcPts val="0"/>
              </a:spcBef>
              <a:spcAft>
                <a:spcPts val="0"/>
              </a:spcAft>
            </a:pPr>
            <a:r>
              <a:rPr lang="en-US" sz="850" dirty="0">
                <a:solidFill>
                  <a:srgbClr val="6D6E71"/>
                </a:solidFill>
                <a:latin typeface="Arial" pitchFamily="34" charset="0"/>
                <a:cs typeface="+mn-cs"/>
              </a:rPr>
              <a:t>Co-Head of Global Taxable Fixed Income</a:t>
            </a:r>
            <a:br>
              <a:rPr lang="en-US" sz="850" b="1" dirty="0">
                <a:solidFill>
                  <a:srgbClr val="6D6E71"/>
                </a:solidFill>
                <a:latin typeface="Arial" pitchFamily="34" charset="0"/>
                <a:cs typeface="+mn-cs"/>
              </a:rPr>
            </a:br>
            <a:r>
              <a:rPr lang="en-US" sz="850" dirty="0">
                <a:solidFill>
                  <a:srgbClr val="6D6E71"/>
                </a:solidFill>
                <a:latin typeface="Arial" pitchFamily="34" charset="0"/>
                <a:cs typeface="+mn-cs"/>
              </a:rPr>
              <a:t>Investment experience since 2002</a:t>
            </a:r>
          </a:p>
          <a:p>
            <a:pPr marL="12700" lvl="0">
              <a:lnSpc>
                <a:spcPts val="1015"/>
              </a:lnSpc>
              <a:spcBef>
                <a:spcPts val="680"/>
              </a:spcBef>
            </a:pPr>
            <a:r>
              <a:rPr lang="en-US" sz="850" b="1" spc="-10" dirty="0">
                <a:solidFill>
                  <a:srgbClr val="616161"/>
                </a:solidFill>
                <a:latin typeface="Arial"/>
                <a:cs typeface="Arial"/>
              </a:rPr>
              <a:t>JOSH</a:t>
            </a:r>
            <a:r>
              <a:rPr lang="en-US" sz="850" b="1" spc="-60" dirty="0">
                <a:solidFill>
                  <a:srgbClr val="616161"/>
                </a:solidFill>
                <a:latin typeface="Arial"/>
                <a:cs typeface="Arial"/>
              </a:rPr>
              <a:t> </a:t>
            </a:r>
            <a:r>
              <a:rPr lang="en-US" sz="850" b="1" spc="-20" dirty="0">
                <a:solidFill>
                  <a:srgbClr val="616161"/>
                </a:solidFill>
                <a:latin typeface="Arial"/>
                <a:cs typeface="Arial"/>
              </a:rPr>
              <a:t>PERRY,</a:t>
            </a:r>
            <a:r>
              <a:rPr lang="en-US" sz="850" b="1" spc="-75" dirty="0">
                <a:solidFill>
                  <a:srgbClr val="616161"/>
                </a:solidFill>
                <a:latin typeface="Arial"/>
                <a:cs typeface="Arial"/>
              </a:rPr>
              <a:t> </a:t>
            </a:r>
            <a:r>
              <a:rPr lang="en-US" sz="850" b="1" dirty="0">
                <a:solidFill>
                  <a:srgbClr val="616161"/>
                </a:solidFill>
                <a:latin typeface="Arial"/>
                <a:cs typeface="Arial"/>
              </a:rPr>
              <a:t>CFA, CAIA,</a:t>
            </a:r>
            <a:r>
              <a:rPr lang="en-US" sz="850" b="1" spc="55" dirty="0">
                <a:solidFill>
                  <a:srgbClr val="616161"/>
                </a:solidFill>
                <a:latin typeface="Arial"/>
                <a:cs typeface="Arial"/>
              </a:rPr>
              <a:t> </a:t>
            </a:r>
            <a:r>
              <a:rPr lang="en-US" sz="850" b="1" spc="-25" dirty="0">
                <a:solidFill>
                  <a:srgbClr val="616161"/>
                </a:solidFill>
                <a:latin typeface="Arial"/>
                <a:cs typeface="Arial"/>
              </a:rPr>
              <a:t>FRM</a:t>
            </a:r>
            <a:endParaRPr lang="en-US" sz="850" dirty="0">
              <a:solidFill>
                <a:srgbClr val="000000"/>
              </a:solidFill>
              <a:latin typeface="Arial"/>
              <a:cs typeface="Arial"/>
            </a:endParaRPr>
          </a:p>
          <a:p>
            <a:pPr marL="12700" lvl="0">
              <a:lnSpc>
                <a:spcPts val="1015"/>
              </a:lnSpc>
            </a:pPr>
            <a:r>
              <a:rPr lang="en-US" sz="850" spc="-10" dirty="0">
                <a:solidFill>
                  <a:srgbClr val="616161"/>
                </a:solidFill>
                <a:latin typeface="Arial"/>
                <a:cs typeface="Arial"/>
              </a:rPr>
              <a:t>Investment</a:t>
            </a:r>
            <a:r>
              <a:rPr lang="en-US" sz="850" spc="5" dirty="0">
                <a:solidFill>
                  <a:srgbClr val="616161"/>
                </a:solidFill>
                <a:latin typeface="Arial"/>
                <a:cs typeface="Arial"/>
              </a:rPr>
              <a:t> </a:t>
            </a:r>
            <a:r>
              <a:rPr lang="en-US" sz="850" spc="-10" dirty="0">
                <a:solidFill>
                  <a:srgbClr val="616161"/>
                </a:solidFill>
                <a:latin typeface="Arial"/>
                <a:cs typeface="Arial"/>
              </a:rPr>
              <a:t>experience</a:t>
            </a:r>
            <a:r>
              <a:rPr lang="en-US" sz="850" spc="20" dirty="0">
                <a:solidFill>
                  <a:srgbClr val="616161"/>
                </a:solidFill>
                <a:latin typeface="Arial"/>
                <a:cs typeface="Arial"/>
              </a:rPr>
              <a:t> </a:t>
            </a:r>
            <a:r>
              <a:rPr lang="en-US" sz="850" spc="-10" dirty="0">
                <a:solidFill>
                  <a:srgbClr val="616161"/>
                </a:solidFill>
                <a:latin typeface="Arial"/>
                <a:cs typeface="Arial"/>
              </a:rPr>
              <a:t>since </a:t>
            </a:r>
            <a:r>
              <a:rPr lang="en-US" sz="850" spc="-20" dirty="0">
                <a:solidFill>
                  <a:srgbClr val="616161"/>
                </a:solidFill>
                <a:latin typeface="Arial"/>
                <a:cs typeface="Arial"/>
              </a:rPr>
              <a:t>2006</a:t>
            </a:r>
            <a:endParaRPr lang="en-US" sz="850" dirty="0">
              <a:solidFill>
                <a:srgbClr val="000000"/>
              </a:solidFill>
              <a:latin typeface="Arial"/>
              <a:cs typeface="Arial"/>
            </a:endParaRPr>
          </a:p>
          <a:p>
            <a:pPr marL="12700">
              <a:lnSpc>
                <a:spcPts val="1010"/>
              </a:lnSpc>
              <a:spcBef>
                <a:spcPts val="600"/>
              </a:spcBef>
            </a:pPr>
            <a:r>
              <a:rPr lang="en-US" sz="850" b="1" spc="-10" dirty="0">
                <a:solidFill>
                  <a:srgbClr val="616161"/>
                </a:solidFill>
                <a:latin typeface="Arial"/>
                <a:cs typeface="Arial"/>
              </a:rPr>
              <a:t>JASON</a:t>
            </a:r>
            <a:r>
              <a:rPr lang="en-US" sz="850" b="1" spc="-15" dirty="0">
                <a:solidFill>
                  <a:srgbClr val="616161"/>
                </a:solidFill>
                <a:latin typeface="Arial"/>
                <a:cs typeface="Arial"/>
              </a:rPr>
              <a:t> </a:t>
            </a:r>
            <a:r>
              <a:rPr lang="en-US" sz="850" b="1" spc="-10" dirty="0">
                <a:solidFill>
                  <a:srgbClr val="616161"/>
                </a:solidFill>
                <a:latin typeface="Arial"/>
                <a:cs typeface="Arial"/>
              </a:rPr>
              <a:t>VLOSICH</a:t>
            </a:r>
            <a:endParaRPr lang="en-US" sz="850" dirty="0">
              <a:latin typeface="Arial"/>
              <a:cs typeface="Arial"/>
            </a:endParaRPr>
          </a:p>
          <a:p>
            <a:pPr marL="12700">
              <a:lnSpc>
                <a:spcPts val="1010"/>
              </a:lnSpc>
            </a:pPr>
            <a:r>
              <a:rPr lang="en-US" sz="850" spc="-10" dirty="0">
                <a:solidFill>
                  <a:srgbClr val="616161"/>
                </a:solidFill>
                <a:latin typeface="Arial"/>
                <a:cs typeface="Arial"/>
              </a:rPr>
              <a:t>Investment</a:t>
            </a:r>
            <a:r>
              <a:rPr lang="en-US" sz="850" spc="5" dirty="0">
                <a:solidFill>
                  <a:srgbClr val="616161"/>
                </a:solidFill>
                <a:latin typeface="Arial"/>
                <a:cs typeface="Arial"/>
              </a:rPr>
              <a:t> </a:t>
            </a:r>
            <a:r>
              <a:rPr lang="en-US" sz="850" spc="-10" dirty="0">
                <a:solidFill>
                  <a:srgbClr val="616161"/>
                </a:solidFill>
                <a:latin typeface="Arial"/>
                <a:cs typeface="Arial"/>
              </a:rPr>
              <a:t>experience</a:t>
            </a:r>
            <a:r>
              <a:rPr lang="en-US" sz="850" spc="20" dirty="0">
                <a:solidFill>
                  <a:srgbClr val="616161"/>
                </a:solidFill>
                <a:latin typeface="Arial"/>
                <a:cs typeface="Arial"/>
              </a:rPr>
              <a:t> </a:t>
            </a:r>
            <a:r>
              <a:rPr lang="en-US" sz="850" spc="-10" dirty="0">
                <a:solidFill>
                  <a:srgbClr val="616161"/>
                </a:solidFill>
                <a:latin typeface="Arial"/>
                <a:cs typeface="Arial"/>
              </a:rPr>
              <a:t>since </a:t>
            </a:r>
            <a:r>
              <a:rPr lang="en-US" sz="850" spc="-20" dirty="0">
                <a:solidFill>
                  <a:srgbClr val="616161"/>
                </a:solidFill>
                <a:latin typeface="Arial"/>
                <a:cs typeface="Arial"/>
              </a:rPr>
              <a:t>1998</a:t>
            </a:r>
            <a:endParaRPr lang="en-US" sz="850" dirty="0">
              <a:latin typeface="Arial"/>
              <a:cs typeface="Arial"/>
            </a:endParaRPr>
          </a:p>
          <a:p>
            <a:pPr marL="13335">
              <a:lnSpc>
                <a:spcPts val="1015"/>
              </a:lnSpc>
              <a:spcBef>
                <a:spcPts val="600"/>
              </a:spcBef>
            </a:pPr>
            <a:r>
              <a:rPr lang="en-US" sz="850" b="1" spc="-20" dirty="0">
                <a:solidFill>
                  <a:srgbClr val="606060"/>
                </a:solidFill>
                <a:latin typeface="Arial"/>
                <a:cs typeface="Arial"/>
              </a:rPr>
              <a:t>COLBY STILSON</a:t>
            </a:r>
          </a:p>
          <a:p>
            <a:pPr marL="13335">
              <a:lnSpc>
                <a:spcPts val="1015"/>
              </a:lnSpc>
              <a:spcBef>
                <a:spcPts val="0"/>
              </a:spcBef>
              <a:spcAft>
                <a:spcPts val="0"/>
              </a:spcAft>
            </a:pPr>
            <a:r>
              <a:rPr lang="en-US" sz="850" dirty="0">
                <a:solidFill>
                  <a:srgbClr val="6D6E71"/>
                </a:solidFill>
                <a:latin typeface="Arial" pitchFamily="34" charset="0"/>
              </a:rPr>
              <a:t>Co-Head of Global Taxable Fixed Income</a:t>
            </a:r>
            <a:endParaRPr sz="850" dirty="0">
              <a:latin typeface="Arial"/>
              <a:cs typeface="Arial"/>
            </a:endParaRPr>
          </a:p>
          <a:p>
            <a:pPr marL="13335">
              <a:lnSpc>
                <a:spcPts val="1015"/>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lang="en-US" sz="850" spc="-20" dirty="0">
                <a:solidFill>
                  <a:srgbClr val="606060"/>
                </a:solidFill>
                <a:latin typeface="Arial"/>
                <a:cs typeface="Arial"/>
              </a:rPr>
              <a:t>2000</a:t>
            </a:r>
            <a:endParaRPr sz="850" dirty="0">
              <a:latin typeface="Arial"/>
              <a:cs typeface="Arial"/>
            </a:endParaRPr>
          </a:p>
          <a:p>
            <a:pPr marL="14604">
              <a:lnSpc>
                <a:spcPts val="1015"/>
              </a:lnSpc>
              <a:spcBef>
                <a:spcPts val="600"/>
              </a:spcBef>
            </a:pPr>
            <a:r>
              <a:rPr lang="en-US" sz="850" b="1" spc="-25" dirty="0">
                <a:solidFill>
                  <a:srgbClr val="606060"/>
                </a:solidFill>
                <a:latin typeface="Arial"/>
                <a:cs typeface="Arial"/>
              </a:rPr>
              <a:t>GARRITT</a:t>
            </a:r>
            <a:r>
              <a:rPr lang="en-US" sz="850" b="1" spc="-35" dirty="0">
                <a:solidFill>
                  <a:srgbClr val="606060"/>
                </a:solidFill>
                <a:latin typeface="Arial"/>
                <a:cs typeface="Arial"/>
              </a:rPr>
              <a:t> </a:t>
            </a:r>
            <a:r>
              <a:rPr lang="en-US" sz="850" b="1" spc="-10" dirty="0">
                <a:solidFill>
                  <a:srgbClr val="606060"/>
                </a:solidFill>
                <a:latin typeface="Arial"/>
                <a:cs typeface="Arial"/>
              </a:rPr>
              <a:t>CONOVER,</a:t>
            </a:r>
            <a:r>
              <a:rPr lang="en-US" sz="850" b="1" dirty="0">
                <a:solidFill>
                  <a:srgbClr val="606060"/>
                </a:solidFill>
                <a:latin typeface="Arial"/>
                <a:cs typeface="Arial"/>
              </a:rPr>
              <a:t> </a:t>
            </a:r>
            <a:r>
              <a:rPr lang="en-US" sz="850" b="1" spc="-25" dirty="0">
                <a:solidFill>
                  <a:srgbClr val="606060"/>
                </a:solidFill>
                <a:latin typeface="Arial"/>
                <a:cs typeface="Arial"/>
              </a:rPr>
              <a:t>CFA</a:t>
            </a:r>
            <a:endParaRPr lang="en-US" sz="850" dirty="0">
              <a:latin typeface="Arial"/>
              <a:cs typeface="Arial"/>
            </a:endParaRPr>
          </a:p>
          <a:p>
            <a:pPr marL="14604">
              <a:lnSpc>
                <a:spcPts val="1015"/>
              </a:lnSpc>
            </a:pPr>
            <a:r>
              <a:rPr lang="en-US" sz="850" dirty="0">
                <a:solidFill>
                  <a:srgbClr val="606060"/>
                </a:solidFill>
                <a:latin typeface="Arial"/>
                <a:cs typeface="Arial"/>
              </a:rPr>
              <a:t>Investment</a:t>
            </a:r>
            <a:r>
              <a:rPr lang="en-US" sz="850" spc="40" dirty="0">
                <a:solidFill>
                  <a:srgbClr val="606060"/>
                </a:solidFill>
                <a:latin typeface="Arial"/>
                <a:cs typeface="Arial"/>
              </a:rPr>
              <a:t> </a:t>
            </a:r>
            <a:r>
              <a:rPr lang="en-US" sz="850" spc="-10" dirty="0">
                <a:solidFill>
                  <a:srgbClr val="606060"/>
                </a:solidFill>
                <a:latin typeface="Arial"/>
                <a:cs typeface="Arial"/>
              </a:rPr>
              <a:t>experience</a:t>
            </a:r>
            <a:r>
              <a:rPr lang="en-US" sz="850" spc="-15" dirty="0">
                <a:solidFill>
                  <a:srgbClr val="606060"/>
                </a:solidFill>
                <a:latin typeface="Arial"/>
                <a:cs typeface="Arial"/>
              </a:rPr>
              <a:t> </a:t>
            </a:r>
            <a:r>
              <a:rPr lang="en-US" sz="850" dirty="0">
                <a:solidFill>
                  <a:srgbClr val="606060"/>
                </a:solidFill>
                <a:latin typeface="Arial"/>
                <a:cs typeface="Arial"/>
              </a:rPr>
              <a:t>since</a:t>
            </a:r>
            <a:r>
              <a:rPr lang="en-US" sz="850" spc="-55" dirty="0">
                <a:solidFill>
                  <a:srgbClr val="606060"/>
                </a:solidFill>
                <a:latin typeface="Arial"/>
                <a:cs typeface="Arial"/>
              </a:rPr>
              <a:t> </a:t>
            </a:r>
            <a:r>
              <a:rPr lang="en-US" sz="850" spc="-20" dirty="0">
                <a:solidFill>
                  <a:srgbClr val="606060"/>
                </a:solidFill>
                <a:latin typeface="Arial"/>
                <a:cs typeface="Arial"/>
              </a:rPr>
              <a:t>2008</a:t>
            </a:r>
            <a:endParaRPr lang="en-US" sz="850" dirty="0">
              <a:latin typeface="Arial"/>
              <a:cs typeface="Arial"/>
            </a:endParaRPr>
          </a:p>
          <a:p>
            <a:pPr marL="13335">
              <a:lnSpc>
                <a:spcPts val="1015"/>
              </a:lnSpc>
              <a:spcBef>
                <a:spcPts val="600"/>
              </a:spcBef>
            </a:pPr>
            <a:r>
              <a:rPr lang="en-US" sz="850" b="1" spc="-25" dirty="0">
                <a:solidFill>
                  <a:srgbClr val="606060"/>
                </a:solidFill>
                <a:latin typeface="Arial"/>
                <a:cs typeface="Arial"/>
              </a:rPr>
              <a:t>CHRIS</a:t>
            </a:r>
            <a:r>
              <a:rPr lang="en-US" sz="850" b="1" spc="-15" dirty="0">
                <a:solidFill>
                  <a:srgbClr val="606060"/>
                </a:solidFill>
                <a:latin typeface="Arial"/>
                <a:cs typeface="Arial"/>
              </a:rPr>
              <a:t> </a:t>
            </a:r>
            <a:r>
              <a:rPr lang="en-US" sz="850" b="1" spc="-20" dirty="0">
                <a:solidFill>
                  <a:srgbClr val="606060"/>
                </a:solidFill>
                <a:latin typeface="Arial"/>
                <a:cs typeface="Arial"/>
              </a:rPr>
              <a:t>ROOF</a:t>
            </a:r>
            <a:endParaRPr lang="en-US" sz="850" dirty="0">
              <a:latin typeface="Arial"/>
              <a:cs typeface="Arial"/>
            </a:endParaRPr>
          </a:p>
          <a:p>
            <a:pPr marL="13335">
              <a:lnSpc>
                <a:spcPts val="1015"/>
              </a:lnSpc>
            </a:pPr>
            <a:r>
              <a:rPr lang="en-US" sz="850" dirty="0">
                <a:solidFill>
                  <a:srgbClr val="606060"/>
                </a:solidFill>
                <a:latin typeface="Arial"/>
                <a:cs typeface="Arial"/>
              </a:rPr>
              <a:t>Investment</a:t>
            </a:r>
            <a:r>
              <a:rPr lang="en-US" sz="850" spc="30" dirty="0">
                <a:solidFill>
                  <a:srgbClr val="606060"/>
                </a:solidFill>
                <a:latin typeface="Arial"/>
                <a:cs typeface="Arial"/>
              </a:rPr>
              <a:t> </a:t>
            </a:r>
            <a:r>
              <a:rPr lang="en-US" sz="850" spc="-10" dirty="0">
                <a:solidFill>
                  <a:srgbClr val="606060"/>
                </a:solidFill>
                <a:latin typeface="Arial"/>
                <a:cs typeface="Arial"/>
              </a:rPr>
              <a:t>experience </a:t>
            </a:r>
            <a:r>
              <a:rPr lang="en-US" sz="850" spc="-10" dirty="0">
                <a:solidFill>
                  <a:srgbClr val="616161"/>
                </a:solidFill>
                <a:latin typeface="Arial"/>
                <a:cs typeface="Arial"/>
              </a:rPr>
              <a:t>since </a:t>
            </a:r>
            <a:r>
              <a:rPr lang="en-US" sz="850" spc="-20" dirty="0">
                <a:solidFill>
                  <a:srgbClr val="616161"/>
                </a:solidFill>
                <a:latin typeface="Arial"/>
                <a:cs typeface="Arial"/>
              </a:rPr>
              <a:t>2015 </a:t>
            </a:r>
          </a:p>
          <a:p>
            <a:pPr marL="13335">
              <a:lnSpc>
                <a:spcPts val="1015"/>
              </a:lnSpc>
              <a:spcBef>
                <a:spcPts val="600"/>
              </a:spcBef>
            </a:pPr>
            <a:r>
              <a:rPr lang="en-US" sz="850" b="1" dirty="0">
                <a:solidFill>
                  <a:srgbClr val="616161"/>
                </a:solidFill>
                <a:latin typeface="Arial"/>
                <a:cs typeface="Arial"/>
              </a:rPr>
              <a:t>CHRIS DIAZ, CFA</a:t>
            </a:r>
          </a:p>
          <a:p>
            <a:pPr marL="13335">
              <a:lnSpc>
                <a:spcPts val="1015"/>
              </a:lnSpc>
              <a:spcBef>
                <a:spcPts val="0"/>
              </a:spcBef>
            </a:pPr>
            <a:r>
              <a:rPr lang="en-US" sz="850" dirty="0">
                <a:solidFill>
                  <a:srgbClr val="6D6E71"/>
                </a:solidFill>
                <a:latin typeface="Arial" pitchFamily="34" charset="0"/>
              </a:rPr>
              <a:t>Co-Head of Global Taxable Fixed Income</a:t>
            </a:r>
            <a:endParaRPr lang="en-US" sz="850" dirty="0">
              <a:latin typeface="Arial"/>
              <a:cs typeface="Arial"/>
            </a:endParaRPr>
          </a:p>
          <a:p>
            <a:pPr marL="12700">
              <a:lnSpc>
                <a:spcPts val="1015"/>
              </a:lnSpc>
            </a:pPr>
            <a:r>
              <a:rPr lang="en-US" sz="850" spc="-10" dirty="0">
                <a:solidFill>
                  <a:srgbClr val="616161"/>
                </a:solidFill>
                <a:latin typeface="Arial"/>
                <a:cs typeface="Arial"/>
              </a:rPr>
              <a:t>Investment</a:t>
            </a:r>
            <a:r>
              <a:rPr lang="en-US" sz="850" spc="5" dirty="0">
                <a:solidFill>
                  <a:srgbClr val="616161"/>
                </a:solidFill>
                <a:latin typeface="Arial"/>
                <a:cs typeface="Arial"/>
              </a:rPr>
              <a:t> </a:t>
            </a:r>
            <a:r>
              <a:rPr lang="en-US" sz="850" spc="-10" dirty="0">
                <a:solidFill>
                  <a:srgbClr val="616161"/>
                </a:solidFill>
                <a:latin typeface="Arial"/>
                <a:cs typeface="Arial"/>
              </a:rPr>
              <a:t>experience</a:t>
            </a:r>
            <a:r>
              <a:rPr lang="en-US" sz="850" spc="20" dirty="0">
                <a:solidFill>
                  <a:srgbClr val="616161"/>
                </a:solidFill>
                <a:latin typeface="Arial"/>
                <a:cs typeface="Arial"/>
              </a:rPr>
              <a:t> </a:t>
            </a:r>
            <a:r>
              <a:rPr lang="en-US" sz="850" spc="-10" dirty="0">
                <a:solidFill>
                  <a:srgbClr val="616161"/>
                </a:solidFill>
                <a:latin typeface="Arial"/>
                <a:cs typeface="Arial"/>
              </a:rPr>
              <a:t>since </a:t>
            </a:r>
            <a:r>
              <a:rPr lang="en-US" sz="850" spc="-20" dirty="0">
                <a:solidFill>
                  <a:srgbClr val="616161"/>
                </a:solidFill>
                <a:latin typeface="Arial"/>
                <a:cs typeface="Arial"/>
              </a:rPr>
              <a:t>2000</a:t>
            </a:r>
            <a:endParaRPr lang="en-US" sz="850" b="1" dirty="0">
              <a:solidFill>
                <a:srgbClr val="616161"/>
              </a:solidFill>
              <a:latin typeface="Arial"/>
              <a:cs typeface="Arial"/>
            </a:endParaRPr>
          </a:p>
          <a:p>
            <a:pPr marL="13335">
              <a:lnSpc>
                <a:spcPts val="1015"/>
              </a:lnSpc>
            </a:pPr>
            <a:endParaRPr lang="en-US" sz="850" dirty="0">
              <a:latin typeface="Arial"/>
              <a:cs typeface="Arial"/>
            </a:endParaRPr>
          </a:p>
        </p:txBody>
      </p:sp>
      <p:sp>
        <p:nvSpPr>
          <p:cNvPr id="34" name="object 13">
            <a:extLst>
              <a:ext uri="{FF2B5EF4-FFF2-40B4-BE49-F238E27FC236}">
                <a16:creationId xmlns:a16="http://schemas.microsoft.com/office/drawing/2014/main" id="{2FC70B7C-31FE-4324-A3AB-83FAFCCC4A4A}"/>
              </a:ext>
            </a:extLst>
          </p:cNvPr>
          <p:cNvSpPr txBox="1"/>
          <p:nvPr/>
        </p:nvSpPr>
        <p:spPr>
          <a:xfrm>
            <a:off x="6826505" y="2667867"/>
            <a:ext cx="2169699" cy="1872307"/>
          </a:xfrm>
          <a:prstGeom prst="rect">
            <a:avLst/>
          </a:prstGeom>
        </p:spPr>
        <p:txBody>
          <a:bodyPr vert="horz" wrap="square" lIns="0" tIns="12700" rIns="0" bIns="0" rtlCol="0">
            <a:spAutoFit/>
          </a:bodyPr>
          <a:lstStyle/>
          <a:p>
            <a:pPr marL="12700" lvl="0" defTabSz="457200" fontAlgn="auto">
              <a:lnSpc>
                <a:spcPts val="1010"/>
              </a:lnSpc>
              <a:spcBef>
                <a:spcPts val="100"/>
              </a:spcBef>
              <a:spcAft>
                <a:spcPts val="0"/>
              </a:spcAft>
            </a:pPr>
            <a:r>
              <a:rPr lang="en-US" sz="850" b="1" spc="-10" dirty="0">
                <a:solidFill>
                  <a:srgbClr val="6D6E71"/>
                </a:solidFill>
                <a:latin typeface="Arial"/>
                <a:cs typeface="Arial"/>
              </a:rPr>
              <a:t>JASON VLOSICH</a:t>
            </a:r>
          </a:p>
          <a:p>
            <a:pPr marL="12700" lvl="0" defTabSz="457200" fontAlgn="auto">
              <a:lnSpc>
                <a:spcPts val="1010"/>
              </a:lnSpc>
              <a:spcBef>
                <a:spcPts val="100"/>
              </a:spcBef>
              <a:spcAft>
                <a:spcPts val="0"/>
              </a:spcAft>
            </a:pPr>
            <a:r>
              <a:rPr lang="en-US" sz="850" spc="-10" dirty="0">
                <a:solidFill>
                  <a:srgbClr val="6D6E71"/>
                </a:solidFill>
                <a:latin typeface="Arial"/>
                <a:cs typeface="Arial"/>
              </a:rPr>
              <a:t>Head Fixed Income Trader</a:t>
            </a:r>
            <a:endParaRPr lang="en-US" sz="850" dirty="0">
              <a:solidFill>
                <a:srgbClr val="6D6E71"/>
              </a:solidFill>
              <a:latin typeface="Arial"/>
              <a:cs typeface="Arial"/>
            </a:endParaRPr>
          </a:p>
          <a:p>
            <a:pPr marL="12700" lvl="0" defTabSz="457200" fontAlgn="auto">
              <a:lnSpc>
                <a:spcPts val="1010"/>
              </a:lnSpc>
              <a:spcBef>
                <a:spcPts val="0"/>
              </a:spcBef>
              <a:spcAft>
                <a:spcPts val="0"/>
              </a:spcAft>
            </a:pPr>
            <a:r>
              <a:rPr lang="en-US" sz="850" spc="-10" dirty="0">
                <a:solidFill>
                  <a:srgbClr val="6D6E71"/>
                </a:solidFill>
                <a:latin typeface="Arial"/>
                <a:cs typeface="Arial"/>
              </a:rPr>
              <a:t>Investment</a:t>
            </a:r>
            <a:r>
              <a:rPr lang="en-US" sz="850" spc="5" dirty="0">
                <a:solidFill>
                  <a:srgbClr val="6D6E71"/>
                </a:solidFill>
                <a:latin typeface="Arial"/>
                <a:cs typeface="Arial"/>
              </a:rPr>
              <a:t> </a:t>
            </a:r>
            <a:r>
              <a:rPr lang="en-US" sz="850" spc="-10" dirty="0">
                <a:solidFill>
                  <a:srgbClr val="6D6E71"/>
                </a:solidFill>
                <a:latin typeface="Arial"/>
                <a:cs typeface="Arial"/>
              </a:rPr>
              <a:t>experience</a:t>
            </a:r>
            <a:r>
              <a:rPr lang="en-US" sz="850" spc="20" dirty="0">
                <a:solidFill>
                  <a:srgbClr val="6D6E71"/>
                </a:solidFill>
                <a:latin typeface="Arial"/>
                <a:cs typeface="Arial"/>
              </a:rPr>
              <a:t> </a:t>
            </a:r>
            <a:r>
              <a:rPr lang="en-US" sz="850" spc="-10" dirty="0">
                <a:solidFill>
                  <a:srgbClr val="6D6E71"/>
                </a:solidFill>
                <a:latin typeface="Arial"/>
                <a:cs typeface="Arial"/>
              </a:rPr>
              <a:t>since </a:t>
            </a:r>
            <a:r>
              <a:rPr lang="en-US" sz="850" spc="-20" dirty="0">
                <a:solidFill>
                  <a:srgbClr val="6D6E71"/>
                </a:solidFill>
                <a:latin typeface="Arial"/>
                <a:cs typeface="Arial"/>
              </a:rPr>
              <a:t>1998</a:t>
            </a:r>
            <a:endParaRPr lang="en-US" sz="850" dirty="0">
              <a:solidFill>
                <a:srgbClr val="6D6E71"/>
              </a:solidFill>
              <a:latin typeface="Arial"/>
              <a:cs typeface="Arial"/>
            </a:endParaRPr>
          </a:p>
          <a:p>
            <a:pPr marL="12700">
              <a:lnSpc>
                <a:spcPts val="1010"/>
              </a:lnSpc>
              <a:spcBef>
                <a:spcPts val="600"/>
              </a:spcBef>
            </a:pPr>
            <a:r>
              <a:rPr sz="850" b="1" dirty="0">
                <a:solidFill>
                  <a:srgbClr val="616161"/>
                </a:solidFill>
                <a:latin typeface="Arial"/>
                <a:cs typeface="Arial"/>
              </a:rPr>
              <a:t>TY</a:t>
            </a:r>
            <a:r>
              <a:rPr sz="850" b="1" spc="-15" dirty="0">
                <a:solidFill>
                  <a:srgbClr val="616161"/>
                </a:solidFill>
                <a:latin typeface="Arial"/>
                <a:cs typeface="Arial"/>
              </a:rPr>
              <a:t> </a:t>
            </a:r>
            <a:r>
              <a:rPr sz="850" b="1" spc="-10" dirty="0">
                <a:solidFill>
                  <a:srgbClr val="616161"/>
                </a:solidFill>
                <a:latin typeface="Arial"/>
                <a:cs typeface="Arial"/>
              </a:rPr>
              <a:t>ANDREWS</a:t>
            </a:r>
            <a:endParaRPr sz="850" dirty="0">
              <a:latin typeface="Arial"/>
              <a:cs typeface="Arial"/>
            </a:endParaRPr>
          </a:p>
          <a:p>
            <a:pPr marL="12700">
              <a:lnSpc>
                <a:spcPts val="1010"/>
              </a:lnSpc>
            </a:pPr>
            <a:r>
              <a:rPr sz="850" spc="-10" dirty="0">
                <a:solidFill>
                  <a:srgbClr val="616161"/>
                </a:solidFill>
                <a:latin typeface="Arial"/>
                <a:cs typeface="Arial"/>
              </a:rPr>
              <a:t>Investment</a:t>
            </a:r>
            <a:r>
              <a:rPr sz="850" spc="5" dirty="0">
                <a:solidFill>
                  <a:srgbClr val="616161"/>
                </a:solidFill>
                <a:latin typeface="Arial"/>
                <a:cs typeface="Arial"/>
              </a:rPr>
              <a:t> </a:t>
            </a:r>
            <a:r>
              <a:rPr sz="850" spc="-10" dirty="0">
                <a:solidFill>
                  <a:srgbClr val="616161"/>
                </a:solidFill>
                <a:latin typeface="Arial"/>
                <a:cs typeface="Arial"/>
              </a:rPr>
              <a:t>experience</a:t>
            </a:r>
            <a:r>
              <a:rPr sz="850" spc="20" dirty="0">
                <a:solidFill>
                  <a:srgbClr val="616161"/>
                </a:solidFill>
                <a:latin typeface="Arial"/>
                <a:cs typeface="Arial"/>
              </a:rPr>
              <a:t> </a:t>
            </a:r>
            <a:r>
              <a:rPr sz="850" spc="-10" dirty="0">
                <a:solidFill>
                  <a:srgbClr val="616161"/>
                </a:solidFill>
                <a:latin typeface="Arial"/>
                <a:cs typeface="Arial"/>
              </a:rPr>
              <a:t>since </a:t>
            </a:r>
            <a:r>
              <a:rPr sz="850" spc="-20" dirty="0">
                <a:solidFill>
                  <a:srgbClr val="616161"/>
                </a:solidFill>
                <a:latin typeface="Arial"/>
                <a:cs typeface="Arial"/>
              </a:rPr>
              <a:t>2016</a:t>
            </a:r>
            <a:endParaRPr sz="850" dirty="0">
              <a:latin typeface="Arial"/>
              <a:cs typeface="Arial"/>
            </a:endParaRPr>
          </a:p>
          <a:p>
            <a:pPr marL="12700">
              <a:lnSpc>
                <a:spcPts val="1010"/>
              </a:lnSpc>
              <a:spcBef>
                <a:spcPts val="600"/>
              </a:spcBef>
            </a:pPr>
            <a:r>
              <a:rPr sz="850" b="1" dirty="0">
                <a:solidFill>
                  <a:srgbClr val="616161"/>
                </a:solidFill>
                <a:latin typeface="Arial"/>
                <a:cs typeface="Arial"/>
              </a:rPr>
              <a:t>KELLY</a:t>
            </a:r>
            <a:r>
              <a:rPr sz="850" b="1" spc="-40" dirty="0">
                <a:solidFill>
                  <a:srgbClr val="616161"/>
                </a:solidFill>
                <a:latin typeface="Arial"/>
                <a:cs typeface="Arial"/>
              </a:rPr>
              <a:t> </a:t>
            </a:r>
            <a:r>
              <a:rPr sz="850" b="1" spc="-10" dirty="0">
                <a:solidFill>
                  <a:srgbClr val="616161"/>
                </a:solidFill>
                <a:latin typeface="Arial"/>
                <a:cs typeface="Arial"/>
              </a:rPr>
              <a:t>MCCONKEY</a:t>
            </a:r>
            <a:r>
              <a:rPr lang="en-US" sz="850" b="1" spc="-10" dirty="0">
                <a:solidFill>
                  <a:srgbClr val="616161"/>
                </a:solidFill>
                <a:latin typeface="Arial"/>
                <a:cs typeface="Arial"/>
              </a:rPr>
              <a:t>, CFA</a:t>
            </a:r>
            <a:endParaRPr sz="850" dirty="0">
              <a:latin typeface="Arial"/>
              <a:cs typeface="Arial"/>
            </a:endParaRPr>
          </a:p>
          <a:p>
            <a:pPr marL="12700">
              <a:lnSpc>
                <a:spcPts val="1010"/>
              </a:lnSpc>
            </a:pPr>
            <a:r>
              <a:rPr sz="850" spc="-10" dirty="0">
                <a:solidFill>
                  <a:srgbClr val="616161"/>
                </a:solidFill>
                <a:latin typeface="Arial"/>
                <a:cs typeface="Arial"/>
              </a:rPr>
              <a:t>Investment</a:t>
            </a:r>
            <a:r>
              <a:rPr sz="850" spc="5" dirty="0">
                <a:solidFill>
                  <a:srgbClr val="616161"/>
                </a:solidFill>
                <a:latin typeface="Arial"/>
                <a:cs typeface="Arial"/>
              </a:rPr>
              <a:t> </a:t>
            </a:r>
            <a:r>
              <a:rPr sz="850" spc="-10" dirty="0">
                <a:solidFill>
                  <a:srgbClr val="616161"/>
                </a:solidFill>
                <a:latin typeface="Arial"/>
                <a:cs typeface="Arial"/>
              </a:rPr>
              <a:t>experience</a:t>
            </a:r>
            <a:r>
              <a:rPr sz="850" spc="20" dirty="0">
                <a:solidFill>
                  <a:srgbClr val="616161"/>
                </a:solidFill>
                <a:latin typeface="Arial"/>
                <a:cs typeface="Arial"/>
              </a:rPr>
              <a:t> </a:t>
            </a:r>
            <a:r>
              <a:rPr sz="850" spc="-10" dirty="0">
                <a:solidFill>
                  <a:srgbClr val="616161"/>
                </a:solidFill>
                <a:latin typeface="Arial"/>
                <a:cs typeface="Arial"/>
              </a:rPr>
              <a:t>since </a:t>
            </a:r>
            <a:r>
              <a:rPr sz="850" spc="-20" dirty="0">
                <a:solidFill>
                  <a:srgbClr val="616161"/>
                </a:solidFill>
                <a:latin typeface="Arial"/>
                <a:cs typeface="Arial"/>
              </a:rPr>
              <a:t>2015</a:t>
            </a:r>
            <a:endParaRPr lang="en-US" sz="850" spc="-20" dirty="0">
              <a:solidFill>
                <a:srgbClr val="616161"/>
              </a:solidFill>
              <a:latin typeface="Arial"/>
              <a:cs typeface="Arial"/>
            </a:endParaRPr>
          </a:p>
          <a:p>
            <a:pPr marL="12700">
              <a:lnSpc>
                <a:spcPts val="1010"/>
              </a:lnSpc>
              <a:spcBef>
                <a:spcPts val="600"/>
              </a:spcBef>
            </a:pPr>
            <a:r>
              <a:rPr lang="en-US" sz="850" b="1" spc="-30" dirty="0">
                <a:solidFill>
                  <a:srgbClr val="5F5F5F"/>
                </a:solidFill>
                <a:latin typeface="Arial"/>
                <a:cs typeface="Arial"/>
              </a:rPr>
              <a:t>HENRY</a:t>
            </a:r>
            <a:r>
              <a:rPr lang="en-US" sz="850" b="1" spc="-40" dirty="0">
                <a:solidFill>
                  <a:srgbClr val="5F5F5F"/>
                </a:solidFill>
                <a:latin typeface="Arial"/>
                <a:cs typeface="Arial"/>
              </a:rPr>
              <a:t> </a:t>
            </a:r>
            <a:r>
              <a:rPr lang="en-US" sz="850" b="1" spc="-25" dirty="0">
                <a:solidFill>
                  <a:srgbClr val="5F5F5F"/>
                </a:solidFill>
                <a:latin typeface="Arial"/>
                <a:cs typeface="Arial"/>
              </a:rPr>
              <a:t>HOU</a:t>
            </a:r>
            <a:endParaRPr lang="en-US" sz="850" dirty="0">
              <a:latin typeface="Arial"/>
              <a:cs typeface="Arial"/>
            </a:endParaRPr>
          </a:p>
          <a:p>
            <a:pPr marL="12700">
              <a:lnSpc>
                <a:spcPts val="1010"/>
              </a:lnSpc>
            </a:pPr>
            <a:r>
              <a:rPr lang="en-US" sz="850" spc="-10" dirty="0">
                <a:solidFill>
                  <a:srgbClr val="5F5F5F"/>
                </a:solidFill>
                <a:latin typeface="Arial"/>
                <a:cs typeface="Arial"/>
              </a:rPr>
              <a:t>Investment</a:t>
            </a:r>
            <a:r>
              <a:rPr lang="en-US" sz="850" spc="65" dirty="0">
                <a:solidFill>
                  <a:srgbClr val="5F5F5F"/>
                </a:solidFill>
                <a:latin typeface="Arial"/>
                <a:cs typeface="Arial"/>
              </a:rPr>
              <a:t> </a:t>
            </a:r>
            <a:r>
              <a:rPr lang="en-US" sz="850" dirty="0">
                <a:solidFill>
                  <a:srgbClr val="5F5F5F"/>
                </a:solidFill>
                <a:latin typeface="Arial"/>
                <a:cs typeface="Arial"/>
              </a:rPr>
              <a:t>experience</a:t>
            </a:r>
            <a:r>
              <a:rPr lang="en-US" sz="850" spc="10" dirty="0">
                <a:solidFill>
                  <a:srgbClr val="5F5F5F"/>
                </a:solidFill>
                <a:latin typeface="Arial"/>
                <a:cs typeface="Arial"/>
              </a:rPr>
              <a:t> </a:t>
            </a:r>
            <a:r>
              <a:rPr lang="en-US" sz="850" spc="-25" dirty="0">
                <a:solidFill>
                  <a:srgbClr val="5F5F5F"/>
                </a:solidFill>
                <a:latin typeface="Arial"/>
                <a:cs typeface="Arial"/>
              </a:rPr>
              <a:t>since</a:t>
            </a:r>
            <a:r>
              <a:rPr lang="en-US" sz="850" spc="-114" dirty="0">
                <a:solidFill>
                  <a:srgbClr val="5F5F5F"/>
                </a:solidFill>
                <a:latin typeface="Arial"/>
                <a:cs typeface="Arial"/>
              </a:rPr>
              <a:t> </a:t>
            </a:r>
            <a:r>
              <a:rPr lang="en-US" sz="850" spc="-20" dirty="0">
                <a:solidFill>
                  <a:srgbClr val="5F5F5F"/>
                </a:solidFill>
                <a:latin typeface="Arial"/>
                <a:cs typeface="Arial"/>
              </a:rPr>
              <a:t>2013</a:t>
            </a:r>
          </a:p>
          <a:p>
            <a:pPr marL="12700" fontAlgn="ctr">
              <a:lnSpc>
                <a:spcPts val="1015"/>
              </a:lnSpc>
              <a:spcBef>
                <a:spcPts val="600"/>
              </a:spcBef>
            </a:pPr>
            <a:r>
              <a:rPr lang="en-US" sz="850" b="1" spc="-20" dirty="0">
                <a:solidFill>
                  <a:srgbClr val="606060"/>
                </a:solidFill>
                <a:latin typeface="Arial"/>
                <a:cs typeface="Arial"/>
              </a:rPr>
              <a:t>BRENDAN MILLER</a:t>
            </a:r>
          </a:p>
          <a:p>
            <a:pPr marL="12700">
              <a:lnSpc>
                <a:spcPts val="1015"/>
              </a:lnSpc>
            </a:pPr>
            <a:r>
              <a:rPr lang="en-US" sz="850" dirty="0">
                <a:solidFill>
                  <a:srgbClr val="606060"/>
                </a:solidFill>
                <a:latin typeface="Arial"/>
                <a:cs typeface="Arial"/>
              </a:rPr>
              <a:t>Investment experience since 2019</a:t>
            </a:r>
          </a:p>
          <a:p>
            <a:pPr marL="12700">
              <a:lnSpc>
                <a:spcPts val="1010"/>
              </a:lnSpc>
            </a:pPr>
            <a:endParaRPr lang="en-US" sz="850" dirty="0">
              <a:latin typeface="Arial"/>
              <a:cs typeface="Arial"/>
            </a:endParaRPr>
          </a:p>
        </p:txBody>
      </p:sp>
      <p:sp>
        <p:nvSpPr>
          <p:cNvPr id="35" name="object 19">
            <a:extLst>
              <a:ext uri="{FF2B5EF4-FFF2-40B4-BE49-F238E27FC236}">
                <a16:creationId xmlns:a16="http://schemas.microsoft.com/office/drawing/2014/main" id="{F810BC56-263B-4459-9E42-A26C75761F13}"/>
              </a:ext>
            </a:extLst>
          </p:cNvPr>
          <p:cNvSpPr txBox="1"/>
          <p:nvPr/>
        </p:nvSpPr>
        <p:spPr>
          <a:xfrm>
            <a:off x="3822015" y="2667867"/>
            <a:ext cx="2212848" cy="3872855"/>
          </a:xfrm>
          <a:prstGeom prst="rect">
            <a:avLst/>
          </a:prstGeom>
        </p:spPr>
        <p:txBody>
          <a:bodyPr vert="horz" wrap="square" lIns="0" tIns="12700" rIns="0" bIns="0" rtlCol="0">
            <a:spAutoFit/>
          </a:bodyPr>
          <a:lstStyle/>
          <a:p>
            <a:pPr marL="15240">
              <a:lnSpc>
                <a:spcPts val="1015"/>
              </a:lnSpc>
              <a:spcBef>
                <a:spcPts val="100"/>
              </a:spcBef>
            </a:pPr>
            <a:r>
              <a:rPr sz="850" b="1" spc="-20" dirty="0">
                <a:solidFill>
                  <a:srgbClr val="606060"/>
                </a:solidFill>
                <a:latin typeface="Arial"/>
                <a:cs typeface="Arial"/>
              </a:rPr>
              <a:t>LISA</a:t>
            </a:r>
            <a:r>
              <a:rPr sz="850" b="1" spc="-10" dirty="0">
                <a:solidFill>
                  <a:srgbClr val="606060"/>
                </a:solidFill>
                <a:latin typeface="Arial"/>
                <a:cs typeface="Arial"/>
              </a:rPr>
              <a:t> ABRAHAM</a:t>
            </a:r>
            <a:endParaRPr lang="en-US" sz="850" b="1" spc="-10" dirty="0">
              <a:solidFill>
                <a:srgbClr val="606060"/>
              </a:solidFill>
              <a:latin typeface="Arial"/>
              <a:cs typeface="Arial"/>
            </a:endParaRPr>
          </a:p>
          <a:p>
            <a:pPr marL="15240">
              <a:lnSpc>
                <a:spcPts val="1015"/>
              </a:lnSpc>
              <a:spcBef>
                <a:spcPts val="100"/>
              </a:spcBef>
            </a:pPr>
            <a:r>
              <a:rPr lang="en-US" sz="850" spc="-10" dirty="0">
                <a:solidFill>
                  <a:srgbClr val="606060"/>
                </a:solidFill>
                <a:latin typeface="Arial"/>
                <a:cs typeface="Arial"/>
              </a:rPr>
              <a:t>Director of Fixed Income ESG Research</a:t>
            </a:r>
            <a:endParaRPr sz="850" dirty="0">
              <a:latin typeface="Arial"/>
              <a:cs typeface="Arial"/>
            </a:endParaRPr>
          </a:p>
          <a:p>
            <a:pPr marL="15240">
              <a:lnSpc>
                <a:spcPts val="1015"/>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2018</a:t>
            </a:r>
            <a:endParaRPr sz="850" dirty="0">
              <a:latin typeface="Arial"/>
              <a:cs typeface="Arial"/>
            </a:endParaRPr>
          </a:p>
          <a:p>
            <a:pPr marL="14604">
              <a:lnSpc>
                <a:spcPts val="1015"/>
              </a:lnSpc>
              <a:spcBef>
                <a:spcPts val="600"/>
              </a:spcBef>
            </a:pPr>
            <a:r>
              <a:rPr sz="850" b="1" dirty="0">
                <a:solidFill>
                  <a:srgbClr val="606060"/>
                </a:solidFill>
                <a:latin typeface="Arial"/>
                <a:cs typeface="Arial"/>
              </a:rPr>
              <a:t>TOM</a:t>
            </a:r>
            <a:r>
              <a:rPr sz="850" b="1" spc="-60" dirty="0">
                <a:solidFill>
                  <a:srgbClr val="606060"/>
                </a:solidFill>
                <a:latin typeface="Arial"/>
                <a:cs typeface="Arial"/>
              </a:rPr>
              <a:t> </a:t>
            </a:r>
            <a:r>
              <a:rPr sz="850" b="1" spc="-25" dirty="0">
                <a:solidFill>
                  <a:srgbClr val="606060"/>
                </a:solidFill>
                <a:latin typeface="Arial"/>
                <a:cs typeface="Arial"/>
              </a:rPr>
              <a:t>BANDUROWSKI,</a:t>
            </a:r>
            <a:r>
              <a:rPr sz="850" b="1" spc="90" dirty="0">
                <a:solidFill>
                  <a:srgbClr val="606060"/>
                </a:solidFill>
                <a:latin typeface="Arial"/>
                <a:cs typeface="Arial"/>
              </a:rPr>
              <a:t> </a:t>
            </a:r>
            <a:r>
              <a:rPr sz="850" b="1" spc="-25" dirty="0">
                <a:solidFill>
                  <a:srgbClr val="606060"/>
                </a:solidFill>
                <a:latin typeface="Arial"/>
                <a:cs typeface="Arial"/>
              </a:rPr>
              <a:t>CFA</a:t>
            </a:r>
            <a:endParaRPr sz="850" dirty="0">
              <a:latin typeface="Arial"/>
              <a:cs typeface="Arial"/>
            </a:endParaRPr>
          </a:p>
          <a:p>
            <a:pPr marL="14604">
              <a:lnSpc>
                <a:spcPts val="1015"/>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2006</a:t>
            </a:r>
            <a:endParaRPr sz="850" dirty="0">
              <a:latin typeface="Arial"/>
              <a:cs typeface="Arial"/>
            </a:endParaRPr>
          </a:p>
          <a:p>
            <a:pPr marL="13335">
              <a:lnSpc>
                <a:spcPts val="1015"/>
              </a:lnSpc>
              <a:spcBef>
                <a:spcPts val="600"/>
              </a:spcBef>
            </a:pPr>
            <a:r>
              <a:rPr sz="850" b="1" spc="-20" dirty="0">
                <a:solidFill>
                  <a:srgbClr val="606060"/>
                </a:solidFill>
                <a:latin typeface="Arial"/>
                <a:cs typeface="Arial"/>
              </a:rPr>
              <a:t>KATJA</a:t>
            </a:r>
            <a:r>
              <a:rPr sz="850" b="1" dirty="0">
                <a:solidFill>
                  <a:srgbClr val="606060"/>
                </a:solidFill>
                <a:latin typeface="Arial"/>
                <a:cs typeface="Arial"/>
              </a:rPr>
              <a:t> </a:t>
            </a:r>
            <a:r>
              <a:rPr sz="850" b="1" spc="-10" dirty="0">
                <a:solidFill>
                  <a:srgbClr val="606060"/>
                </a:solidFill>
                <a:latin typeface="Arial"/>
                <a:cs typeface="Arial"/>
              </a:rPr>
              <a:t>DUNLAP</a:t>
            </a:r>
            <a:endParaRPr sz="850" dirty="0">
              <a:latin typeface="Arial"/>
              <a:cs typeface="Arial"/>
            </a:endParaRPr>
          </a:p>
          <a:p>
            <a:pPr marL="13335">
              <a:lnSpc>
                <a:spcPts val="1015"/>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2018</a:t>
            </a:r>
            <a:endParaRPr sz="850" dirty="0">
              <a:latin typeface="Arial"/>
              <a:cs typeface="Arial"/>
            </a:endParaRPr>
          </a:p>
          <a:p>
            <a:pPr marL="13970">
              <a:lnSpc>
                <a:spcPts val="1015"/>
              </a:lnSpc>
              <a:spcBef>
                <a:spcPts val="600"/>
              </a:spcBef>
            </a:pPr>
            <a:r>
              <a:rPr lang="en-US" sz="850" b="1" spc="-25" dirty="0">
                <a:solidFill>
                  <a:srgbClr val="606060"/>
                </a:solidFill>
                <a:latin typeface="Arial"/>
                <a:cs typeface="Arial"/>
              </a:rPr>
              <a:t>LINDSAY HORNE</a:t>
            </a:r>
            <a:endParaRPr lang="en-US" sz="850" dirty="0">
              <a:latin typeface="Arial"/>
              <a:cs typeface="Arial"/>
            </a:endParaRPr>
          </a:p>
          <a:p>
            <a:pPr marL="13970">
              <a:lnSpc>
                <a:spcPts val="1015"/>
              </a:lnSpc>
            </a:pPr>
            <a:r>
              <a:rPr lang="en-US" sz="850" dirty="0">
                <a:solidFill>
                  <a:srgbClr val="606060"/>
                </a:solidFill>
                <a:latin typeface="Arial"/>
                <a:cs typeface="Arial"/>
              </a:rPr>
              <a:t>Investment</a:t>
            </a:r>
            <a:r>
              <a:rPr lang="en-US" sz="850" spc="45" dirty="0">
                <a:solidFill>
                  <a:srgbClr val="606060"/>
                </a:solidFill>
                <a:latin typeface="Arial"/>
                <a:cs typeface="Arial"/>
              </a:rPr>
              <a:t> </a:t>
            </a:r>
            <a:r>
              <a:rPr lang="en-US" sz="850" spc="-10" dirty="0">
                <a:solidFill>
                  <a:srgbClr val="606060"/>
                </a:solidFill>
                <a:latin typeface="Arial"/>
                <a:cs typeface="Arial"/>
              </a:rPr>
              <a:t>experience</a:t>
            </a:r>
            <a:r>
              <a:rPr lang="en-US" sz="850" spc="-15" dirty="0">
                <a:solidFill>
                  <a:srgbClr val="606060"/>
                </a:solidFill>
                <a:latin typeface="Arial"/>
                <a:cs typeface="Arial"/>
              </a:rPr>
              <a:t> </a:t>
            </a:r>
            <a:r>
              <a:rPr lang="en-US" sz="850" dirty="0">
                <a:solidFill>
                  <a:srgbClr val="606060"/>
                </a:solidFill>
                <a:latin typeface="Arial"/>
                <a:cs typeface="Arial"/>
              </a:rPr>
              <a:t>since</a:t>
            </a:r>
            <a:r>
              <a:rPr lang="en-US" sz="850" spc="-55" dirty="0">
                <a:solidFill>
                  <a:srgbClr val="606060"/>
                </a:solidFill>
                <a:latin typeface="Arial"/>
                <a:cs typeface="Arial"/>
              </a:rPr>
              <a:t> </a:t>
            </a:r>
            <a:r>
              <a:rPr lang="en-US" sz="850" spc="-20" dirty="0">
                <a:solidFill>
                  <a:srgbClr val="606060"/>
                </a:solidFill>
                <a:latin typeface="Arial"/>
                <a:cs typeface="Arial"/>
              </a:rPr>
              <a:t>2019</a:t>
            </a:r>
            <a:endParaRPr lang="en-US" sz="850" b="1" spc="-25" dirty="0">
              <a:solidFill>
                <a:srgbClr val="606060"/>
              </a:solidFill>
              <a:latin typeface="Arial"/>
              <a:cs typeface="Arial"/>
            </a:endParaRPr>
          </a:p>
          <a:p>
            <a:pPr marL="13970">
              <a:lnSpc>
                <a:spcPts val="1015"/>
              </a:lnSpc>
              <a:spcBef>
                <a:spcPts val="600"/>
              </a:spcBef>
            </a:pPr>
            <a:r>
              <a:rPr sz="850" b="1" spc="-25" dirty="0">
                <a:solidFill>
                  <a:srgbClr val="606060"/>
                </a:solidFill>
                <a:latin typeface="Arial"/>
                <a:cs typeface="Arial"/>
              </a:rPr>
              <a:t>KATHERINE</a:t>
            </a:r>
            <a:r>
              <a:rPr sz="850" b="1" spc="10" dirty="0">
                <a:solidFill>
                  <a:srgbClr val="606060"/>
                </a:solidFill>
                <a:latin typeface="Arial"/>
                <a:cs typeface="Arial"/>
              </a:rPr>
              <a:t> </a:t>
            </a:r>
            <a:r>
              <a:rPr sz="850" b="1" spc="-25" dirty="0">
                <a:solidFill>
                  <a:srgbClr val="606060"/>
                </a:solidFill>
                <a:latin typeface="Arial"/>
                <a:cs typeface="Arial"/>
              </a:rPr>
              <a:t>LEE</a:t>
            </a:r>
            <a:endParaRPr sz="850" dirty="0">
              <a:latin typeface="Arial"/>
              <a:cs typeface="Arial"/>
            </a:endParaRPr>
          </a:p>
          <a:p>
            <a:pPr marL="13970">
              <a:lnSpc>
                <a:spcPts val="1015"/>
              </a:lnSpc>
            </a:pPr>
            <a:r>
              <a:rPr sz="850" dirty="0">
                <a:solidFill>
                  <a:srgbClr val="606060"/>
                </a:solidFill>
                <a:latin typeface="Arial"/>
                <a:cs typeface="Arial"/>
              </a:rPr>
              <a:t>Investment</a:t>
            </a:r>
            <a:r>
              <a:rPr sz="850" spc="45"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2012</a:t>
            </a:r>
            <a:endParaRPr sz="850" dirty="0">
              <a:latin typeface="Arial"/>
              <a:cs typeface="Arial"/>
            </a:endParaRPr>
          </a:p>
          <a:p>
            <a:pPr marL="12700">
              <a:lnSpc>
                <a:spcPts val="1015"/>
              </a:lnSpc>
              <a:spcBef>
                <a:spcPts val="600"/>
              </a:spcBef>
            </a:pPr>
            <a:r>
              <a:rPr sz="850" b="1" spc="-30" dirty="0">
                <a:solidFill>
                  <a:srgbClr val="606060"/>
                </a:solidFill>
                <a:latin typeface="Arial"/>
                <a:cs typeface="Arial"/>
              </a:rPr>
              <a:t>ANNA</a:t>
            </a:r>
            <a:r>
              <a:rPr sz="850" b="1" spc="-20" dirty="0">
                <a:solidFill>
                  <a:srgbClr val="606060"/>
                </a:solidFill>
                <a:latin typeface="Arial"/>
                <a:cs typeface="Arial"/>
              </a:rPr>
              <a:t> </a:t>
            </a:r>
            <a:r>
              <a:rPr sz="850" b="1" spc="-10" dirty="0">
                <a:solidFill>
                  <a:srgbClr val="606060"/>
                </a:solidFill>
                <a:latin typeface="Arial"/>
                <a:cs typeface="Arial"/>
              </a:rPr>
              <a:t>RUDGARD</a:t>
            </a:r>
            <a:endParaRPr sz="850" dirty="0">
              <a:latin typeface="Arial"/>
              <a:cs typeface="Arial"/>
            </a:endParaRPr>
          </a:p>
          <a:p>
            <a:pPr marL="12700">
              <a:lnSpc>
                <a:spcPts val="1015"/>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2015</a:t>
            </a:r>
            <a:endParaRPr sz="850" dirty="0">
              <a:latin typeface="Arial"/>
              <a:cs typeface="Arial"/>
            </a:endParaRPr>
          </a:p>
          <a:p>
            <a:pPr marL="12700">
              <a:lnSpc>
                <a:spcPts val="1010"/>
              </a:lnSpc>
              <a:spcBef>
                <a:spcPts val="600"/>
              </a:spcBef>
            </a:pPr>
            <a:r>
              <a:rPr sz="850" b="1" spc="-30" dirty="0">
                <a:solidFill>
                  <a:srgbClr val="606060"/>
                </a:solidFill>
                <a:latin typeface="Arial"/>
                <a:cs typeface="Arial"/>
              </a:rPr>
              <a:t>GUST</a:t>
            </a:r>
            <a:r>
              <a:rPr lang="en-US" sz="850" b="1" spc="-30" dirty="0">
                <a:solidFill>
                  <a:srgbClr val="606060"/>
                </a:solidFill>
                <a:latin typeface="Arial"/>
                <a:cs typeface="Arial"/>
              </a:rPr>
              <a:t>A</a:t>
            </a:r>
            <a:r>
              <a:rPr sz="850" b="1" spc="-30" dirty="0">
                <a:solidFill>
                  <a:srgbClr val="606060"/>
                </a:solidFill>
                <a:latin typeface="Arial"/>
                <a:cs typeface="Arial"/>
              </a:rPr>
              <a:t>VO</a:t>
            </a:r>
            <a:r>
              <a:rPr sz="850" b="1" spc="-5" dirty="0">
                <a:solidFill>
                  <a:srgbClr val="606060"/>
                </a:solidFill>
                <a:latin typeface="Arial"/>
                <a:cs typeface="Arial"/>
              </a:rPr>
              <a:t> </a:t>
            </a:r>
            <a:r>
              <a:rPr sz="850" b="1" spc="-10" dirty="0">
                <a:solidFill>
                  <a:srgbClr val="606060"/>
                </a:solidFill>
                <a:latin typeface="Arial"/>
                <a:cs typeface="Arial"/>
              </a:rPr>
              <a:t>REVKOLE</a:t>
            </a:r>
            <a:r>
              <a:rPr lang="en-US" sz="850" b="1" spc="-10" dirty="0">
                <a:solidFill>
                  <a:srgbClr val="606060"/>
                </a:solidFill>
                <a:latin typeface="Arial"/>
                <a:cs typeface="Arial"/>
              </a:rPr>
              <a:t>V</a:t>
            </a:r>
            <a:r>
              <a:rPr sz="850" b="1" spc="-10" dirty="0">
                <a:solidFill>
                  <a:srgbClr val="606060"/>
                </a:solidFill>
                <a:latin typeface="Arial"/>
                <a:cs typeface="Arial"/>
              </a:rPr>
              <a:t>SKY</a:t>
            </a:r>
            <a:endParaRPr sz="850" dirty="0">
              <a:latin typeface="Arial"/>
              <a:cs typeface="Arial"/>
            </a:endParaRPr>
          </a:p>
          <a:p>
            <a:pPr marL="12700">
              <a:lnSpc>
                <a:spcPts val="1010"/>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2014</a:t>
            </a:r>
            <a:endParaRPr sz="850" dirty="0">
              <a:latin typeface="Arial"/>
              <a:cs typeface="Arial"/>
            </a:endParaRPr>
          </a:p>
          <a:p>
            <a:pPr marL="12700">
              <a:lnSpc>
                <a:spcPts val="1015"/>
              </a:lnSpc>
              <a:spcBef>
                <a:spcPts val="600"/>
              </a:spcBef>
            </a:pPr>
            <a:r>
              <a:rPr sz="850" b="1" spc="-30" dirty="0">
                <a:solidFill>
                  <a:srgbClr val="606060"/>
                </a:solidFill>
                <a:latin typeface="Arial"/>
                <a:cs typeface="Arial"/>
              </a:rPr>
              <a:t>ERIN</a:t>
            </a:r>
            <a:r>
              <a:rPr sz="850" b="1" spc="-35" dirty="0">
                <a:solidFill>
                  <a:srgbClr val="606060"/>
                </a:solidFill>
                <a:latin typeface="Arial"/>
                <a:cs typeface="Arial"/>
              </a:rPr>
              <a:t> </a:t>
            </a:r>
            <a:r>
              <a:rPr sz="850" b="1" spc="-10" dirty="0">
                <a:solidFill>
                  <a:srgbClr val="606060"/>
                </a:solidFill>
                <a:latin typeface="Arial"/>
                <a:cs typeface="Arial"/>
              </a:rPr>
              <a:t>CULLEN</a:t>
            </a:r>
            <a:endParaRPr sz="850" dirty="0">
              <a:latin typeface="Arial"/>
              <a:cs typeface="Arial"/>
            </a:endParaRPr>
          </a:p>
          <a:p>
            <a:pPr marL="12700">
              <a:lnSpc>
                <a:spcPts val="1015"/>
              </a:lnSpc>
            </a:pPr>
            <a:r>
              <a:rPr sz="850" dirty="0">
                <a:solidFill>
                  <a:srgbClr val="606060"/>
                </a:solidFill>
                <a:latin typeface="Arial"/>
                <a:cs typeface="Arial"/>
              </a:rPr>
              <a:t>Investment</a:t>
            </a:r>
            <a:r>
              <a:rPr sz="850" spc="40" dirty="0">
                <a:solidFill>
                  <a:srgbClr val="606060"/>
                </a:solidFill>
                <a:latin typeface="Arial"/>
                <a:cs typeface="Arial"/>
              </a:rPr>
              <a:t> </a:t>
            </a:r>
            <a:r>
              <a:rPr sz="850" spc="-10" dirty="0">
                <a:solidFill>
                  <a:srgbClr val="606060"/>
                </a:solidFill>
                <a:latin typeface="Arial"/>
                <a:cs typeface="Arial"/>
              </a:rPr>
              <a:t>experience</a:t>
            </a:r>
            <a:r>
              <a:rPr sz="850" spc="-15" dirty="0">
                <a:solidFill>
                  <a:srgbClr val="606060"/>
                </a:solidFill>
                <a:latin typeface="Arial"/>
                <a:cs typeface="Arial"/>
              </a:rPr>
              <a:t> </a:t>
            </a:r>
            <a:r>
              <a:rPr sz="850" dirty="0">
                <a:solidFill>
                  <a:srgbClr val="606060"/>
                </a:solidFill>
                <a:latin typeface="Arial"/>
                <a:cs typeface="Arial"/>
              </a:rPr>
              <a:t>since</a:t>
            </a:r>
            <a:r>
              <a:rPr sz="850" spc="-55" dirty="0">
                <a:solidFill>
                  <a:srgbClr val="606060"/>
                </a:solidFill>
                <a:latin typeface="Arial"/>
                <a:cs typeface="Arial"/>
              </a:rPr>
              <a:t> </a:t>
            </a:r>
            <a:r>
              <a:rPr sz="850" spc="-20" dirty="0">
                <a:solidFill>
                  <a:srgbClr val="606060"/>
                </a:solidFill>
                <a:latin typeface="Arial"/>
                <a:cs typeface="Arial"/>
              </a:rPr>
              <a:t>2022</a:t>
            </a:r>
            <a:endParaRPr lang="en-US" sz="850" spc="-20" dirty="0">
              <a:solidFill>
                <a:srgbClr val="606060"/>
              </a:solidFill>
              <a:latin typeface="Arial"/>
              <a:cs typeface="Arial"/>
            </a:endParaRPr>
          </a:p>
          <a:p>
            <a:pPr marL="14604">
              <a:lnSpc>
                <a:spcPts val="1015"/>
              </a:lnSpc>
              <a:spcBef>
                <a:spcPts val="600"/>
              </a:spcBef>
            </a:pPr>
            <a:r>
              <a:rPr lang="en-US" sz="850" b="1" spc="-25" dirty="0">
                <a:solidFill>
                  <a:srgbClr val="606060"/>
                </a:solidFill>
                <a:latin typeface="Arial"/>
                <a:cs typeface="Arial"/>
              </a:rPr>
              <a:t>ERIKO MIYAZAKI-ROSS</a:t>
            </a:r>
          </a:p>
          <a:p>
            <a:pPr marL="14604">
              <a:lnSpc>
                <a:spcPts val="1015"/>
              </a:lnSpc>
            </a:pPr>
            <a:r>
              <a:rPr lang="en-US" sz="850" dirty="0">
                <a:solidFill>
                  <a:srgbClr val="606060"/>
                </a:solidFill>
                <a:latin typeface="Arial"/>
                <a:cs typeface="Arial"/>
              </a:rPr>
              <a:t>Investment</a:t>
            </a:r>
            <a:r>
              <a:rPr lang="en-US" sz="850" spc="40" dirty="0">
                <a:solidFill>
                  <a:srgbClr val="606060"/>
                </a:solidFill>
                <a:latin typeface="Arial"/>
                <a:cs typeface="Arial"/>
              </a:rPr>
              <a:t> </a:t>
            </a:r>
            <a:r>
              <a:rPr lang="en-US" sz="850" spc="-10" dirty="0">
                <a:solidFill>
                  <a:srgbClr val="606060"/>
                </a:solidFill>
                <a:latin typeface="Arial"/>
                <a:cs typeface="Arial"/>
              </a:rPr>
              <a:t>experience</a:t>
            </a:r>
            <a:r>
              <a:rPr lang="en-US" sz="850" spc="-15" dirty="0">
                <a:solidFill>
                  <a:srgbClr val="606060"/>
                </a:solidFill>
                <a:latin typeface="Arial"/>
                <a:cs typeface="Arial"/>
              </a:rPr>
              <a:t> </a:t>
            </a:r>
            <a:r>
              <a:rPr lang="en-US" sz="850" dirty="0">
                <a:solidFill>
                  <a:srgbClr val="606060"/>
                </a:solidFill>
                <a:latin typeface="Arial"/>
                <a:cs typeface="Arial"/>
              </a:rPr>
              <a:t>since</a:t>
            </a:r>
            <a:r>
              <a:rPr lang="en-US" sz="850" spc="-55" dirty="0">
                <a:solidFill>
                  <a:srgbClr val="606060"/>
                </a:solidFill>
                <a:latin typeface="Arial"/>
                <a:cs typeface="Arial"/>
              </a:rPr>
              <a:t> </a:t>
            </a:r>
            <a:r>
              <a:rPr lang="en-US" sz="850" spc="-20" dirty="0">
                <a:solidFill>
                  <a:srgbClr val="606060"/>
                </a:solidFill>
                <a:latin typeface="Arial"/>
                <a:cs typeface="Arial"/>
              </a:rPr>
              <a:t>2008</a:t>
            </a:r>
            <a:endParaRPr lang="en-US" sz="850" dirty="0">
              <a:latin typeface="Arial"/>
              <a:cs typeface="Arial"/>
            </a:endParaRPr>
          </a:p>
          <a:p>
            <a:pPr marL="14604">
              <a:lnSpc>
                <a:spcPts val="1015"/>
              </a:lnSpc>
              <a:spcBef>
                <a:spcPts val="600"/>
              </a:spcBef>
            </a:pPr>
            <a:r>
              <a:rPr lang="en-US" sz="850" b="1" spc="-25" dirty="0">
                <a:solidFill>
                  <a:srgbClr val="606060"/>
                </a:solidFill>
                <a:latin typeface="Arial"/>
                <a:cs typeface="Arial"/>
              </a:rPr>
              <a:t>YACINE EL-MOHRI</a:t>
            </a:r>
          </a:p>
          <a:p>
            <a:pPr marL="14604">
              <a:lnSpc>
                <a:spcPts val="1015"/>
              </a:lnSpc>
            </a:pPr>
            <a:r>
              <a:rPr lang="en-US" sz="850" dirty="0">
                <a:solidFill>
                  <a:srgbClr val="606060"/>
                </a:solidFill>
                <a:latin typeface="Arial"/>
                <a:cs typeface="Arial"/>
              </a:rPr>
              <a:t>Investment</a:t>
            </a:r>
            <a:r>
              <a:rPr lang="en-US" sz="850" spc="40" dirty="0">
                <a:solidFill>
                  <a:srgbClr val="606060"/>
                </a:solidFill>
                <a:latin typeface="Arial"/>
                <a:cs typeface="Arial"/>
              </a:rPr>
              <a:t> </a:t>
            </a:r>
            <a:r>
              <a:rPr lang="en-US" sz="850" spc="-10" dirty="0">
                <a:solidFill>
                  <a:srgbClr val="606060"/>
                </a:solidFill>
                <a:latin typeface="Arial"/>
                <a:cs typeface="Arial"/>
              </a:rPr>
              <a:t>experience</a:t>
            </a:r>
            <a:r>
              <a:rPr lang="en-US" sz="850" spc="-15" dirty="0">
                <a:solidFill>
                  <a:srgbClr val="606060"/>
                </a:solidFill>
                <a:latin typeface="Arial"/>
                <a:cs typeface="Arial"/>
              </a:rPr>
              <a:t> </a:t>
            </a:r>
            <a:r>
              <a:rPr lang="en-US" sz="850" dirty="0">
                <a:solidFill>
                  <a:srgbClr val="606060"/>
                </a:solidFill>
                <a:latin typeface="Arial"/>
                <a:cs typeface="Arial"/>
              </a:rPr>
              <a:t>since</a:t>
            </a:r>
            <a:r>
              <a:rPr lang="en-US" sz="850" spc="-55" dirty="0">
                <a:solidFill>
                  <a:srgbClr val="606060"/>
                </a:solidFill>
                <a:latin typeface="Arial"/>
                <a:cs typeface="Arial"/>
              </a:rPr>
              <a:t> </a:t>
            </a:r>
            <a:r>
              <a:rPr lang="en-US" sz="850" spc="-20" dirty="0">
                <a:solidFill>
                  <a:srgbClr val="606060"/>
                </a:solidFill>
                <a:latin typeface="Arial"/>
                <a:cs typeface="Arial"/>
              </a:rPr>
              <a:t>2015</a:t>
            </a:r>
            <a:endParaRPr lang="en-US" sz="850" dirty="0">
              <a:latin typeface="Arial"/>
              <a:cs typeface="Arial"/>
            </a:endParaRPr>
          </a:p>
          <a:p>
            <a:pPr marL="12700" fontAlgn="ctr">
              <a:lnSpc>
                <a:spcPts val="1015"/>
              </a:lnSpc>
              <a:spcBef>
                <a:spcPts val="600"/>
              </a:spcBef>
            </a:pPr>
            <a:r>
              <a:rPr lang="en-US" sz="850" b="1" spc="-20" dirty="0">
                <a:solidFill>
                  <a:srgbClr val="606060"/>
                </a:solidFill>
                <a:latin typeface="Arial"/>
                <a:cs typeface="Arial"/>
              </a:rPr>
              <a:t>SONG WANG, CFA</a:t>
            </a:r>
          </a:p>
          <a:p>
            <a:pPr marL="12700">
              <a:lnSpc>
                <a:spcPts val="1015"/>
              </a:lnSpc>
            </a:pPr>
            <a:r>
              <a:rPr lang="en-US" sz="850" dirty="0">
                <a:solidFill>
                  <a:srgbClr val="606060"/>
                </a:solidFill>
                <a:latin typeface="Arial"/>
                <a:cs typeface="Arial"/>
              </a:rPr>
              <a:t>Investment experience since 2012</a:t>
            </a:r>
          </a:p>
          <a:p>
            <a:pPr marL="12700">
              <a:lnSpc>
                <a:spcPts val="1015"/>
              </a:lnSpc>
            </a:pPr>
            <a:endParaRPr sz="850" dirty="0">
              <a:latin typeface="Arial"/>
              <a:cs typeface="Arial"/>
            </a:endParaRPr>
          </a:p>
        </p:txBody>
      </p:sp>
      <p:sp>
        <p:nvSpPr>
          <p:cNvPr id="30" name="Slide Number Placeholder 3">
            <a:extLst>
              <a:ext uri="{FF2B5EF4-FFF2-40B4-BE49-F238E27FC236}">
                <a16:creationId xmlns:a16="http://schemas.microsoft.com/office/drawing/2014/main" id="{CC74453A-4FAB-4D87-A772-43626378F4CC}"/>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10</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71214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78BB5-D04B-4831-8AAC-8EBA0D6D5373}"/>
              </a:ext>
            </a:extLst>
          </p:cNvPr>
          <p:cNvSpPr>
            <a:spLocks noGrp="1"/>
          </p:cNvSpPr>
          <p:nvPr>
            <p:ph type="title"/>
          </p:nvPr>
        </p:nvSpPr>
        <p:spPr/>
        <p:txBody>
          <a:bodyPr/>
          <a:lstStyle/>
          <a:p>
            <a:r>
              <a:rPr lang="en-US">
                <a:solidFill>
                  <a:srgbClr val="15395F"/>
                </a:solidFill>
              </a:rPr>
              <a:t>DEFINING</a:t>
            </a:r>
            <a:r>
              <a:rPr lang="en-US" spc="-55">
                <a:solidFill>
                  <a:srgbClr val="15395F"/>
                </a:solidFill>
              </a:rPr>
              <a:t> </a:t>
            </a:r>
            <a:r>
              <a:rPr lang="en-US">
                <a:solidFill>
                  <a:srgbClr val="15395F"/>
                </a:solidFill>
              </a:rPr>
              <a:t>THE</a:t>
            </a:r>
            <a:r>
              <a:rPr lang="en-US" spc="-75">
                <a:solidFill>
                  <a:srgbClr val="15395F"/>
                </a:solidFill>
              </a:rPr>
              <a:t> </a:t>
            </a:r>
            <a:r>
              <a:rPr lang="en-US">
                <a:solidFill>
                  <a:srgbClr val="15395F"/>
                </a:solidFill>
              </a:rPr>
              <a:t>UNIVERSE</a:t>
            </a:r>
            <a:r>
              <a:rPr lang="en-US" spc="-50">
                <a:solidFill>
                  <a:srgbClr val="15395F"/>
                </a:solidFill>
              </a:rPr>
              <a:t> </a:t>
            </a:r>
            <a:r>
              <a:rPr lang="en-US">
                <a:solidFill>
                  <a:srgbClr val="15395F"/>
                </a:solidFill>
              </a:rPr>
              <a:t>OF</a:t>
            </a:r>
            <a:r>
              <a:rPr lang="en-US" spc="-45">
                <a:solidFill>
                  <a:srgbClr val="15395F"/>
                </a:solidFill>
              </a:rPr>
              <a:t> </a:t>
            </a:r>
            <a:r>
              <a:rPr lang="en-US" spc="-10">
                <a:solidFill>
                  <a:srgbClr val="15395F"/>
                </a:solidFill>
              </a:rPr>
              <a:t>OPPORTUNITY</a:t>
            </a:r>
            <a:endParaRPr lang="en-US"/>
          </a:p>
        </p:txBody>
      </p:sp>
      <p:sp>
        <p:nvSpPr>
          <p:cNvPr id="7" name="Text Placeholder 6">
            <a:extLst>
              <a:ext uri="{FF2B5EF4-FFF2-40B4-BE49-F238E27FC236}">
                <a16:creationId xmlns:a16="http://schemas.microsoft.com/office/drawing/2014/main" id="{7924168C-7620-4975-A055-CF167CCF312C}"/>
              </a:ext>
            </a:extLst>
          </p:cNvPr>
          <p:cNvSpPr>
            <a:spLocks noGrp="1"/>
          </p:cNvSpPr>
          <p:nvPr>
            <p:ph type="body" sz="quarter" idx="12"/>
          </p:nvPr>
        </p:nvSpPr>
        <p:spPr/>
        <p:txBody>
          <a:bodyPr/>
          <a:lstStyle/>
          <a:p>
            <a:r>
              <a:rPr lang="en-US" spc="-30">
                <a:solidFill>
                  <a:srgbClr val="404040"/>
                </a:solidFill>
                <a:latin typeface="Arial"/>
                <a:cs typeface="Arial"/>
              </a:rPr>
              <a:t>Investment</a:t>
            </a:r>
            <a:r>
              <a:rPr lang="en-US" spc="20">
                <a:solidFill>
                  <a:srgbClr val="404040"/>
                </a:solidFill>
                <a:latin typeface="Arial"/>
                <a:cs typeface="Arial"/>
              </a:rPr>
              <a:t> </a:t>
            </a:r>
            <a:r>
              <a:rPr lang="en-US" spc="-10">
                <a:solidFill>
                  <a:srgbClr val="404040"/>
                </a:solidFill>
                <a:latin typeface="Arial"/>
                <a:cs typeface="Arial"/>
              </a:rPr>
              <a:t>Process</a:t>
            </a:r>
            <a:endParaRPr lang="en-US">
              <a:latin typeface="Arial"/>
              <a:cs typeface="Arial"/>
            </a:endParaRPr>
          </a:p>
        </p:txBody>
      </p:sp>
      <p:sp>
        <p:nvSpPr>
          <p:cNvPr id="8" name="object 2">
            <a:extLst>
              <a:ext uri="{FF2B5EF4-FFF2-40B4-BE49-F238E27FC236}">
                <a16:creationId xmlns:a16="http://schemas.microsoft.com/office/drawing/2014/main" id="{7924A13B-1334-47D3-A50D-D46671DBAABC}"/>
              </a:ext>
            </a:extLst>
          </p:cNvPr>
          <p:cNvSpPr txBox="1"/>
          <p:nvPr/>
        </p:nvSpPr>
        <p:spPr>
          <a:xfrm>
            <a:off x="1092200" y="2052383"/>
            <a:ext cx="8045450" cy="880110"/>
          </a:xfrm>
          <a:prstGeom prst="rect">
            <a:avLst/>
          </a:prstGeom>
        </p:spPr>
        <p:txBody>
          <a:bodyPr vert="horz" wrap="square" lIns="0" tIns="13335" rIns="0" bIns="0" rtlCol="0">
            <a:spAutoFit/>
          </a:bodyPr>
          <a:lstStyle/>
          <a:p>
            <a:pPr marL="12700" marR="5080" indent="5715" algn="ctr">
              <a:lnSpc>
                <a:spcPct val="100000"/>
              </a:lnSpc>
              <a:spcBef>
                <a:spcPts val="105"/>
              </a:spcBef>
            </a:pPr>
            <a:r>
              <a:rPr sz="1400" b="1" spc="-20">
                <a:solidFill>
                  <a:srgbClr val="133960"/>
                </a:solidFill>
                <a:latin typeface="Arial"/>
                <a:cs typeface="Arial"/>
              </a:rPr>
              <a:t>The</a:t>
            </a:r>
            <a:r>
              <a:rPr sz="1400" b="1" spc="-60">
                <a:solidFill>
                  <a:srgbClr val="133960"/>
                </a:solidFill>
                <a:latin typeface="Arial"/>
                <a:cs typeface="Arial"/>
              </a:rPr>
              <a:t> </a:t>
            </a:r>
            <a:r>
              <a:rPr sz="1400" b="1" spc="-25">
                <a:solidFill>
                  <a:srgbClr val="133960"/>
                </a:solidFill>
                <a:latin typeface="Arial"/>
                <a:cs typeface="Arial"/>
              </a:rPr>
              <a:t>Municipal</a:t>
            </a:r>
            <a:r>
              <a:rPr sz="1400" b="1" spc="-114">
                <a:solidFill>
                  <a:srgbClr val="133960"/>
                </a:solidFill>
                <a:latin typeface="Arial"/>
                <a:cs typeface="Arial"/>
              </a:rPr>
              <a:t> </a:t>
            </a:r>
            <a:r>
              <a:rPr sz="1400" b="1" spc="-20">
                <a:solidFill>
                  <a:srgbClr val="133960"/>
                </a:solidFill>
                <a:latin typeface="Arial"/>
                <a:cs typeface="Arial"/>
              </a:rPr>
              <a:t>Bond</a:t>
            </a:r>
            <a:r>
              <a:rPr sz="1400" b="1" spc="-50">
                <a:solidFill>
                  <a:srgbClr val="133960"/>
                </a:solidFill>
                <a:latin typeface="Arial"/>
                <a:cs typeface="Arial"/>
              </a:rPr>
              <a:t> </a:t>
            </a:r>
            <a:r>
              <a:rPr sz="1400" b="1" spc="-25">
                <a:solidFill>
                  <a:srgbClr val="133960"/>
                </a:solidFill>
                <a:latin typeface="Arial"/>
                <a:cs typeface="Arial"/>
              </a:rPr>
              <a:t>universe</a:t>
            </a:r>
            <a:r>
              <a:rPr sz="1400" b="1" spc="-125">
                <a:solidFill>
                  <a:srgbClr val="133960"/>
                </a:solidFill>
                <a:latin typeface="Arial"/>
                <a:cs typeface="Arial"/>
              </a:rPr>
              <a:t> </a:t>
            </a:r>
            <a:r>
              <a:rPr sz="1400" b="1" spc="-30">
                <a:solidFill>
                  <a:srgbClr val="133960"/>
                </a:solidFill>
                <a:latin typeface="Arial"/>
                <a:cs typeface="Arial"/>
              </a:rPr>
              <a:t>includes</a:t>
            </a:r>
            <a:r>
              <a:rPr sz="1400" b="1" spc="-125">
                <a:solidFill>
                  <a:srgbClr val="133960"/>
                </a:solidFill>
                <a:latin typeface="Arial"/>
                <a:cs typeface="Arial"/>
              </a:rPr>
              <a:t> </a:t>
            </a:r>
            <a:r>
              <a:rPr sz="1400" b="1">
                <a:solidFill>
                  <a:srgbClr val="133960"/>
                </a:solidFill>
                <a:latin typeface="Arial"/>
                <a:cs typeface="Arial"/>
              </a:rPr>
              <a:t>a</a:t>
            </a:r>
            <a:r>
              <a:rPr sz="1400" b="1" spc="-20">
                <a:solidFill>
                  <a:srgbClr val="133960"/>
                </a:solidFill>
                <a:latin typeface="Arial"/>
                <a:cs typeface="Arial"/>
              </a:rPr>
              <a:t> broad</a:t>
            </a:r>
            <a:r>
              <a:rPr sz="1400" b="1" spc="-60">
                <a:solidFill>
                  <a:srgbClr val="133960"/>
                </a:solidFill>
                <a:latin typeface="Arial"/>
                <a:cs typeface="Arial"/>
              </a:rPr>
              <a:t> </a:t>
            </a:r>
            <a:r>
              <a:rPr sz="1400" b="1" spc="-20">
                <a:solidFill>
                  <a:srgbClr val="133960"/>
                </a:solidFill>
                <a:latin typeface="Arial"/>
                <a:cs typeface="Arial"/>
              </a:rPr>
              <a:t>and</a:t>
            </a:r>
            <a:r>
              <a:rPr sz="1400" b="1" spc="-65">
                <a:solidFill>
                  <a:srgbClr val="133960"/>
                </a:solidFill>
                <a:latin typeface="Arial"/>
                <a:cs typeface="Arial"/>
              </a:rPr>
              <a:t> </a:t>
            </a:r>
            <a:r>
              <a:rPr sz="1400" b="1" spc="-30">
                <a:solidFill>
                  <a:srgbClr val="133960"/>
                </a:solidFill>
                <a:latin typeface="Arial"/>
                <a:cs typeface="Arial"/>
              </a:rPr>
              <a:t>diverse</a:t>
            </a:r>
            <a:r>
              <a:rPr sz="1400" b="1" spc="-65">
                <a:solidFill>
                  <a:srgbClr val="133960"/>
                </a:solidFill>
                <a:latin typeface="Arial"/>
                <a:cs typeface="Arial"/>
              </a:rPr>
              <a:t> </a:t>
            </a:r>
            <a:r>
              <a:rPr sz="1400" b="1">
                <a:solidFill>
                  <a:srgbClr val="133960"/>
                </a:solidFill>
                <a:latin typeface="Arial"/>
                <a:cs typeface="Arial"/>
              </a:rPr>
              <a:t>array</a:t>
            </a:r>
            <a:r>
              <a:rPr sz="1400" b="1" spc="-45">
                <a:solidFill>
                  <a:srgbClr val="133960"/>
                </a:solidFill>
                <a:latin typeface="Arial"/>
                <a:cs typeface="Arial"/>
              </a:rPr>
              <a:t> </a:t>
            </a:r>
            <a:r>
              <a:rPr sz="1400" b="1">
                <a:solidFill>
                  <a:srgbClr val="133960"/>
                </a:solidFill>
                <a:latin typeface="Arial"/>
                <a:cs typeface="Arial"/>
              </a:rPr>
              <a:t>of</a:t>
            </a:r>
            <a:r>
              <a:rPr sz="1400" b="1" spc="-45">
                <a:solidFill>
                  <a:srgbClr val="133960"/>
                </a:solidFill>
                <a:latin typeface="Arial"/>
                <a:cs typeface="Arial"/>
              </a:rPr>
              <a:t> </a:t>
            </a:r>
            <a:r>
              <a:rPr sz="1400" b="1" spc="-20">
                <a:solidFill>
                  <a:srgbClr val="133960"/>
                </a:solidFill>
                <a:latin typeface="Arial"/>
                <a:cs typeface="Arial"/>
              </a:rPr>
              <a:t>sectors.</a:t>
            </a:r>
            <a:r>
              <a:rPr sz="1400" b="1" spc="-90">
                <a:solidFill>
                  <a:srgbClr val="133960"/>
                </a:solidFill>
                <a:latin typeface="Arial"/>
                <a:cs typeface="Arial"/>
              </a:rPr>
              <a:t> </a:t>
            </a:r>
            <a:r>
              <a:rPr sz="1400" b="1" spc="-35">
                <a:solidFill>
                  <a:srgbClr val="133960"/>
                </a:solidFill>
                <a:latin typeface="Arial"/>
                <a:cs typeface="Arial"/>
              </a:rPr>
              <a:t>Revenue</a:t>
            </a:r>
            <a:r>
              <a:rPr sz="1400" b="1" spc="-85">
                <a:solidFill>
                  <a:srgbClr val="133960"/>
                </a:solidFill>
                <a:latin typeface="Arial"/>
                <a:cs typeface="Arial"/>
              </a:rPr>
              <a:t> </a:t>
            </a:r>
            <a:r>
              <a:rPr sz="1400" b="1" spc="-30">
                <a:solidFill>
                  <a:srgbClr val="133960"/>
                </a:solidFill>
                <a:latin typeface="Arial"/>
                <a:cs typeface="Arial"/>
              </a:rPr>
              <a:t>bonds</a:t>
            </a:r>
            <a:r>
              <a:rPr sz="1400" b="1" spc="-95">
                <a:solidFill>
                  <a:srgbClr val="133960"/>
                </a:solidFill>
                <a:latin typeface="Arial"/>
                <a:cs typeface="Arial"/>
              </a:rPr>
              <a:t> </a:t>
            </a:r>
            <a:r>
              <a:rPr sz="1400" b="1">
                <a:solidFill>
                  <a:srgbClr val="133960"/>
                </a:solidFill>
                <a:latin typeface="Arial"/>
                <a:cs typeface="Arial"/>
              </a:rPr>
              <a:t>are</a:t>
            </a:r>
            <a:r>
              <a:rPr sz="1400" b="1" spc="-25">
                <a:solidFill>
                  <a:srgbClr val="133960"/>
                </a:solidFill>
                <a:latin typeface="Arial"/>
                <a:cs typeface="Arial"/>
              </a:rPr>
              <a:t> </a:t>
            </a:r>
            <a:r>
              <a:rPr sz="1400" b="1" spc="-50">
                <a:solidFill>
                  <a:srgbClr val="133960"/>
                </a:solidFill>
                <a:latin typeface="Arial"/>
                <a:cs typeface="Arial"/>
              </a:rPr>
              <a:t>a </a:t>
            </a:r>
            <a:r>
              <a:rPr sz="1400" b="1" spc="-25">
                <a:solidFill>
                  <a:srgbClr val="133960"/>
                </a:solidFill>
                <a:latin typeface="Arial"/>
                <a:cs typeface="Arial"/>
              </a:rPr>
              <a:t>generally</a:t>
            </a:r>
            <a:r>
              <a:rPr sz="1400" b="1" spc="-95">
                <a:solidFill>
                  <a:srgbClr val="133960"/>
                </a:solidFill>
                <a:latin typeface="Arial"/>
                <a:cs typeface="Arial"/>
              </a:rPr>
              <a:t> </a:t>
            </a:r>
            <a:r>
              <a:rPr sz="1400" b="1" spc="-35">
                <a:solidFill>
                  <a:srgbClr val="133960"/>
                </a:solidFill>
                <a:latin typeface="Arial"/>
                <a:cs typeface="Arial"/>
              </a:rPr>
              <a:t>attractive</a:t>
            </a:r>
            <a:r>
              <a:rPr sz="1400" b="1" spc="-110">
                <a:solidFill>
                  <a:srgbClr val="133960"/>
                </a:solidFill>
                <a:latin typeface="Arial"/>
                <a:cs typeface="Arial"/>
              </a:rPr>
              <a:t> </a:t>
            </a:r>
            <a:r>
              <a:rPr sz="1400" b="1" spc="-25">
                <a:solidFill>
                  <a:srgbClr val="133960"/>
                </a:solidFill>
                <a:latin typeface="Arial"/>
                <a:cs typeface="Arial"/>
              </a:rPr>
              <a:t>structure </a:t>
            </a:r>
            <a:r>
              <a:rPr sz="1400" b="1">
                <a:solidFill>
                  <a:srgbClr val="133960"/>
                </a:solidFill>
                <a:latin typeface="Arial"/>
                <a:cs typeface="Arial"/>
              </a:rPr>
              <a:t>for</a:t>
            </a:r>
            <a:r>
              <a:rPr sz="1400" b="1" spc="25">
                <a:solidFill>
                  <a:srgbClr val="133960"/>
                </a:solidFill>
                <a:latin typeface="Arial"/>
                <a:cs typeface="Arial"/>
              </a:rPr>
              <a:t> </a:t>
            </a:r>
            <a:r>
              <a:rPr sz="1400" b="1" spc="-35">
                <a:solidFill>
                  <a:srgbClr val="133960"/>
                </a:solidFill>
                <a:latin typeface="Arial"/>
                <a:cs typeface="Arial"/>
              </a:rPr>
              <a:t>sustainable</a:t>
            </a:r>
            <a:r>
              <a:rPr sz="1400" b="1" spc="-105">
                <a:solidFill>
                  <a:srgbClr val="133960"/>
                </a:solidFill>
                <a:latin typeface="Arial"/>
                <a:cs typeface="Arial"/>
              </a:rPr>
              <a:t> </a:t>
            </a:r>
            <a:r>
              <a:rPr sz="1400" b="1" spc="-35">
                <a:solidFill>
                  <a:srgbClr val="133960"/>
                </a:solidFill>
                <a:latin typeface="Arial"/>
                <a:cs typeface="Arial"/>
              </a:rPr>
              <a:t>investing,</a:t>
            </a:r>
            <a:r>
              <a:rPr sz="1400" b="1" spc="-90">
                <a:solidFill>
                  <a:srgbClr val="133960"/>
                </a:solidFill>
                <a:latin typeface="Arial"/>
                <a:cs typeface="Arial"/>
              </a:rPr>
              <a:t> </a:t>
            </a:r>
            <a:r>
              <a:rPr sz="1400" b="1">
                <a:solidFill>
                  <a:srgbClr val="133960"/>
                </a:solidFill>
                <a:latin typeface="Arial"/>
                <a:cs typeface="Arial"/>
              </a:rPr>
              <a:t>as</a:t>
            </a:r>
            <a:r>
              <a:rPr sz="1400" b="1" spc="-5">
                <a:solidFill>
                  <a:srgbClr val="133960"/>
                </a:solidFill>
                <a:latin typeface="Arial"/>
                <a:cs typeface="Arial"/>
              </a:rPr>
              <a:t> </a:t>
            </a:r>
            <a:r>
              <a:rPr sz="1400" b="1" spc="-10">
                <a:solidFill>
                  <a:srgbClr val="133960"/>
                </a:solidFill>
                <a:latin typeface="Arial"/>
                <a:cs typeface="Arial"/>
              </a:rPr>
              <a:t>they</a:t>
            </a:r>
            <a:r>
              <a:rPr sz="1400" b="1" spc="-20">
                <a:solidFill>
                  <a:srgbClr val="133960"/>
                </a:solidFill>
                <a:latin typeface="Arial"/>
                <a:cs typeface="Arial"/>
              </a:rPr>
              <a:t> </a:t>
            </a:r>
            <a:r>
              <a:rPr sz="1400" b="1" spc="-35">
                <a:solidFill>
                  <a:srgbClr val="133960"/>
                </a:solidFill>
                <a:latin typeface="Arial"/>
                <a:cs typeface="Arial"/>
              </a:rPr>
              <a:t>typically</a:t>
            </a:r>
            <a:r>
              <a:rPr sz="1400" b="1" spc="-40">
                <a:solidFill>
                  <a:srgbClr val="133960"/>
                </a:solidFill>
                <a:latin typeface="Arial"/>
                <a:cs typeface="Arial"/>
              </a:rPr>
              <a:t> </a:t>
            </a:r>
            <a:r>
              <a:rPr sz="1400" b="1" spc="-10">
                <a:solidFill>
                  <a:srgbClr val="133960"/>
                </a:solidFill>
                <a:latin typeface="Arial"/>
                <a:cs typeface="Arial"/>
              </a:rPr>
              <a:t>fund</a:t>
            </a:r>
            <a:r>
              <a:rPr sz="1400" b="1" spc="-20">
                <a:solidFill>
                  <a:srgbClr val="133960"/>
                </a:solidFill>
                <a:latin typeface="Arial"/>
                <a:cs typeface="Arial"/>
              </a:rPr>
              <a:t> specific</a:t>
            </a:r>
            <a:r>
              <a:rPr sz="1400" b="1" spc="-75">
                <a:solidFill>
                  <a:srgbClr val="133960"/>
                </a:solidFill>
                <a:latin typeface="Arial"/>
                <a:cs typeface="Arial"/>
              </a:rPr>
              <a:t> </a:t>
            </a:r>
            <a:r>
              <a:rPr sz="1400" b="1" spc="-30">
                <a:solidFill>
                  <a:srgbClr val="133960"/>
                </a:solidFill>
                <a:latin typeface="Arial"/>
                <a:cs typeface="Arial"/>
              </a:rPr>
              <a:t>projects</a:t>
            </a:r>
            <a:r>
              <a:rPr sz="1400" b="1" spc="-80">
                <a:solidFill>
                  <a:srgbClr val="133960"/>
                </a:solidFill>
                <a:latin typeface="Arial"/>
                <a:cs typeface="Arial"/>
              </a:rPr>
              <a:t> </a:t>
            </a:r>
            <a:r>
              <a:rPr sz="1400" b="1" spc="-20">
                <a:solidFill>
                  <a:srgbClr val="133960"/>
                </a:solidFill>
                <a:latin typeface="Arial"/>
                <a:cs typeface="Arial"/>
              </a:rPr>
              <a:t>with </a:t>
            </a:r>
            <a:r>
              <a:rPr sz="1400" b="1" spc="-30">
                <a:solidFill>
                  <a:srgbClr val="133960"/>
                </a:solidFill>
                <a:latin typeface="Arial"/>
                <a:cs typeface="Arial"/>
              </a:rPr>
              <a:t>measurable</a:t>
            </a:r>
            <a:r>
              <a:rPr sz="1400" b="1" spc="-100">
                <a:solidFill>
                  <a:srgbClr val="133960"/>
                </a:solidFill>
                <a:latin typeface="Arial"/>
                <a:cs typeface="Arial"/>
              </a:rPr>
              <a:t> </a:t>
            </a:r>
            <a:r>
              <a:rPr sz="1400" b="1" spc="-20">
                <a:solidFill>
                  <a:srgbClr val="133960"/>
                </a:solidFill>
                <a:latin typeface="Arial"/>
                <a:cs typeface="Arial"/>
              </a:rPr>
              <a:t>results.</a:t>
            </a:r>
            <a:r>
              <a:rPr sz="1400" b="1" spc="-50">
                <a:solidFill>
                  <a:srgbClr val="133960"/>
                </a:solidFill>
                <a:latin typeface="Arial"/>
                <a:cs typeface="Arial"/>
              </a:rPr>
              <a:t> </a:t>
            </a:r>
            <a:r>
              <a:rPr sz="1400" b="1" spc="-40">
                <a:solidFill>
                  <a:srgbClr val="133960"/>
                </a:solidFill>
                <a:latin typeface="Arial"/>
                <a:cs typeface="Arial"/>
              </a:rPr>
              <a:t>However,</a:t>
            </a:r>
            <a:r>
              <a:rPr sz="1400" b="1" spc="-80">
                <a:solidFill>
                  <a:srgbClr val="133960"/>
                </a:solidFill>
                <a:latin typeface="Arial"/>
                <a:cs typeface="Arial"/>
              </a:rPr>
              <a:t> </a:t>
            </a:r>
            <a:r>
              <a:rPr sz="1400" b="1">
                <a:solidFill>
                  <a:srgbClr val="133960"/>
                </a:solidFill>
                <a:latin typeface="Arial"/>
                <a:cs typeface="Arial"/>
              </a:rPr>
              <a:t>we</a:t>
            </a:r>
            <a:r>
              <a:rPr sz="1400" b="1" spc="5">
                <a:solidFill>
                  <a:srgbClr val="133960"/>
                </a:solidFill>
                <a:latin typeface="Arial"/>
                <a:cs typeface="Arial"/>
              </a:rPr>
              <a:t> </a:t>
            </a:r>
            <a:r>
              <a:rPr sz="1400" b="1" spc="-10">
                <a:solidFill>
                  <a:srgbClr val="133960"/>
                </a:solidFill>
                <a:latin typeface="Arial"/>
                <a:cs typeface="Arial"/>
              </a:rPr>
              <a:t>also</a:t>
            </a:r>
            <a:r>
              <a:rPr sz="1400" b="1" spc="-50">
                <a:solidFill>
                  <a:srgbClr val="133960"/>
                </a:solidFill>
                <a:latin typeface="Arial"/>
                <a:cs typeface="Arial"/>
              </a:rPr>
              <a:t> </a:t>
            </a:r>
            <a:r>
              <a:rPr sz="1400" b="1" spc="-25">
                <a:solidFill>
                  <a:srgbClr val="133960"/>
                </a:solidFill>
                <a:latin typeface="Arial"/>
                <a:cs typeface="Arial"/>
              </a:rPr>
              <a:t>invest</a:t>
            </a:r>
            <a:r>
              <a:rPr sz="1400" b="1" spc="-30">
                <a:solidFill>
                  <a:srgbClr val="133960"/>
                </a:solidFill>
                <a:latin typeface="Arial"/>
                <a:cs typeface="Arial"/>
              </a:rPr>
              <a:t> </a:t>
            </a:r>
            <a:r>
              <a:rPr sz="1400" b="1">
                <a:solidFill>
                  <a:srgbClr val="133960"/>
                </a:solidFill>
                <a:latin typeface="Arial"/>
                <a:cs typeface="Arial"/>
              </a:rPr>
              <a:t>in</a:t>
            </a:r>
            <a:r>
              <a:rPr sz="1400" b="1" spc="-15">
                <a:solidFill>
                  <a:srgbClr val="133960"/>
                </a:solidFill>
                <a:latin typeface="Arial"/>
                <a:cs typeface="Arial"/>
              </a:rPr>
              <a:t> </a:t>
            </a:r>
            <a:r>
              <a:rPr sz="1400" b="1" spc="-25">
                <a:solidFill>
                  <a:srgbClr val="133960"/>
                </a:solidFill>
                <a:latin typeface="Arial"/>
                <a:cs typeface="Arial"/>
              </a:rPr>
              <a:t>general </a:t>
            </a:r>
            <a:r>
              <a:rPr sz="1400" b="1" spc="-35">
                <a:solidFill>
                  <a:srgbClr val="133960"/>
                </a:solidFill>
                <a:latin typeface="Arial"/>
                <a:cs typeface="Arial"/>
              </a:rPr>
              <a:t>obligation</a:t>
            </a:r>
            <a:r>
              <a:rPr sz="1400" b="1" spc="-110">
                <a:solidFill>
                  <a:srgbClr val="133960"/>
                </a:solidFill>
                <a:latin typeface="Arial"/>
                <a:cs typeface="Arial"/>
              </a:rPr>
              <a:t> </a:t>
            </a:r>
            <a:r>
              <a:rPr sz="1400" b="1" spc="-30">
                <a:solidFill>
                  <a:srgbClr val="133960"/>
                </a:solidFill>
                <a:latin typeface="Arial"/>
                <a:cs typeface="Arial"/>
              </a:rPr>
              <a:t>bonds</a:t>
            </a:r>
            <a:r>
              <a:rPr sz="1400" b="1" spc="-65">
                <a:solidFill>
                  <a:srgbClr val="133960"/>
                </a:solidFill>
                <a:latin typeface="Arial"/>
                <a:cs typeface="Arial"/>
              </a:rPr>
              <a:t> </a:t>
            </a:r>
            <a:r>
              <a:rPr sz="1400" b="1">
                <a:solidFill>
                  <a:srgbClr val="133960"/>
                </a:solidFill>
                <a:latin typeface="Arial"/>
                <a:cs typeface="Arial"/>
              </a:rPr>
              <a:t>if</a:t>
            </a:r>
            <a:r>
              <a:rPr sz="1400" b="1" spc="5">
                <a:solidFill>
                  <a:srgbClr val="133960"/>
                </a:solidFill>
                <a:latin typeface="Arial"/>
                <a:cs typeface="Arial"/>
              </a:rPr>
              <a:t> </a:t>
            </a:r>
            <a:r>
              <a:rPr sz="1400" b="1" spc="-20">
                <a:solidFill>
                  <a:srgbClr val="133960"/>
                </a:solidFill>
                <a:latin typeface="Arial"/>
                <a:cs typeface="Arial"/>
              </a:rPr>
              <a:t>they</a:t>
            </a:r>
            <a:r>
              <a:rPr sz="1400" b="1" spc="-45">
                <a:solidFill>
                  <a:srgbClr val="133960"/>
                </a:solidFill>
                <a:latin typeface="Arial"/>
                <a:cs typeface="Arial"/>
              </a:rPr>
              <a:t> </a:t>
            </a:r>
            <a:r>
              <a:rPr sz="1400" b="1" spc="-30">
                <a:solidFill>
                  <a:srgbClr val="133960"/>
                </a:solidFill>
                <a:latin typeface="Arial"/>
                <a:cs typeface="Arial"/>
              </a:rPr>
              <a:t>finance</a:t>
            </a:r>
            <a:r>
              <a:rPr sz="1400" b="1" spc="-95">
                <a:solidFill>
                  <a:srgbClr val="133960"/>
                </a:solidFill>
                <a:latin typeface="Arial"/>
                <a:cs typeface="Arial"/>
              </a:rPr>
              <a:t> </a:t>
            </a:r>
            <a:r>
              <a:rPr sz="1400" b="1" spc="-10">
                <a:solidFill>
                  <a:srgbClr val="133960"/>
                </a:solidFill>
                <a:latin typeface="Arial"/>
                <a:cs typeface="Arial"/>
              </a:rPr>
              <a:t>specific </a:t>
            </a:r>
            <a:r>
              <a:rPr sz="1400" b="1" spc="-45">
                <a:solidFill>
                  <a:srgbClr val="133960"/>
                </a:solidFill>
                <a:latin typeface="Arial"/>
                <a:cs typeface="Arial"/>
              </a:rPr>
              <a:t>environmental</a:t>
            </a:r>
            <a:r>
              <a:rPr sz="1400" b="1" spc="-110">
                <a:solidFill>
                  <a:srgbClr val="133960"/>
                </a:solidFill>
                <a:latin typeface="Arial"/>
                <a:cs typeface="Arial"/>
              </a:rPr>
              <a:t> </a:t>
            </a:r>
            <a:r>
              <a:rPr sz="1400" b="1">
                <a:solidFill>
                  <a:srgbClr val="133960"/>
                </a:solidFill>
                <a:latin typeface="Arial"/>
                <a:cs typeface="Arial"/>
              </a:rPr>
              <a:t>or</a:t>
            </a:r>
            <a:r>
              <a:rPr sz="1400" b="1" spc="85">
                <a:solidFill>
                  <a:srgbClr val="133960"/>
                </a:solidFill>
                <a:latin typeface="Arial"/>
                <a:cs typeface="Arial"/>
              </a:rPr>
              <a:t> </a:t>
            </a:r>
            <a:r>
              <a:rPr sz="1400" b="1" spc="-25">
                <a:solidFill>
                  <a:srgbClr val="133960"/>
                </a:solidFill>
                <a:latin typeface="Arial"/>
                <a:cs typeface="Arial"/>
              </a:rPr>
              <a:t>social</a:t>
            </a:r>
            <a:r>
              <a:rPr sz="1400" b="1" spc="-20">
                <a:solidFill>
                  <a:srgbClr val="133960"/>
                </a:solidFill>
                <a:latin typeface="Arial"/>
                <a:cs typeface="Arial"/>
              </a:rPr>
              <a:t> </a:t>
            </a:r>
            <a:r>
              <a:rPr sz="1400" b="1" spc="-10">
                <a:solidFill>
                  <a:srgbClr val="133960"/>
                </a:solidFill>
                <a:latin typeface="Arial"/>
                <a:cs typeface="Arial"/>
              </a:rPr>
              <a:t>projects.</a:t>
            </a:r>
            <a:endParaRPr sz="1400">
              <a:latin typeface="Arial"/>
              <a:cs typeface="Arial"/>
            </a:endParaRPr>
          </a:p>
        </p:txBody>
      </p:sp>
      <p:sp>
        <p:nvSpPr>
          <p:cNvPr id="9" name="object 4">
            <a:extLst>
              <a:ext uri="{FF2B5EF4-FFF2-40B4-BE49-F238E27FC236}">
                <a16:creationId xmlns:a16="http://schemas.microsoft.com/office/drawing/2014/main" id="{227EBDC3-F154-406C-8CFB-3E024C904F3E}"/>
              </a:ext>
            </a:extLst>
          </p:cNvPr>
          <p:cNvSpPr txBox="1"/>
          <p:nvPr/>
        </p:nvSpPr>
        <p:spPr>
          <a:xfrm>
            <a:off x="6480809" y="3386580"/>
            <a:ext cx="3137535" cy="635000"/>
          </a:xfrm>
          <a:prstGeom prst="rect">
            <a:avLst/>
          </a:prstGeom>
        </p:spPr>
        <p:txBody>
          <a:bodyPr vert="horz" wrap="square" lIns="0" tIns="12065" rIns="0" bIns="0" rtlCol="0">
            <a:spAutoFit/>
          </a:bodyPr>
          <a:lstStyle/>
          <a:p>
            <a:pPr marL="12700" marR="5080">
              <a:lnSpc>
                <a:spcPct val="100000"/>
              </a:lnSpc>
              <a:spcBef>
                <a:spcPts val="95"/>
              </a:spcBef>
            </a:pPr>
            <a:r>
              <a:rPr sz="1000">
                <a:solidFill>
                  <a:srgbClr val="474747"/>
                </a:solidFill>
                <a:latin typeface="Arial"/>
                <a:cs typeface="Arial"/>
              </a:rPr>
              <a:t>We</a:t>
            </a:r>
            <a:r>
              <a:rPr sz="1000" spc="-100">
                <a:solidFill>
                  <a:srgbClr val="474747"/>
                </a:solidFill>
                <a:latin typeface="Arial"/>
                <a:cs typeface="Arial"/>
              </a:rPr>
              <a:t> </a:t>
            </a:r>
            <a:r>
              <a:rPr sz="1000" spc="-30">
                <a:solidFill>
                  <a:srgbClr val="474747"/>
                </a:solidFill>
                <a:latin typeface="Arial"/>
                <a:cs typeface="Arial"/>
              </a:rPr>
              <a:t>invest</a:t>
            </a:r>
            <a:r>
              <a:rPr sz="1000" spc="-40">
                <a:solidFill>
                  <a:srgbClr val="474747"/>
                </a:solidFill>
                <a:latin typeface="Arial"/>
                <a:cs typeface="Arial"/>
              </a:rPr>
              <a:t> </a:t>
            </a:r>
            <a:r>
              <a:rPr sz="1000">
                <a:solidFill>
                  <a:srgbClr val="474747"/>
                </a:solidFill>
                <a:latin typeface="Arial"/>
                <a:cs typeface="Arial"/>
              </a:rPr>
              <a:t>in</a:t>
            </a:r>
            <a:r>
              <a:rPr sz="1000" spc="-20">
                <a:solidFill>
                  <a:srgbClr val="474747"/>
                </a:solidFill>
                <a:latin typeface="Arial"/>
                <a:cs typeface="Arial"/>
              </a:rPr>
              <a:t> public</a:t>
            </a:r>
            <a:r>
              <a:rPr sz="1000" spc="-15">
                <a:solidFill>
                  <a:srgbClr val="474747"/>
                </a:solidFill>
                <a:latin typeface="Arial"/>
                <a:cs typeface="Arial"/>
              </a:rPr>
              <a:t> </a:t>
            </a:r>
            <a:r>
              <a:rPr sz="1000" spc="-20">
                <a:solidFill>
                  <a:srgbClr val="474747"/>
                </a:solidFill>
                <a:latin typeface="Arial"/>
                <a:cs typeface="Arial"/>
              </a:rPr>
              <a:t>water</a:t>
            </a:r>
            <a:r>
              <a:rPr sz="1000" spc="-35">
                <a:solidFill>
                  <a:srgbClr val="474747"/>
                </a:solidFill>
                <a:latin typeface="Arial"/>
                <a:cs typeface="Arial"/>
              </a:rPr>
              <a:t> </a:t>
            </a:r>
            <a:r>
              <a:rPr sz="1000" spc="-25">
                <a:solidFill>
                  <a:srgbClr val="474747"/>
                </a:solidFill>
                <a:latin typeface="Arial"/>
                <a:cs typeface="Arial"/>
              </a:rPr>
              <a:t>and</a:t>
            </a:r>
            <a:r>
              <a:rPr sz="1000" spc="-100">
                <a:solidFill>
                  <a:srgbClr val="474747"/>
                </a:solidFill>
                <a:latin typeface="Arial"/>
                <a:cs typeface="Arial"/>
              </a:rPr>
              <a:t> </a:t>
            </a:r>
            <a:r>
              <a:rPr sz="1000" spc="-10">
                <a:solidFill>
                  <a:srgbClr val="474747"/>
                </a:solidFill>
                <a:latin typeface="Arial"/>
                <a:cs typeface="Arial"/>
              </a:rPr>
              <a:t>sewer</a:t>
            </a:r>
            <a:r>
              <a:rPr sz="1000" spc="-20">
                <a:solidFill>
                  <a:srgbClr val="474747"/>
                </a:solidFill>
                <a:latin typeface="Arial"/>
                <a:cs typeface="Arial"/>
              </a:rPr>
              <a:t> </a:t>
            </a:r>
            <a:r>
              <a:rPr sz="1000" spc="-10">
                <a:solidFill>
                  <a:srgbClr val="474747"/>
                </a:solidFill>
                <a:latin typeface="Arial"/>
                <a:cs typeface="Arial"/>
              </a:rPr>
              <a:t>utilities</a:t>
            </a:r>
            <a:r>
              <a:rPr sz="1000" spc="50">
                <a:solidFill>
                  <a:srgbClr val="474747"/>
                </a:solidFill>
                <a:latin typeface="Arial"/>
                <a:cs typeface="Arial"/>
              </a:rPr>
              <a:t> </a:t>
            </a:r>
            <a:r>
              <a:rPr sz="1000" spc="-30">
                <a:solidFill>
                  <a:srgbClr val="474747"/>
                </a:solidFill>
                <a:latin typeface="Arial"/>
                <a:cs typeface="Arial"/>
              </a:rPr>
              <a:t>that</a:t>
            </a:r>
            <a:r>
              <a:rPr sz="1000" spc="-90">
                <a:solidFill>
                  <a:srgbClr val="474747"/>
                </a:solidFill>
                <a:latin typeface="Arial"/>
                <a:cs typeface="Arial"/>
              </a:rPr>
              <a:t> </a:t>
            </a:r>
            <a:r>
              <a:rPr sz="1000" spc="-25">
                <a:solidFill>
                  <a:srgbClr val="474747"/>
                </a:solidFill>
                <a:latin typeface="Arial"/>
                <a:cs typeface="Arial"/>
              </a:rPr>
              <a:t>are </a:t>
            </a:r>
            <a:r>
              <a:rPr sz="1000" spc="-30">
                <a:solidFill>
                  <a:srgbClr val="474747"/>
                </a:solidFill>
                <a:latin typeface="Arial"/>
                <a:cs typeface="Arial"/>
              </a:rPr>
              <a:t>effectively</a:t>
            </a:r>
            <a:r>
              <a:rPr sz="1000">
                <a:solidFill>
                  <a:srgbClr val="474747"/>
                </a:solidFill>
                <a:latin typeface="Arial"/>
                <a:cs typeface="Arial"/>
              </a:rPr>
              <a:t> </a:t>
            </a:r>
            <a:r>
              <a:rPr sz="1000" spc="-35">
                <a:solidFill>
                  <a:srgbClr val="474747"/>
                </a:solidFill>
                <a:latin typeface="Arial"/>
                <a:cs typeface="Arial"/>
              </a:rPr>
              <a:t>ensuring</a:t>
            </a:r>
            <a:r>
              <a:rPr sz="1000" spc="-55">
                <a:solidFill>
                  <a:srgbClr val="474747"/>
                </a:solidFill>
                <a:latin typeface="Arial"/>
                <a:cs typeface="Arial"/>
              </a:rPr>
              <a:t> </a:t>
            </a:r>
            <a:r>
              <a:rPr sz="1000" spc="-30">
                <a:solidFill>
                  <a:srgbClr val="474747"/>
                </a:solidFill>
                <a:latin typeface="Arial"/>
                <a:cs typeface="Arial"/>
              </a:rPr>
              <a:t>communities</a:t>
            </a:r>
            <a:r>
              <a:rPr sz="1000" spc="-35">
                <a:solidFill>
                  <a:srgbClr val="474747"/>
                </a:solidFill>
                <a:latin typeface="Arial"/>
                <a:cs typeface="Arial"/>
              </a:rPr>
              <a:t> </a:t>
            </a:r>
            <a:r>
              <a:rPr sz="1000" spc="-30">
                <a:solidFill>
                  <a:srgbClr val="474747"/>
                </a:solidFill>
                <a:latin typeface="Arial"/>
                <a:cs typeface="Arial"/>
              </a:rPr>
              <a:t>have </a:t>
            </a:r>
            <a:r>
              <a:rPr sz="1000" spc="-20">
                <a:solidFill>
                  <a:srgbClr val="474747"/>
                </a:solidFill>
                <a:latin typeface="Arial"/>
                <a:cs typeface="Arial"/>
              </a:rPr>
              <a:t>clean</a:t>
            </a:r>
            <a:r>
              <a:rPr sz="1000" spc="-30">
                <a:solidFill>
                  <a:srgbClr val="474747"/>
                </a:solidFill>
                <a:latin typeface="Arial"/>
                <a:cs typeface="Arial"/>
              </a:rPr>
              <a:t> </a:t>
            </a:r>
            <a:r>
              <a:rPr sz="1000">
                <a:solidFill>
                  <a:srgbClr val="474747"/>
                </a:solidFill>
                <a:latin typeface="Arial"/>
                <a:cs typeface="Arial"/>
              </a:rPr>
              <a:t>water</a:t>
            </a:r>
            <a:r>
              <a:rPr sz="1000" spc="40">
                <a:solidFill>
                  <a:srgbClr val="474747"/>
                </a:solidFill>
                <a:latin typeface="Arial"/>
                <a:cs typeface="Arial"/>
              </a:rPr>
              <a:t> </a:t>
            </a:r>
            <a:r>
              <a:rPr sz="1000">
                <a:solidFill>
                  <a:srgbClr val="474747"/>
                </a:solidFill>
                <a:latin typeface="Arial"/>
                <a:cs typeface="Arial"/>
              </a:rPr>
              <a:t>as</a:t>
            </a:r>
            <a:r>
              <a:rPr sz="1000" spc="5">
                <a:solidFill>
                  <a:srgbClr val="474747"/>
                </a:solidFill>
                <a:latin typeface="Arial"/>
                <a:cs typeface="Arial"/>
              </a:rPr>
              <a:t> </a:t>
            </a:r>
            <a:r>
              <a:rPr sz="1000" spc="-20">
                <a:solidFill>
                  <a:srgbClr val="474747"/>
                </a:solidFill>
                <a:latin typeface="Arial"/>
                <a:cs typeface="Arial"/>
              </a:rPr>
              <a:t>well </a:t>
            </a:r>
            <a:r>
              <a:rPr sz="1000" spc="-10">
                <a:solidFill>
                  <a:srgbClr val="474747"/>
                </a:solidFill>
                <a:latin typeface="Arial"/>
                <a:cs typeface="Arial"/>
              </a:rPr>
              <a:t>as</a:t>
            </a:r>
            <a:r>
              <a:rPr sz="1000" spc="-60">
                <a:solidFill>
                  <a:srgbClr val="474747"/>
                </a:solidFill>
                <a:latin typeface="Arial"/>
                <a:cs typeface="Arial"/>
              </a:rPr>
              <a:t> </a:t>
            </a:r>
            <a:r>
              <a:rPr sz="1000" spc="-30">
                <a:solidFill>
                  <a:srgbClr val="474747"/>
                </a:solidFill>
                <a:latin typeface="Arial"/>
                <a:cs typeface="Arial"/>
              </a:rPr>
              <a:t>public</a:t>
            </a:r>
            <a:r>
              <a:rPr sz="1000" spc="-40">
                <a:solidFill>
                  <a:srgbClr val="474747"/>
                </a:solidFill>
                <a:latin typeface="Arial"/>
                <a:cs typeface="Arial"/>
              </a:rPr>
              <a:t> </a:t>
            </a:r>
            <a:r>
              <a:rPr sz="1000" spc="-30">
                <a:solidFill>
                  <a:srgbClr val="474747"/>
                </a:solidFill>
                <a:latin typeface="Arial"/>
                <a:cs typeface="Arial"/>
              </a:rPr>
              <a:t>power</a:t>
            </a:r>
            <a:r>
              <a:rPr sz="1000" spc="-35">
                <a:solidFill>
                  <a:srgbClr val="474747"/>
                </a:solidFill>
                <a:latin typeface="Arial"/>
                <a:cs typeface="Arial"/>
              </a:rPr>
              <a:t> </a:t>
            </a:r>
            <a:r>
              <a:rPr sz="1000">
                <a:solidFill>
                  <a:srgbClr val="474747"/>
                </a:solidFill>
                <a:latin typeface="Arial"/>
                <a:cs typeface="Arial"/>
              </a:rPr>
              <a:t>utilities</a:t>
            </a:r>
            <a:r>
              <a:rPr sz="1000" spc="35">
                <a:solidFill>
                  <a:srgbClr val="474747"/>
                </a:solidFill>
                <a:latin typeface="Arial"/>
                <a:cs typeface="Arial"/>
              </a:rPr>
              <a:t> </a:t>
            </a:r>
            <a:r>
              <a:rPr sz="1000" spc="-30">
                <a:solidFill>
                  <a:srgbClr val="474747"/>
                </a:solidFill>
                <a:latin typeface="Arial"/>
                <a:cs typeface="Arial"/>
              </a:rPr>
              <a:t>that</a:t>
            </a:r>
            <a:r>
              <a:rPr sz="1000" spc="-90">
                <a:solidFill>
                  <a:srgbClr val="474747"/>
                </a:solidFill>
                <a:latin typeface="Arial"/>
                <a:cs typeface="Arial"/>
              </a:rPr>
              <a:t> </a:t>
            </a:r>
            <a:r>
              <a:rPr sz="1000" spc="-10">
                <a:solidFill>
                  <a:srgbClr val="474747"/>
                </a:solidFill>
                <a:latin typeface="Arial"/>
                <a:cs typeface="Arial"/>
              </a:rPr>
              <a:t>are</a:t>
            </a:r>
            <a:r>
              <a:rPr sz="1000" spc="-55">
                <a:solidFill>
                  <a:srgbClr val="474747"/>
                </a:solidFill>
                <a:latin typeface="Arial"/>
                <a:cs typeface="Arial"/>
              </a:rPr>
              <a:t> </a:t>
            </a:r>
            <a:r>
              <a:rPr sz="1000" spc="-35">
                <a:solidFill>
                  <a:srgbClr val="474747"/>
                </a:solidFill>
                <a:latin typeface="Arial"/>
                <a:cs typeface="Arial"/>
              </a:rPr>
              <a:t>investing</a:t>
            </a:r>
            <a:r>
              <a:rPr sz="1000" spc="-40">
                <a:solidFill>
                  <a:srgbClr val="474747"/>
                </a:solidFill>
                <a:latin typeface="Arial"/>
                <a:cs typeface="Arial"/>
              </a:rPr>
              <a:t> </a:t>
            </a:r>
            <a:r>
              <a:rPr sz="1000">
                <a:solidFill>
                  <a:srgbClr val="474747"/>
                </a:solidFill>
                <a:latin typeface="Arial"/>
                <a:cs typeface="Arial"/>
              </a:rPr>
              <a:t>in</a:t>
            </a:r>
            <a:r>
              <a:rPr sz="1000" spc="5">
                <a:solidFill>
                  <a:srgbClr val="474747"/>
                </a:solidFill>
                <a:latin typeface="Arial"/>
                <a:cs typeface="Arial"/>
              </a:rPr>
              <a:t> </a:t>
            </a:r>
            <a:r>
              <a:rPr sz="1000" spc="-10">
                <a:solidFill>
                  <a:srgbClr val="474747"/>
                </a:solidFill>
                <a:latin typeface="Arial"/>
                <a:cs typeface="Arial"/>
              </a:rPr>
              <a:t>renewable energy.</a:t>
            </a:r>
            <a:endParaRPr sz="1000">
              <a:latin typeface="Arial"/>
              <a:cs typeface="Arial"/>
            </a:endParaRPr>
          </a:p>
        </p:txBody>
      </p:sp>
      <p:sp>
        <p:nvSpPr>
          <p:cNvPr id="10" name="object 6">
            <a:extLst>
              <a:ext uri="{FF2B5EF4-FFF2-40B4-BE49-F238E27FC236}">
                <a16:creationId xmlns:a16="http://schemas.microsoft.com/office/drawing/2014/main" id="{1D20B48E-38A9-4C84-9642-04AF40699279}"/>
              </a:ext>
            </a:extLst>
          </p:cNvPr>
          <p:cNvSpPr txBox="1"/>
          <p:nvPr/>
        </p:nvSpPr>
        <p:spPr>
          <a:xfrm>
            <a:off x="1602739" y="3462782"/>
            <a:ext cx="3150870" cy="482600"/>
          </a:xfrm>
          <a:prstGeom prst="rect">
            <a:avLst/>
          </a:prstGeom>
        </p:spPr>
        <p:txBody>
          <a:bodyPr vert="horz" wrap="square" lIns="0" tIns="12065" rIns="0" bIns="0" rtlCol="0">
            <a:spAutoFit/>
          </a:bodyPr>
          <a:lstStyle/>
          <a:p>
            <a:pPr marL="12700" marR="5080" algn="just">
              <a:lnSpc>
                <a:spcPct val="100000"/>
              </a:lnSpc>
              <a:spcBef>
                <a:spcPts val="95"/>
              </a:spcBef>
            </a:pPr>
            <a:r>
              <a:rPr sz="1000">
                <a:solidFill>
                  <a:srgbClr val="474747"/>
                </a:solidFill>
                <a:latin typeface="Arial"/>
                <a:cs typeface="Arial"/>
              </a:rPr>
              <a:t>We</a:t>
            </a:r>
            <a:r>
              <a:rPr sz="1000" spc="-10">
                <a:solidFill>
                  <a:srgbClr val="474747"/>
                </a:solidFill>
                <a:latin typeface="Arial"/>
                <a:cs typeface="Arial"/>
              </a:rPr>
              <a:t> </a:t>
            </a:r>
            <a:r>
              <a:rPr sz="1000">
                <a:solidFill>
                  <a:srgbClr val="474747"/>
                </a:solidFill>
                <a:latin typeface="Arial"/>
                <a:cs typeface="Arial"/>
              </a:rPr>
              <a:t>invest</a:t>
            </a:r>
            <a:r>
              <a:rPr sz="1000" spc="-5">
                <a:solidFill>
                  <a:srgbClr val="474747"/>
                </a:solidFill>
                <a:latin typeface="Arial"/>
                <a:cs typeface="Arial"/>
              </a:rPr>
              <a:t> </a:t>
            </a:r>
            <a:r>
              <a:rPr sz="1000">
                <a:solidFill>
                  <a:srgbClr val="474747"/>
                </a:solidFill>
                <a:latin typeface="Arial"/>
                <a:cs typeface="Arial"/>
              </a:rPr>
              <a:t>in</a:t>
            </a:r>
            <a:r>
              <a:rPr sz="1000" spc="-10">
                <a:solidFill>
                  <a:srgbClr val="474747"/>
                </a:solidFill>
                <a:latin typeface="Arial"/>
                <a:cs typeface="Arial"/>
              </a:rPr>
              <a:t> hospitals</a:t>
            </a:r>
            <a:r>
              <a:rPr sz="1000" spc="-15">
                <a:solidFill>
                  <a:srgbClr val="474747"/>
                </a:solidFill>
                <a:latin typeface="Arial"/>
                <a:cs typeface="Arial"/>
              </a:rPr>
              <a:t> </a:t>
            </a:r>
            <a:r>
              <a:rPr sz="1000">
                <a:solidFill>
                  <a:srgbClr val="474747"/>
                </a:solidFill>
                <a:latin typeface="Arial"/>
                <a:cs typeface="Arial"/>
              </a:rPr>
              <a:t>and senior</a:t>
            </a:r>
            <a:r>
              <a:rPr sz="1000" spc="5">
                <a:solidFill>
                  <a:srgbClr val="474747"/>
                </a:solidFill>
                <a:latin typeface="Arial"/>
                <a:cs typeface="Arial"/>
              </a:rPr>
              <a:t> </a:t>
            </a:r>
            <a:r>
              <a:rPr sz="1000">
                <a:solidFill>
                  <a:srgbClr val="474747"/>
                </a:solidFill>
                <a:latin typeface="Arial"/>
                <a:cs typeface="Arial"/>
              </a:rPr>
              <a:t>living</a:t>
            </a:r>
            <a:r>
              <a:rPr sz="1000" spc="5">
                <a:solidFill>
                  <a:srgbClr val="474747"/>
                </a:solidFill>
                <a:latin typeface="Arial"/>
                <a:cs typeface="Arial"/>
              </a:rPr>
              <a:t> </a:t>
            </a:r>
            <a:r>
              <a:rPr sz="1000">
                <a:solidFill>
                  <a:srgbClr val="474747"/>
                </a:solidFill>
                <a:latin typeface="Arial"/>
                <a:cs typeface="Arial"/>
              </a:rPr>
              <a:t>facilities</a:t>
            </a:r>
            <a:r>
              <a:rPr sz="1000" spc="-5">
                <a:solidFill>
                  <a:srgbClr val="474747"/>
                </a:solidFill>
                <a:latin typeface="Arial"/>
                <a:cs typeface="Arial"/>
              </a:rPr>
              <a:t> </a:t>
            </a:r>
            <a:r>
              <a:rPr sz="1000">
                <a:solidFill>
                  <a:srgbClr val="474747"/>
                </a:solidFill>
                <a:latin typeface="Arial"/>
                <a:cs typeface="Arial"/>
              </a:rPr>
              <a:t>that </a:t>
            </a:r>
            <a:r>
              <a:rPr sz="1000" spc="-25">
                <a:solidFill>
                  <a:srgbClr val="474747"/>
                </a:solidFill>
                <a:latin typeface="Arial"/>
                <a:cs typeface="Arial"/>
              </a:rPr>
              <a:t>we </a:t>
            </a:r>
            <a:r>
              <a:rPr sz="1000" spc="-10">
                <a:solidFill>
                  <a:srgbClr val="474747"/>
                </a:solidFill>
                <a:latin typeface="Arial"/>
                <a:cs typeface="Arial"/>
              </a:rPr>
              <a:t>believe</a:t>
            </a:r>
            <a:r>
              <a:rPr sz="1000" spc="5">
                <a:solidFill>
                  <a:srgbClr val="474747"/>
                </a:solidFill>
                <a:latin typeface="Arial"/>
                <a:cs typeface="Arial"/>
              </a:rPr>
              <a:t> </a:t>
            </a:r>
            <a:r>
              <a:rPr sz="1000">
                <a:solidFill>
                  <a:srgbClr val="474747"/>
                </a:solidFill>
                <a:latin typeface="Arial"/>
                <a:cs typeface="Arial"/>
              </a:rPr>
              <a:t>improve</a:t>
            </a:r>
            <a:r>
              <a:rPr sz="1000" spc="10">
                <a:solidFill>
                  <a:srgbClr val="474747"/>
                </a:solidFill>
                <a:latin typeface="Arial"/>
                <a:cs typeface="Arial"/>
              </a:rPr>
              <a:t> </a:t>
            </a:r>
            <a:r>
              <a:rPr sz="1000">
                <a:solidFill>
                  <a:srgbClr val="474747"/>
                </a:solidFill>
                <a:latin typeface="Arial"/>
                <a:cs typeface="Arial"/>
              </a:rPr>
              <a:t>the</a:t>
            </a:r>
            <a:r>
              <a:rPr sz="1000" spc="5">
                <a:solidFill>
                  <a:srgbClr val="474747"/>
                </a:solidFill>
                <a:latin typeface="Arial"/>
                <a:cs typeface="Arial"/>
              </a:rPr>
              <a:t> </a:t>
            </a:r>
            <a:r>
              <a:rPr sz="1000">
                <a:solidFill>
                  <a:srgbClr val="474747"/>
                </a:solidFill>
                <a:latin typeface="Arial"/>
                <a:cs typeface="Arial"/>
              </a:rPr>
              <a:t>quality</a:t>
            </a:r>
            <a:r>
              <a:rPr sz="1000" spc="15">
                <a:solidFill>
                  <a:srgbClr val="474747"/>
                </a:solidFill>
                <a:latin typeface="Arial"/>
                <a:cs typeface="Arial"/>
              </a:rPr>
              <a:t> </a:t>
            </a:r>
            <a:r>
              <a:rPr sz="1000">
                <a:solidFill>
                  <a:srgbClr val="474747"/>
                </a:solidFill>
                <a:latin typeface="Arial"/>
                <a:cs typeface="Arial"/>
              </a:rPr>
              <a:t>of</a:t>
            </a:r>
            <a:r>
              <a:rPr sz="1000" spc="20">
                <a:solidFill>
                  <a:srgbClr val="474747"/>
                </a:solidFill>
                <a:latin typeface="Arial"/>
                <a:cs typeface="Arial"/>
              </a:rPr>
              <a:t> </a:t>
            </a:r>
            <a:r>
              <a:rPr sz="1000">
                <a:solidFill>
                  <a:srgbClr val="474747"/>
                </a:solidFill>
                <a:latin typeface="Arial"/>
                <a:cs typeface="Arial"/>
              </a:rPr>
              <a:t>life,</a:t>
            </a:r>
            <a:r>
              <a:rPr sz="1000" spc="10">
                <a:solidFill>
                  <a:srgbClr val="474747"/>
                </a:solidFill>
                <a:latin typeface="Arial"/>
                <a:cs typeface="Arial"/>
              </a:rPr>
              <a:t> </a:t>
            </a:r>
            <a:r>
              <a:rPr sz="1000">
                <a:solidFill>
                  <a:srgbClr val="474747"/>
                </a:solidFill>
                <a:latin typeface="Arial"/>
                <a:cs typeface="Arial"/>
              </a:rPr>
              <a:t>health</a:t>
            </a:r>
            <a:r>
              <a:rPr sz="1000" spc="20">
                <a:solidFill>
                  <a:srgbClr val="474747"/>
                </a:solidFill>
                <a:latin typeface="Arial"/>
                <a:cs typeface="Arial"/>
              </a:rPr>
              <a:t> </a:t>
            </a:r>
            <a:r>
              <a:rPr sz="1000">
                <a:solidFill>
                  <a:srgbClr val="474747"/>
                </a:solidFill>
                <a:latin typeface="Arial"/>
                <a:cs typeface="Arial"/>
              </a:rPr>
              <a:t>and</a:t>
            </a:r>
            <a:r>
              <a:rPr sz="1000" spc="15">
                <a:solidFill>
                  <a:srgbClr val="474747"/>
                </a:solidFill>
                <a:latin typeface="Arial"/>
                <a:cs typeface="Arial"/>
              </a:rPr>
              <a:t> </a:t>
            </a:r>
            <a:r>
              <a:rPr sz="1000" spc="-30">
                <a:solidFill>
                  <a:srgbClr val="474747"/>
                </a:solidFill>
                <a:latin typeface="Arial"/>
                <a:cs typeface="Arial"/>
              </a:rPr>
              <a:t>well-</a:t>
            </a:r>
            <a:r>
              <a:rPr sz="1000" spc="-20">
                <a:solidFill>
                  <a:srgbClr val="474747"/>
                </a:solidFill>
                <a:latin typeface="Arial"/>
                <a:cs typeface="Arial"/>
              </a:rPr>
              <a:t>being </a:t>
            </a:r>
            <a:r>
              <a:rPr sz="1000" spc="-30">
                <a:solidFill>
                  <a:srgbClr val="474747"/>
                </a:solidFill>
                <a:latin typeface="Arial"/>
                <a:cs typeface="Arial"/>
              </a:rPr>
              <a:t>within</a:t>
            </a:r>
            <a:r>
              <a:rPr sz="1000" spc="-45">
                <a:solidFill>
                  <a:srgbClr val="474747"/>
                </a:solidFill>
                <a:latin typeface="Arial"/>
                <a:cs typeface="Arial"/>
              </a:rPr>
              <a:t> </a:t>
            </a:r>
            <a:r>
              <a:rPr sz="1000">
                <a:solidFill>
                  <a:srgbClr val="474747"/>
                </a:solidFill>
                <a:latin typeface="Arial"/>
                <a:cs typeface="Arial"/>
              </a:rPr>
              <a:t>their</a:t>
            </a:r>
            <a:r>
              <a:rPr sz="1000" spc="-30">
                <a:solidFill>
                  <a:srgbClr val="474747"/>
                </a:solidFill>
                <a:latin typeface="Arial"/>
                <a:cs typeface="Arial"/>
              </a:rPr>
              <a:t> </a:t>
            </a:r>
            <a:r>
              <a:rPr sz="1000" spc="-10">
                <a:solidFill>
                  <a:srgbClr val="474747"/>
                </a:solidFill>
                <a:latin typeface="Arial"/>
                <a:cs typeface="Arial"/>
              </a:rPr>
              <a:t>communities.</a:t>
            </a:r>
            <a:endParaRPr sz="1000">
              <a:latin typeface="Arial"/>
              <a:cs typeface="Arial"/>
            </a:endParaRPr>
          </a:p>
        </p:txBody>
      </p:sp>
      <p:sp>
        <p:nvSpPr>
          <p:cNvPr id="11" name="object 8">
            <a:extLst>
              <a:ext uri="{FF2B5EF4-FFF2-40B4-BE49-F238E27FC236}">
                <a16:creationId xmlns:a16="http://schemas.microsoft.com/office/drawing/2014/main" id="{5E42F6D7-6572-4645-A958-662B7E9F1AD1}"/>
              </a:ext>
            </a:extLst>
          </p:cNvPr>
          <p:cNvSpPr txBox="1"/>
          <p:nvPr/>
        </p:nvSpPr>
        <p:spPr>
          <a:xfrm>
            <a:off x="1602739" y="4409694"/>
            <a:ext cx="3046730" cy="635000"/>
          </a:xfrm>
          <a:prstGeom prst="rect">
            <a:avLst/>
          </a:prstGeom>
        </p:spPr>
        <p:txBody>
          <a:bodyPr vert="horz" wrap="square" lIns="0" tIns="12065" rIns="0" bIns="0" rtlCol="0">
            <a:spAutoFit/>
          </a:bodyPr>
          <a:lstStyle/>
          <a:p>
            <a:pPr marL="12700" marR="5080">
              <a:lnSpc>
                <a:spcPct val="100000"/>
              </a:lnSpc>
              <a:spcBef>
                <a:spcPts val="95"/>
              </a:spcBef>
            </a:pPr>
            <a:r>
              <a:rPr sz="1000">
                <a:solidFill>
                  <a:srgbClr val="474747"/>
                </a:solidFill>
                <a:latin typeface="Arial"/>
                <a:cs typeface="Arial"/>
              </a:rPr>
              <a:t>We</a:t>
            </a:r>
            <a:r>
              <a:rPr sz="1000" spc="-20">
                <a:solidFill>
                  <a:srgbClr val="474747"/>
                </a:solidFill>
                <a:latin typeface="Arial"/>
                <a:cs typeface="Arial"/>
              </a:rPr>
              <a:t> </a:t>
            </a:r>
            <a:r>
              <a:rPr sz="1000" spc="-30">
                <a:solidFill>
                  <a:srgbClr val="474747"/>
                </a:solidFill>
                <a:latin typeface="Arial"/>
                <a:cs typeface="Arial"/>
              </a:rPr>
              <a:t>invest</a:t>
            </a:r>
            <a:r>
              <a:rPr sz="1000" spc="-25">
                <a:solidFill>
                  <a:srgbClr val="474747"/>
                </a:solidFill>
                <a:latin typeface="Arial"/>
                <a:cs typeface="Arial"/>
              </a:rPr>
              <a:t> </a:t>
            </a:r>
            <a:r>
              <a:rPr sz="1000">
                <a:solidFill>
                  <a:srgbClr val="474747"/>
                </a:solidFill>
                <a:latin typeface="Arial"/>
                <a:cs typeface="Arial"/>
              </a:rPr>
              <a:t>in</a:t>
            </a:r>
            <a:r>
              <a:rPr sz="1000" spc="-20">
                <a:solidFill>
                  <a:srgbClr val="474747"/>
                </a:solidFill>
                <a:latin typeface="Arial"/>
                <a:cs typeface="Arial"/>
              </a:rPr>
              <a:t> </a:t>
            </a:r>
            <a:r>
              <a:rPr sz="1000" spc="-10">
                <a:solidFill>
                  <a:srgbClr val="474747"/>
                </a:solidFill>
                <a:latin typeface="Arial"/>
                <a:cs typeface="Arial"/>
              </a:rPr>
              <a:t>primary,</a:t>
            </a:r>
            <a:r>
              <a:rPr sz="1000" spc="30">
                <a:solidFill>
                  <a:srgbClr val="474747"/>
                </a:solidFill>
                <a:latin typeface="Arial"/>
                <a:cs typeface="Arial"/>
              </a:rPr>
              <a:t> </a:t>
            </a:r>
            <a:r>
              <a:rPr sz="1000" spc="-35">
                <a:solidFill>
                  <a:srgbClr val="474747"/>
                </a:solidFill>
                <a:latin typeface="Arial"/>
                <a:cs typeface="Arial"/>
              </a:rPr>
              <a:t>secondary</a:t>
            </a:r>
            <a:r>
              <a:rPr sz="1000" spc="-45">
                <a:solidFill>
                  <a:srgbClr val="474747"/>
                </a:solidFill>
                <a:latin typeface="Arial"/>
                <a:cs typeface="Arial"/>
              </a:rPr>
              <a:t> </a:t>
            </a:r>
            <a:r>
              <a:rPr sz="1000" spc="-10">
                <a:solidFill>
                  <a:srgbClr val="474747"/>
                </a:solidFill>
                <a:latin typeface="Arial"/>
                <a:cs typeface="Arial"/>
              </a:rPr>
              <a:t>and</a:t>
            </a:r>
            <a:r>
              <a:rPr sz="1000" spc="-50">
                <a:solidFill>
                  <a:srgbClr val="474747"/>
                </a:solidFill>
                <a:latin typeface="Arial"/>
                <a:cs typeface="Arial"/>
              </a:rPr>
              <a:t> </a:t>
            </a:r>
            <a:r>
              <a:rPr sz="1000" spc="-30">
                <a:solidFill>
                  <a:srgbClr val="474747"/>
                </a:solidFill>
                <a:latin typeface="Arial"/>
                <a:cs typeface="Arial"/>
              </a:rPr>
              <a:t>higher</a:t>
            </a:r>
            <a:r>
              <a:rPr sz="1000" spc="-35">
                <a:solidFill>
                  <a:srgbClr val="474747"/>
                </a:solidFill>
                <a:latin typeface="Arial"/>
                <a:cs typeface="Arial"/>
              </a:rPr>
              <a:t> </a:t>
            </a:r>
            <a:r>
              <a:rPr sz="1000" spc="-10">
                <a:solidFill>
                  <a:srgbClr val="474747"/>
                </a:solidFill>
                <a:latin typeface="Arial"/>
                <a:cs typeface="Arial"/>
              </a:rPr>
              <a:t>education </a:t>
            </a:r>
            <a:r>
              <a:rPr sz="1000" spc="-35">
                <a:solidFill>
                  <a:srgbClr val="474747"/>
                </a:solidFill>
                <a:latin typeface="Arial"/>
                <a:cs typeface="Arial"/>
              </a:rPr>
              <a:t>school</a:t>
            </a:r>
            <a:r>
              <a:rPr sz="1000" spc="-55">
                <a:solidFill>
                  <a:srgbClr val="474747"/>
                </a:solidFill>
                <a:latin typeface="Arial"/>
                <a:cs typeface="Arial"/>
              </a:rPr>
              <a:t> </a:t>
            </a:r>
            <a:r>
              <a:rPr sz="1000" spc="-20">
                <a:solidFill>
                  <a:srgbClr val="474747"/>
                </a:solidFill>
                <a:latin typeface="Arial"/>
                <a:cs typeface="Arial"/>
              </a:rPr>
              <a:t>systems</a:t>
            </a:r>
            <a:r>
              <a:rPr sz="1000" spc="15">
                <a:solidFill>
                  <a:srgbClr val="474747"/>
                </a:solidFill>
                <a:latin typeface="Arial"/>
                <a:cs typeface="Arial"/>
              </a:rPr>
              <a:t> </a:t>
            </a:r>
            <a:r>
              <a:rPr sz="1000" spc="-10">
                <a:solidFill>
                  <a:srgbClr val="474747"/>
                </a:solidFill>
                <a:latin typeface="Arial"/>
                <a:cs typeface="Arial"/>
              </a:rPr>
              <a:t>that</a:t>
            </a:r>
            <a:r>
              <a:rPr sz="1000" spc="-35">
                <a:solidFill>
                  <a:srgbClr val="474747"/>
                </a:solidFill>
                <a:latin typeface="Arial"/>
                <a:cs typeface="Arial"/>
              </a:rPr>
              <a:t> expand</a:t>
            </a:r>
            <a:r>
              <a:rPr sz="1000" spc="-75">
                <a:solidFill>
                  <a:srgbClr val="474747"/>
                </a:solidFill>
                <a:latin typeface="Arial"/>
                <a:cs typeface="Arial"/>
              </a:rPr>
              <a:t> </a:t>
            </a:r>
            <a:r>
              <a:rPr sz="1000" spc="-20">
                <a:solidFill>
                  <a:srgbClr val="474747"/>
                </a:solidFill>
                <a:latin typeface="Arial"/>
                <a:cs typeface="Arial"/>
              </a:rPr>
              <a:t>access</a:t>
            </a:r>
            <a:r>
              <a:rPr sz="1000" spc="-45">
                <a:solidFill>
                  <a:srgbClr val="474747"/>
                </a:solidFill>
                <a:latin typeface="Arial"/>
                <a:cs typeface="Arial"/>
              </a:rPr>
              <a:t> </a:t>
            </a:r>
            <a:r>
              <a:rPr sz="1000">
                <a:solidFill>
                  <a:srgbClr val="474747"/>
                </a:solidFill>
                <a:latin typeface="Arial"/>
                <a:cs typeface="Arial"/>
              </a:rPr>
              <a:t>to</a:t>
            </a:r>
            <a:r>
              <a:rPr sz="1000" spc="-10">
                <a:solidFill>
                  <a:srgbClr val="474747"/>
                </a:solidFill>
                <a:latin typeface="Arial"/>
                <a:cs typeface="Arial"/>
              </a:rPr>
              <a:t> </a:t>
            </a:r>
            <a:r>
              <a:rPr sz="1000" spc="-30">
                <a:solidFill>
                  <a:srgbClr val="474747"/>
                </a:solidFill>
                <a:latin typeface="Arial"/>
                <a:cs typeface="Arial"/>
              </a:rPr>
              <a:t>public</a:t>
            </a:r>
            <a:r>
              <a:rPr sz="1000" spc="-15">
                <a:solidFill>
                  <a:srgbClr val="474747"/>
                </a:solidFill>
                <a:latin typeface="Arial"/>
                <a:cs typeface="Arial"/>
              </a:rPr>
              <a:t> </a:t>
            </a:r>
            <a:r>
              <a:rPr sz="1000" spc="-10">
                <a:solidFill>
                  <a:srgbClr val="474747"/>
                </a:solidFill>
                <a:latin typeface="Arial"/>
                <a:cs typeface="Arial"/>
              </a:rPr>
              <a:t>education </a:t>
            </a:r>
            <a:r>
              <a:rPr sz="1000" spc="-35">
                <a:solidFill>
                  <a:srgbClr val="474747"/>
                </a:solidFill>
                <a:latin typeface="Arial"/>
                <a:cs typeface="Arial"/>
              </a:rPr>
              <a:t>resources</a:t>
            </a:r>
            <a:r>
              <a:rPr sz="1000" spc="-50">
                <a:solidFill>
                  <a:srgbClr val="474747"/>
                </a:solidFill>
                <a:latin typeface="Arial"/>
                <a:cs typeface="Arial"/>
              </a:rPr>
              <a:t> </a:t>
            </a:r>
            <a:r>
              <a:rPr sz="1000" spc="-10">
                <a:solidFill>
                  <a:srgbClr val="474747"/>
                </a:solidFill>
                <a:latin typeface="Arial"/>
                <a:cs typeface="Arial"/>
              </a:rPr>
              <a:t>and</a:t>
            </a:r>
            <a:r>
              <a:rPr sz="1000" spc="-45">
                <a:solidFill>
                  <a:srgbClr val="474747"/>
                </a:solidFill>
                <a:latin typeface="Arial"/>
                <a:cs typeface="Arial"/>
              </a:rPr>
              <a:t> </a:t>
            </a:r>
            <a:r>
              <a:rPr sz="1000" spc="-10">
                <a:solidFill>
                  <a:srgbClr val="474747"/>
                </a:solidFill>
                <a:latin typeface="Arial"/>
                <a:cs typeface="Arial"/>
              </a:rPr>
              <a:t>improve</a:t>
            </a:r>
            <a:r>
              <a:rPr sz="1000" spc="-5">
                <a:solidFill>
                  <a:srgbClr val="474747"/>
                </a:solidFill>
                <a:latin typeface="Arial"/>
                <a:cs typeface="Arial"/>
              </a:rPr>
              <a:t> </a:t>
            </a:r>
            <a:r>
              <a:rPr sz="1000">
                <a:solidFill>
                  <a:srgbClr val="474747"/>
                </a:solidFill>
                <a:latin typeface="Arial"/>
                <a:cs typeface="Arial"/>
              </a:rPr>
              <a:t>the</a:t>
            </a:r>
            <a:r>
              <a:rPr sz="1000" spc="-40">
                <a:solidFill>
                  <a:srgbClr val="474747"/>
                </a:solidFill>
                <a:latin typeface="Arial"/>
                <a:cs typeface="Arial"/>
              </a:rPr>
              <a:t> </a:t>
            </a:r>
            <a:r>
              <a:rPr sz="1000" spc="-30">
                <a:solidFill>
                  <a:srgbClr val="474747"/>
                </a:solidFill>
                <a:latin typeface="Arial"/>
                <a:cs typeface="Arial"/>
              </a:rPr>
              <a:t>quality</a:t>
            </a:r>
            <a:r>
              <a:rPr sz="1000" spc="-25">
                <a:solidFill>
                  <a:srgbClr val="474747"/>
                </a:solidFill>
                <a:latin typeface="Arial"/>
                <a:cs typeface="Arial"/>
              </a:rPr>
              <a:t> </a:t>
            </a:r>
            <a:r>
              <a:rPr sz="1000">
                <a:solidFill>
                  <a:srgbClr val="474747"/>
                </a:solidFill>
                <a:latin typeface="Arial"/>
                <a:cs typeface="Arial"/>
              </a:rPr>
              <a:t>of</a:t>
            </a:r>
            <a:r>
              <a:rPr sz="1000" spc="-20">
                <a:solidFill>
                  <a:srgbClr val="474747"/>
                </a:solidFill>
                <a:latin typeface="Arial"/>
                <a:cs typeface="Arial"/>
              </a:rPr>
              <a:t> </a:t>
            </a:r>
            <a:r>
              <a:rPr sz="1000" spc="-35">
                <a:solidFill>
                  <a:srgbClr val="474747"/>
                </a:solidFill>
                <a:latin typeface="Arial"/>
                <a:cs typeface="Arial"/>
              </a:rPr>
              <a:t>education</a:t>
            </a:r>
            <a:r>
              <a:rPr sz="1000" spc="-50">
                <a:solidFill>
                  <a:srgbClr val="474747"/>
                </a:solidFill>
                <a:latin typeface="Arial"/>
                <a:cs typeface="Arial"/>
              </a:rPr>
              <a:t> </a:t>
            </a:r>
            <a:r>
              <a:rPr sz="1000" spc="-10">
                <a:solidFill>
                  <a:srgbClr val="474747"/>
                </a:solidFill>
                <a:latin typeface="Arial"/>
                <a:cs typeface="Arial"/>
              </a:rPr>
              <a:t>provided to</a:t>
            </a:r>
            <a:r>
              <a:rPr sz="1000" spc="-60">
                <a:solidFill>
                  <a:srgbClr val="474747"/>
                </a:solidFill>
                <a:latin typeface="Arial"/>
                <a:cs typeface="Arial"/>
              </a:rPr>
              <a:t> </a:t>
            </a:r>
            <a:r>
              <a:rPr sz="1000" spc="-10">
                <a:solidFill>
                  <a:srgbClr val="474747"/>
                </a:solidFill>
                <a:latin typeface="Arial"/>
                <a:cs typeface="Arial"/>
              </a:rPr>
              <a:t>constituents.</a:t>
            </a:r>
            <a:endParaRPr sz="1000">
              <a:latin typeface="Arial"/>
              <a:cs typeface="Arial"/>
            </a:endParaRPr>
          </a:p>
        </p:txBody>
      </p:sp>
      <p:sp>
        <p:nvSpPr>
          <p:cNvPr id="12" name="object 9">
            <a:extLst>
              <a:ext uri="{FF2B5EF4-FFF2-40B4-BE49-F238E27FC236}">
                <a16:creationId xmlns:a16="http://schemas.microsoft.com/office/drawing/2014/main" id="{3FA1DB09-63F1-4C29-A5B2-32DD0C49D999}"/>
              </a:ext>
            </a:extLst>
          </p:cNvPr>
          <p:cNvSpPr txBox="1"/>
          <p:nvPr/>
        </p:nvSpPr>
        <p:spPr>
          <a:xfrm>
            <a:off x="6481064" y="4409388"/>
            <a:ext cx="3089275" cy="787400"/>
          </a:xfrm>
          <a:prstGeom prst="rect">
            <a:avLst/>
          </a:prstGeom>
        </p:spPr>
        <p:txBody>
          <a:bodyPr vert="horz" wrap="square" lIns="0" tIns="12065" rIns="0" bIns="0" rtlCol="0">
            <a:spAutoFit/>
          </a:bodyPr>
          <a:lstStyle/>
          <a:p>
            <a:pPr marL="12700" marR="5080">
              <a:lnSpc>
                <a:spcPct val="100000"/>
              </a:lnSpc>
              <a:spcBef>
                <a:spcPts val="95"/>
              </a:spcBef>
            </a:pPr>
            <a:r>
              <a:rPr sz="1000">
                <a:solidFill>
                  <a:srgbClr val="474747"/>
                </a:solidFill>
                <a:latin typeface="Arial"/>
                <a:cs typeface="Arial"/>
              </a:rPr>
              <a:t>We</a:t>
            </a:r>
            <a:r>
              <a:rPr sz="1000" spc="-80">
                <a:solidFill>
                  <a:srgbClr val="474747"/>
                </a:solidFill>
                <a:latin typeface="Arial"/>
                <a:cs typeface="Arial"/>
              </a:rPr>
              <a:t> </a:t>
            </a:r>
            <a:r>
              <a:rPr sz="1000" spc="-25">
                <a:solidFill>
                  <a:srgbClr val="474747"/>
                </a:solidFill>
                <a:latin typeface="Arial"/>
                <a:cs typeface="Arial"/>
              </a:rPr>
              <a:t>seek</a:t>
            </a:r>
            <a:r>
              <a:rPr sz="1000" spc="-55">
                <a:solidFill>
                  <a:srgbClr val="474747"/>
                </a:solidFill>
                <a:latin typeface="Arial"/>
                <a:cs typeface="Arial"/>
              </a:rPr>
              <a:t> </a:t>
            </a:r>
            <a:r>
              <a:rPr sz="1000" spc="-10">
                <a:solidFill>
                  <a:srgbClr val="474747"/>
                </a:solidFill>
                <a:latin typeface="Arial"/>
                <a:cs typeface="Arial"/>
              </a:rPr>
              <a:t>out</a:t>
            </a:r>
            <a:r>
              <a:rPr sz="1000" spc="-45">
                <a:solidFill>
                  <a:srgbClr val="474747"/>
                </a:solidFill>
                <a:latin typeface="Arial"/>
                <a:cs typeface="Arial"/>
              </a:rPr>
              <a:t> </a:t>
            </a:r>
            <a:r>
              <a:rPr sz="1000">
                <a:solidFill>
                  <a:srgbClr val="474747"/>
                </a:solidFill>
                <a:latin typeface="Arial"/>
                <a:cs typeface="Arial"/>
              </a:rPr>
              <a:t>air</a:t>
            </a:r>
            <a:r>
              <a:rPr sz="1000" spc="30">
                <a:solidFill>
                  <a:srgbClr val="474747"/>
                </a:solidFill>
                <a:latin typeface="Arial"/>
                <a:cs typeface="Arial"/>
              </a:rPr>
              <a:t> </a:t>
            </a:r>
            <a:r>
              <a:rPr sz="1000" spc="-25">
                <a:solidFill>
                  <a:srgbClr val="474747"/>
                </a:solidFill>
                <a:latin typeface="Arial"/>
                <a:cs typeface="Arial"/>
              </a:rPr>
              <a:t>and</a:t>
            </a:r>
            <a:r>
              <a:rPr sz="1000" spc="-95">
                <a:solidFill>
                  <a:srgbClr val="474747"/>
                </a:solidFill>
                <a:latin typeface="Arial"/>
                <a:cs typeface="Arial"/>
              </a:rPr>
              <a:t> </a:t>
            </a:r>
            <a:r>
              <a:rPr sz="1000" spc="-10">
                <a:solidFill>
                  <a:srgbClr val="474747"/>
                </a:solidFill>
                <a:latin typeface="Arial"/>
                <a:cs typeface="Arial"/>
              </a:rPr>
              <a:t>sea</a:t>
            </a:r>
            <a:r>
              <a:rPr sz="1000" spc="-45">
                <a:solidFill>
                  <a:srgbClr val="474747"/>
                </a:solidFill>
                <a:latin typeface="Arial"/>
                <a:cs typeface="Arial"/>
              </a:rPr>
              <a:t> </a:t>
            </a:r>
            <a:r>
              <a:rPr sz="1000" spc="-35">
                <a:solidFill>
                  <a:srgbClr val="474747"/>
                </a:solidFill>
                <a:latin typeface="Arial"/>
                <a:cs typeface="Arial"/>
              </a:rPr>
              <a:t>transport</a:t>
            </a:r>
            <a:r>
              <a:rPr sz="1000" spc="-50">
                <a:solidFill>
                  <a:srgbClr val="474747"/>
                </a:solidFill>
                <a:latin typeface="Arial"/>
                <a:cs typeface="Arial"/>
              </a:rPr>
              <a:t> </a:t>
            </a:r>
            <a:r>
              <a:rPr sz="1000" spc="-35">
                <a:solidFill>
                  <a:srgbClr val="474747"/>
                </a:solidFill>
                <a:latin typeface="Arial"/>
                <a:cs typeface="Arial"/>
              </a:rPr>
              <a:t>hubs</a:t>
            </a:r>
            <a:r>
              <a:rPr sz="1000" spc="-70">
                <a:solidFill>
                  <a:srgbClr val="474747"/>
                </a:solidFill>
                <a:latin typeface="Arial"/>
                <a:cs typeface="Arial"/>
              </a:rPr>
              <a:t> </a:t>
            </a:r>
            <a:r>
              <a:rPr sz="1000" spc="-35">
                <a:solidFill>
                  <a:srgbClr val="474747"/>
                </a:solidFill>
                <a:latin typeface="Arial"/>
                <a:cs typeface="Arial"/>
              </a:rPr>
              <a:t>that</a:t>
            </a:r>
            <a:r>
              <a:rPr sz="1000" spc="-75">
                <a:solidFill>
                  <a:srgbClr val="474747"/>
                </a:solidFill>
                <a:latin typeface="Arial"/>
                <a:cs typeface="Arial"/>
              </a:rPr>
              <a:t> </a:t>
            </a:r>
            <a:r>
              <a:rPr sz="1000">
                <a:solidFill>
                  <a:srgbClr val="474747"/>
                </a:solidFill>
                <a:latin typeface="Arial"/>
                <a:cs typeface="Arial"/>
              </a:rPr>
              <a:t>are</a:t>
            </a:r>
            <a:r>
              <a:rPr sz="1000" spc="-15">
                <a:solidFill>
                  <a:srgbClr val="474747"/>
                </a:solidFill>
                <a:latin typeface="Arial"/>
                <a:cs typeface="Arial"/>
              </a:rPr>
              <a:t> </a:t>
            </a:r>
            <a:r>
              <a:rPr sz="1000" spc="-10">
                <a:solidFill>
                  <a:srgbClr val="474747"/>
                </a:solidFill>
                <a:latin typeface="Arial"/>
                <a:cs typeface="Arial"/>
              </a:rPr>
              <a:t>engaged </a:t>
            </a:r>
            <a:r>
              <a:rPr sz="1000">
                <a:solidFill>
                  <a:srgbClr val="474747"/>
                </a:solidFill>
                <a:latin typeface="Arial"/>
                <a:cs typeface="Arial"/>
              </a:rPr>
              <a:t>in</a:t>
            </a:r>
            <a:r>
              <a:rPr sz="1000" spc="-15">
                <a:solidFill>
                  <a:srgbClr val="474747"/>
                </a:solidFill>
                <a:latin typeface="Arial"/>
                <a:cs typeface="Arial"/>
              </a:rPr>
              <a:t> </a:t>
            </a:r>
            <a:r>
              <a:rPr sz="1000">
                <a:solidFill>
                  <a:srgbClr val="474747"/>
                </a:solidFill>
                <a:latin typeface="Arial"/>
                <a:cs typeface="Arial"/>
              </a:rPr>
              <a:t>major</a:t>
            </a:r>
            <a:r>
              <a:rPr sz="1000" spc="-15">
                <a:solidFill>
                  <a:srgbClr val="474747"/>
                </a:solidFill>
                <a:latin typeface="Arial"/>
                <a:cs typeface="Arial"/>
              </a:rPr>
              <a:t> </a:t>
            </a:r>
            <a:r>
              <a:rPr sz="1000" spc="-10">
                <a:solidFill>
                  <a:srgbClr val="474747"/>
                </a:solidFill>
                <a:latin typeface="Arial"/>
                <a:cs typeface="Arial"/>
              </a:rPr>
              <a:t>activity</a:t>
            </a:r>
            <a:r>
              <a:rPr sz="1000" spc="25">
                <a:solidFill>
                  <a:srgbClr val="474747"/>
                </a:solidFill>
                <a:latin typeface="Arial"/>
                <a:cs typeface="Arial"/>
              </a:rPr>
              <a:t> </a:t>
            </a:r>
            <a:r>
              <a:rPr sz="1000">
                <a:solidFill>
                  <a:srgbClr val="474747"/>
                </a:solidFill>
                <a:latin typeface="Arial"/>
                <a:cs typeface="Arial"/>
              </a:rPr>
              <a:t>to</a:t>
            </a:r>
            <a:r>
              <a:rPr sz="1000" spc="-20">
                <a:solidFill>
                  <a:srgbClr val="474747"/>
                </a:solidFill>
                <a:latin typeface="Arial"/>
                <a:cs typeface="Arial"/>
              </a:rPr>
              <a:t> </a:t>
            </a:r>
            <a:r>
              <a:rPr sz="1000" spc="-35">
                <a:solidFill>
                  <a:srgbClr val="474747"/>
                </a:solidFill>
                <a:latin typeface="Arial"/>
                <a:cs typeface="Arial"/>
              </a:rPr>
              <a:t>reduce</a:t>
            </a:r>
            <a:r>
              <a:rPr sz="1000" spc="-60">
                <a:solidFill>
                  <a:srgbClr val="474747"/>
                </a:solidFill>
                <a:latin typeface="Arial"/>
                <a:cs typeface="Arial"/>
              </a:rPr>
              <a:t> </a:t>
            </a:r>
            <a:r>
              <a:rPr sz="1000" spc="-35">
                <a:solidFill>
                  <a:srgbClr val="474747"/>
                </a:solidFill>
                <a:latin typeface="Arial"/>
                <a:cs typeface="Arial"/>
              </a:rPr>
              <a:t>environmental</a:t>
            </a:r>
            <a:r>
              <a:rPr sz="1000" spc="-20">
                <a:solidFill>
                  <a:srgbClr val="474747"/>
                </a:solidFill>
                <a:latin typeface="Arial"/>
                <a:cs typeface="Arial"/>
              </a:rPr>
              <a:t> </a:t>
            </a:r>
            <a:r>
              <a:rPr sz="1000" spc="-35">
                <a:solidFill>
                  <a:srgbClr val="474747"/>
                </a:solidFill>
                <a:latin typeface="Arial"/>
                <a:cs typeface="Arial"/>
              </a:rPr>
              <a:t>footprint</a:t>
            </a:r>
            <a:r>
              <a:rPr sz="1000" spc="-45">
                <a:solidFill>
                  <a:srgbClr val="474747"/>
                </a:solidFill>
                <a:latin typeface="Arial"/>
                <a:cs typeface="Arial"/>
              </a:rPr>
              <a:t> </a:t>
            </a:r>
            <a:r>
              <a:rPr sz="1000">
                <a:solidFill>
                  <a:srgbClr val="474747"/>
                </a:solidFill>
                <a:latin typeface="Arial"/>
                <a:cs typeface="Arial"/>
              </a:rPr>
              <a:t>as</a:t>
            </a:r>
            <a:r>
              <a:rPr sz="1000" spc="-10">
                <a:solidFill>
                  <a:srgbClr val="474747"/>
                </a:solidFill>
                <a:latin typeface="Arial"/>
                <a:cs typeface="Arial"/>
              </a:rPr>
              <a:t> </a:t>
            </a:r>
            <a:r>
              <a:rPr sz="1000" spc="-50">
                <a:solidFill>
                  <a:srgbClr val="474747"/>
                </a:solidFill>
                <a:latin typeface="Arial"/>
                <a:cs typeface="Arial"/>
              </a:rPr>
              <a:t>a </a:t>
            </a:r>
            <a:r>
              <a:rPr sz="1000">
                <a:solidFill>
                  <a:srgbClr val="474747"/>
                </a:solidFill>
                <a:latin typeface="Arial"/>
                <a:cs typeface="Arial"/>
              </a:rPr>
              <a:t>way</a:t>
            </a:r>
            <a:r>
              <a:rPr sz="1000" spc="-25">
                <a:solidFill>
                  <a:srgbClr val="474747"/>
                </a:solidFill>
                <a:latin typeface="Arial"/>
                <a:cs typeface="Arial"/>
              </a:rPr>
              <a:t> </a:t>
            </a:r>
            <a:r>
              <a:rPr sz="1000">
                <a:solidFill>
                  <a:srgbClr val="474747"/>
                </a:solidFill>
                <a:latin typeface="Arial"/>
                <a:cs typeface="Arial"/>
              </a:rPr>
              <a:t>of</a:t>
            </a:r>
            <a:r>
              <a:rPr sz="1000" spc="-40">
                <a:solidFill>
                  <a:srgbClr val="474747"/>
                </a:solidFill>
                <a:latin typeface="Arial"/>
                <a:cs typeface="Arial"/>
              </a:rPr>
              <a:t> </a:t>
            </a:r>
            <a:r>
              <a:rPr sz="1000" spc="-30">
                <a:solidFill>
                  <a:srgbClr val="474747"/>
                </a:solidFill>
                <a:latin typeface="Arial"/>
                <a:cs typeface="Arial"/>
              </a:rPr>
              <a:t>mitigating</a:t>
            </a:r>
            <a:r>
              <a:rPr sz="1000" spc="-20">
                <a:solidFill>
                  <a:srgbClr val="474747"/>
                </a:solidFill>
                <a:latin typeface="Arial"/>
                <a:cs typeface="Arial"/>
              </a:rPr>
              <a:t> </a:t>
            </a:r>
            <a:r>
              <a:rPr sz="1000">
                <a:solidFill>
                  <a:srgbClr val="474747"/>
                </a:solidFill>
                <a:latin typeface="Arial"/>
                <a:cs typeface="Arial"/>
              </a:rPr>
              <a:t>some</a:t>
            </a:r>
            <a:r>
              <a:rPr sz="1000" spc="-50">
                <a:solidFill>
                  <a:srgbClr val="474747"/>
                </a:solidFill>
                <a:latin typeface="Arial"/>
                <a:cs typeface="Arial"/>
              </a:rPr>
              <a:t> </a:t>
            </a:r>
            <a:r>
              <a:rPr sz="1000">
                <a:solidFill>
                  <a:srgbClr val="474747"/>
                </a:solidFill>
                <a:latin typeface="Arial"/>
                <a:cs typeface="Arial"/>
              </a:rPr>
              <a:t>of</a:t>
            </a:r>
            <a:r>
              <a:rPr sz="1000" spc="-15">
                <a:solidFill>
                  <a:srgbClr val="474747"/>
                </a:solidFill>
                <a:latin typeface="Arial"/>
                <a:cs typeface="Arial"/>
              </a:rPr>
              <a:t> </a:t>
            </a:r>
            <a:r>
              <a:rPr sz="1000">
                <a:solidFill>
                  <a:srgbClr val="474747"/>
                </a:solidFill>
                <a:latin typeface="Arial"/>
                <a:cs typeface="Arial"/>
              </a:rPr>
              <a:t>the</a:t>
            </a:r>
            <a:r>
              <a:rPr sz="1000" spc="-45">
                <a:solidFill>
                  <a:srgbClr val="474747"/>
                </a:solidFill>
                <a:latin typeface="Arial"/>
                <a:cs typeface="Arial"/>
              </a:rPr>
              <a:t> </a:t>
            </a:r>
            <a:r>
              <a:rPr sz="1000" spc="-40">
                <a:solidFill>
                  <a:srgbClr val="474747"/>
                </a:solidFill>
                <a:latin typeface="Arial"/>
                <a:cs typeface="Arial"/>
              </a:rPr>
              <a:t>negative</a:t>
            </a:r>
            <a:r>
              <a:rPr sz="1000" spc="-125">
                <a:solidFill>
                  <a:srgbClr val="474747"/>
                </a:solidFill>
                <a:latin typeface="Arial"/>
                <a:cs typeface="Arial"/>
              </a:rPr>
              <a:t> </a:t>
            </a:r>
            <a:r>
              <a:rPr sz="1000" spc="-10">
                <a:solidFill>
                  <a:srgbClr val="474747"/>
                </a:solidFill>
                <a:latin typeface="Arial"/>
                <a:cs typeface="Arial"/>
              </a:rPr>
              <a:t>environmental </a:t>
            </a:r>
            <a:r>
              <a:rPr sz="1000" spc="-20">
                <a:solidFill>
                  <a:srgbClr val="474747"/>
                </a:solidFill>
                <a:latin typeface="Arial"/>
                <a:cs typeface="Arial"/>
              </a:rPr>
              <a:t>impacts</a:t>
            </a:r>
            <a:r>
              <a:rPr sz="1000" spc="-40">
                <a:solidFill>
                  <a:srgbClr val="474747"/>
                </a:solidFill>
                <a:latin typeface="Arial"/>
                <a:cs typeface="Arial"/>
              </a:rPr>
              <a:t> </a:t>
            </a:r>
            <a:r>
              <a:rPr sz="1000">
                <a:solidFill>
                  <a:srgbClr val="474747"/>
                </a:solidFill>
                <a:latin typeface="Arial"/>
                <a:cs typeface="Arial"/>
              </a:rPr>
              <a:t>of</a:t>
            </a:r>
            <a:r>
              <a:rPr sz="1000" spc="-20">
                <a:solidFill>
                  <a:srgbClr val="474747"/>
                </a:solidFill>
                <a:latin typeface="Arial"/>
                <a:cs typeface="Arial"/>
              </a:rPr>
              <a:t> the</a:t>
            </a:r>
            <a:r>
              <a:rPr sz="1000" spc="-55">
                <a:solidFill>
                  <a:srgbClr val="474747"/>
                </a:solidFill>
                <a:latin typeface="Arial"/>
                <a:cs typeface="Arial"/>
              </a:rPr>
              <a:t> </a:t>
            </a:r>
            <a:r>
              <a:rPr sz="1000">
                <a:solidFill>
                  <a:srgbClr val="474747"/>
                </a:solidFill>
                <a:latin typeface="Arial"/>
                <a:cs typeface="Arial"/>
              </a:rPr>
              <a:t>air</a:t>
            </a:r>
            <a:r>
              <a:rPr sz="1000" spc="25">
                <a:solidFill>
                  <a:srgbClr val="474747"/>
                </a:solidFill>
                <a:latin typeface="Arial"/>
                <a:cs typeface="Arial"/>
              </a:rPr>
              <a:t> </a:t>
            </a:r>
            <a:r>
              <a:rPr sz="1000" spc="-25">
                <a:solidFill>
                  <a:srgbClr val="474747"/>
                </a:solidFill>
                <a:latin typeface="Arial"/>
                <a:cs typeface="Arial"/>
              </a:rPr>
              <a:t>travel</a:t>
            </a:r>
            <a:r>
              <a:rPr sz="1000" spc="-10">
                <a:solidFill>
                  <a:srgbClr val="474747"/>
                </a:solidFill>
                <a:latin typeface="Arial"/>
                <a:cs typeface="Arial"/>
              </a:rPr>
              <a:t> and</a:t>
            </a:r>
            <a:r>
              <a:rPr sz="1000" spc="-45">
                <a:solidFill>
                  <a:srgbClr val="474747"/>
                </a:solidFill>
                <a:latin typeface="Arial"/>
                <a:cs typeface="Arial"/>
              </a:rPr>
              <a:t> </a:t>
            </a:r>
            <a:r>
              <a:rPr sz="1000" spc="-20">
                <a:solidFill>
                  <a:srgbClr val="474747"/>
                </a:solidFill>
                <a:latin typeface="Arial"/>
                <a:cs typeface="Arial"/>
              </a:rPr>
              <a:t>commercial</a:t>
            </a:r>
            <a:r>
              <a:rPr sz="1000" spc="-45">
                <a:solidFill>
                  <a:srgbClr val="474747"/>
                </a:solidFill>
                <a:latin typeface="Arial"/>
                <a:cs typeface="Arial"/>
              </a:rPr>
              <a:t> </a:t>
            </a:r>
            <a:r>
              <a:rPr sz="1000" spc="-10">
                <a:solidFill>
                  <a:srgbClr val="474747"/>
                </a:solidFill>
                <a:latin typeface="Arial"/>
                <a:cs typeface="Arial"/>
              </a:rPr>
              <a:t>transportation industries.</a:t>
            </a:r>
            <a:endParaRPr sz="1000">
              <a:latin typeface="Arial"/>
              <a:cs typeface="Arial"/>
            </a:endParaRPr>
          </a:p>
        </p:txBody>
      </p:sp>
      <p:sp>
        <p:nvSpPr>
          <p:cNvPr id="13" name="object 12">
            <a:extLst>
              <a:ext uri="{FF2B5EF4-FFF2-40B4-BE49-F238E27FC236}">
                <a16:creationId xmlns:a16="http://schemas.microsoft.com/office/drawing/2014/main" id="{47C8ABC6-31D9-409B-8379-4860C7FEBAFA}"/>
              </a:ext>
            </a:extLst>
          </p:cNvPr>
          <p:cNvSpPr txBox="1"/>
          <p:nvPr/>
        </p:nvSpPr>
        <p:spPr>
          <a:xfrm>
            <a:off x="1602739" y="5595671"/>
            <a:ext cx="3044825" cy="482600"/>
          </a:xfrm>
          <a:prstGeom prst="rect">
            <a:avLst/>
          </a:prstGeom>
        </p:spPr>
        <p:txBody>
          <a:bodyPr vert="horz" wrap="square" lIns="0" tIns="12065" rIns="0" bIns="0" rtlCol="0">
            <a:spAutoFit/>
          </a:bodyPr>
          <a:lstStyle/>
          <a:p>
            <a:pPr marL="12700" marR="5080" algn="just">
              <a:lnSpc>
                <a:spcPct val="100000"/>
              </a:lnSpc>
              <a:spcBef>
                <a:spcPts val="95"/>
              </a:spcBef>
            </a:pPr>
            <a:r>
              <a:rPr sz="1000">
                <a:solidFill>
                  <a:srgbClr val="474747"/>
                </a:solidFill>
                <a:latin typeface="Arial"/>
                <a:cs typeface="Arial"/>
              </a:rPr>
              <a:t>We</a:t>
            </a:r>
            <a:r>
              <a:rPr sz="1000" spc="90">
                <a:solidFill>
                  <a:srgbClr val="474747"/>
                </a:solidFill>
                <a:latin typeface="Arial"/>
                <a:cs typeface="Arial"/>
              </a:rPr>
              <a:t> </a:t>
            </a:r>
            <a:r>
              <a:rPr sz="1000">
                <a:solidFill>
                  <a:srgbClr val="474747"/>
                </a:solidFill>
                <a:latin typeface="Arial"/>
                <a:cs typeface="Arial"/>
              </a:rPr>
              <a:t>emphasize</a:t>
            </a:r>
            <a:r>
              <a:rPr sz="1000" spc="105">
                <a:solidFill>
                  <a:srgbClr val="474747"/>
                </a:solidFill>
                <a:latin typeface="Arial"/>
                <a:cs typeface="Arial"/>
              </a:rPr>
              <a:t> </a:t>
            </a:r>
            <a:r>
              <a:rPr sz="1000" spc="-30">
                <a:solidFill>
                  <a:srgbClr val="474747"/>
                </a:solidFill>
                <a:latin typeface="Arial"/>
                <a:cs typeface="Arial"/>
              </a:rPr>
              <a:t>multi-</a:t>
            </a:r>
            <a:r>
              <a:rPr sz="1000">
                <a:solidFill>
                  <a:srgbClr val="474747"/>
                </a:solidFill>
                <a:latin typeface="Arial"/>
                <a:cs typeface="Arial"/>
              </a:rPr>
              <a:t>family</a:t>
            </a:r>
            <a:r>
              <a:rPr sz="1000" spc="100">
                <a:solidFill>
                  <a:srgbClr val="474747"/>
                </a:solidFill>
                <a:latin typeface="Arial"/>
                <a:cs typeface="Arial"/>
              </a:rPr>
              <a:t> </a:t>
            </a:r>
            <a:r>
              <a:rPr sz="1000">
                <a:solidFill>
                  <a:srgbClr val="474747"/>
                </a:solidFill>
                <a:latin typeface="Arial"/>
                <a:cs typeface="Arial"/>
              </a:rPr>
              <a:t>and</a:t>
            </a:r>
            <a:r>
              <a:rPr sz="1000" spc="105">
                <a:solidFill>
                  <a:srgbClr val="474747"/>
                </a:solidFill>
                <a:latin typeface="Arial"/>
                <a:cs typeface="Arial"/>
              </a:rPr>
              <a:t> </a:t>
            </a:r>
            <a:r>
              <a:rPr sz="1000" spc="-30">
                <a:solidFill>
                  <a:srgbClr val="474747"/>
                </a:solidFill>
                <a:latin typeface="Arial"/>
                <a:cs typeface="Arial"/>
              </a:rPr>
              <a:t>single-</a:t>
            </a:r>
            <a:r>
              <a:rPr sz="1000">
                <a:solidFill>
                  <a:srgbClr val="474747"/>
                </a:solidFill>
                <a:latin typeface="Arial"/>
                <a:cs typeface="Arial"/>
              </a:rPr>
              <a:t>family</a:t>
            </a:r>
            <a:r>
              <a:rPr sz="1000" spc="90">
                <a:solidFill>
                  <a:srgbClr val="474747"/>
                </a:solidFill>
                <a:latin typeface="Arial"/>
                <a:cs typeface="Arial"/>
              </a:rPr>
              <a:t> </a:t>
            </a:r>
            <a:r>
              <a:rPr sz="1000" spc="-10">
                <a:solidFill>
                  <a:srgbClr val="474747"/>
                </a:solidFill>
                <a:latin typeface="Arial"/>
                <a:cs typeface="Arial"/>
              </a:rPr>
              <a:t>housing </a:t>
            </a:r>
            <a:r>
              <a:rPr sz="1000">
                <a:solidFill>
                  <a:srgbClr val="474747"/>
                </a:solidFill>
                <a:latin typeface="Arial"/>
                <a:cs typeface="Arial"/>
              </a:rPr>
              <a:t>projects that</a:t>
            </a:r>
            <a:r>
              <a:rPr sz="1000" spc="-10">
                <a:solidFill>
                  <a:srgbClr val="474747"/>
                </a:solidFill>
                <a:latin typeface="Arial"/>
                <a:cs typeface="Arial"/>
              </a:rPr>
              <a:t> </a:t>
            </a:r>
            <a:r>
              <a:rPr sz="1000">
                <a:solidFill>
                  <a:srgbClr val="474747"/>
                </a:solidFill>
                <a:latin typeface="Arial"/>
                <a:cs typeface="Arial"/>
              </a:rPr>
              <a:t>increase</a:t>
            </a:r>
            <a:r>
              <a:rPr sz="1000" spc="-5">
                <a:solidFill>
                  <a:srgbClr val="474747"/>
                </a:solidFill>
                <a:latin typeface="Arial"/>
                <a:cs typeface="Arial"/>
              </a:rPr>
              <a:t> </a:t>
            </a:r>
            <a:r>
              <a:rPr sz="1000">
                <a:solidFill>
                  <a:srgbClr val="474747"/>
                </a:solidFill>
                <a:latin typeface="Arial"/>
                <a:cs typeface="Arial"/>
              </a:rPr>
              <a:t>access</a:t>
            </a:r>
            <a:r>
              <a:rPr sz="1000" spc="15">
                <a:solidFill>
                  <a:srgbClr val="474747"/>
                </a:solidFill>
                <a:latin typeface="Arial"/>
                <a:cs typeface="Arial"/>
              </a:rPr>
              <a:t> </a:t>
            </a:r>
            <a:r>
              <a:rPr sz="1000">
                <a:solidFill>
                  <a:srgbClr val="474747"/>
                </a:solidFill>
                <a:latin typeface="Arial"/>
                <a:cs typeface="Arial"/>
              </a:rPr>
              <a:t>to</a:t>
            </a:r>
            <a:r>
              <a:rPr sz="1000" spc="-10">
                <a:solidFill>
                  <a:srgbClr val="474747"/>
                </a:solidFill>
                <a:latin typeface="Arial"/>
                <a:cs typeface="Arial"/>
              </a:rPr>
              <a:t> affordable</a:t>
            </a:r>
            <a:r>
              <a:rPr sz="1000" spc="-5">
                <a:solidFill>
                  <a:srgbClr val="474747"/>
                </a:solidFill>
                <a:latin typeface="Arial"/>
                <a:cs typeface="Arial"/>
              </a:rPr>
              <a:t> </a:t>
            </a:r>
            <a:r>
              <a:rPr sz="1000">
                <a:solidFill>
                  <a:srgbClr val="474747"/>
                </a:solidFill>
                <a:latin typeface="Arial"/>
                <a:cs typeface="Arial"/>
              </a:rPr>
              <a:t>options </a:t>
            </a:r>
            <a:r>
              <a:rPr sz="1000" spc="-25">
                <a:solidFill>
                  <a:srgbClr val="474747"/>
                </a:solidFill>
                <a:latin typeface="Arial"/>
                <a:cs typeface="Arial"/>
              </a:rPr>
              <a:t>for </a:t>
            </a:r>
            <a:r>
              <a:rPr sz="1000">
                <a:solidFill>
                  <a:srgbClr val="474747"/>
                </a:solidFill>
                <a:latin typeface="Arial"/>
                <a:cs typeface="Arial"/>
              </a:rPr>
              <a:t>lower-</a:t>
            </a:r>
            <a:r>
              <a:rPr sz="1000" spc="25">
                <a:solidFill>
                  <a:srgbClr val="474747"/>
                </a:solidFill>
                <a:latin typeface="Arial"/>
                <a:cs typeface="Arial"/>
              </a:rPr>
              <a:t> </a:t>
            </a:r>
            <a:r>
              <a:rPr sz="1000" spc="-25">
                <a:solidFill>
                  <a:srgbClr val="474747"/>
                </a:solidFill>
                <a:latin typeface="Arial"/>
                <a:cs typeface="Arial"/>
              </a:rPr>
              <a:t>and</a:t>
            </a:r>
            <a:r>
              <a:rPr sz="1000" spc="-85">
                <a:solidFill>
                  <a:srgbClr val="474747"/>
                </a:solidFill>
                <a:latin typeface="Arial"/>
                <a:cs typeface="Arial"/>
              </a:rPr>
              <a:t> </a:t>
            </a:r>
            <a:r>
              <a:rPr sz="1000" spc="-35">
                <a:solidFill>
                  <a:srgbClr val="474747"/>
                </a:solidFill>
                <a:latin typeface="Arial"/>
                <a:cs typeface="Arial"/>
              </a:rPr>
              <a:t>middle-</a:t>
            </a:r>
            <a:r>
              <a:rPr sz="1000" spc="-25">
                <a:solidFill>
                  <a:srgbClr val="474747"/>
                </a:solidFill>
                <a:latin typeface="Arial"/>
                <a:cs typeface="Arial"/>
              </a:rPr>
              <a:t>income</a:t>
            </a:r>
            <a:r>
              <a:rPr sz="1000" spc="-40">
                <a:solidFill>
                  <a:srgbClr val="474747"/>
                </a:solidFill>
                <a:latin typeface="Arial"/>
                <a:cs typeface="Arial"/>
              </a:rPr>
              <a:t> </a:t>
            </a:r>
            <a:r>
              <a:rPr sz="1000" spc="-10">
                <a:solidFill>
                  <a:srgbClr val="474747"/>
                </a:solidFill>
                <a:latin typeface="Arial"/>
                <a:cs typeface="Arial"/>
              </a:rPr>
              <a:t>populations.</a:t>
            </a:r>
            <a:endParaRPr sz="1000">
              <a:latin typeface="Arial"/>
              <a:cs typeface="Arial"/>
            </a:endParaRPr>
          </a:p>
        </p:txBody>
      </p:sp>
      <p:sp>
        <p:nvSpPr>
          <p:cNvPr id="14" name="object 13">
            <a:extLst>
              <a:ext uri="{FF2B5EF4-FFF2-40B4-BE49-F238E27FC236}">
                <a16:creationId xmlns:a16="http://schemas.microsoft.com/office/drawing/2014/main" id="{4A60EE7F-068A-4ACD-AD27-5423E512CB9D}"/>
              </a:ext>
            </a:extLst>
          </p:cNvPr>
          <p:cNvSpPr txBox="1"/>
          <p:nvPr/>
        </p:nvSpPr>
        <p:spPr>
          <a:xfrm>
            <a:off x="6480809" y="5499675"/>
            <a:ext cx="3057525" cy="635635"/>
          </a:xfrm>
          <a:prstGeom prst="rect">
            <a:avLst/>
          </a:prstGeom>
        </p:spPr>
        <p:txBody>
          <a:bodyPr vert="horz" wrap="square" lIns="0" tIns="12065" rIns="0" bIns="0" rtlCol="0">
            <a:spAutoFit/>
          </a:bodyPr>
          <a:lstStyle/>
          <a:p>
            <a:pPr marL="12700" marR="5080">
              <a:lnSpc>
                <a:spcPct val="100000"/>
              </a:lnSpc>
              <a:spcBef>
                <a:spcPts val="95"/>
              </a:spcBef>
            </a:pPr>
            <a:r>
              <a:rPr sz="1000">
                <a:solidFill>
                  <a:srgbClr val="474747"/>
                </a:solidFill>
                <a:latin typeface="Arial"/>
                <a:cs typeface="Arial"/>
              </a:rPr>
              <a:t>We</a:t>
            </a:r>
            <a:r>
              <a:rPr sz="1000" spc="-10">
                <a:solidFill>
                  <a:srgbClr val="474747"/>
                </a:solidFill>
                <a:latin typeface="Arial"/>
                <a:cs typeface="Arial"/>
              </a:rPr>
              <a:t> look</a:t>
            </a:r>
            <a:r>
              <a:rPr sz="1000" spc="-15">
                <a:solidFill>
                  <a:srgbClr val="474747"/>
                </a:solidFill>
                <a:latin typeface="Arial"/>
                <a:cs typeface="Arial"/>
              </a:rPr>
              <a:t> </a:t>
            </a:r>
            <a:r>
              <a:rPr sz="1000">
                <a:solidFill>
                  <a:srgbClr val="474747"/>
                </a:solidFill>
                <a:latin typeface="Arial"/>
                <a:cs typeface="Arial"/>
              </a:rPr>
              <a:t>for</a:t>
            </a:r>
            <a:r>
              <a:rPr sz="1000" spc="-10">
                <a:solidFill>
                  <a:srgbClr val="474747"/>
                </a:solidFill>
                <a:latin typeface="Arial"/>
                <a:cs typeface="Arial"/>
              </a:rPr>
              <a:t> </a:t>
            </a:r>
            <a:r>
              <a:rPr sz="1000" spc="-35">
                <a:solidFill>
                  <a:srgbClr val="474747"/>
                </a:solidFill>
                <a:latin typeface="Arial"/>
                <a:cs typeface="Arial"/>
              </a:rPr>
              <a:t>revenue </a:t>
            </a:r>
            <a:r>
              <a:rPr sz="1000" spc="-30">
                <a:solidFill>
                  <a:srgbClr val="474747"/>
                </a:solidFill>
                <a:latin typeface="Arial"/>
                <a:cs typeface="Arial"/>
              </a:rPr>
              <a:t>bonds</a:t>
            </a:r>
            <a:r>
              <a:rPr sz="1000" spc="-80">
                <a:solidFill>
                  <a:srgbClr val="474747"/>
                </a:solidFill>
                <a:latin typeface="Arial"/>
                <a:cs typeface="Arial"/>
              </a:rPr>
              <a:t> </a:t>
            </a:r>
            <a:r>
              <a:rPr sz="1000" spc="-25">
                <a:solidFill>
                  <a:srgbClr val="474747"/>
                </a:solidFill>
                <a:latin typeface="Arial"/>
                <a:cs typeface="Arial"/>
              </a:rPr>
              <a:t>backed</a:t>
            </a:r>
            <a:r>
              <a:rPr sz="1000" spc="-70">
                <a:solidFill>
                  <a:srgbClr val="474747"/>
                </a:solidFill>
                <a:latin typeface="Arial"/>
                <a:cs typeface="Arial"/>
              </a:rPr>
              <a:t> </a:t>
            </a:r>
            <a:r>
              <a:rPr sz="1000">
                <a:solidFill>
                  <a:srgbClr val="474747"/>
                </a:solidFill>
                <a:latin typeface="Arial"/>
                <a:cs typeface="Arial"/>
              </a:rPr>
              <a:t>by</a:t>
            </a:r>
            <a:r>
              <a:rPr sz="1000" spc="-15">
                <a:solidFill>
                  <a:srgbClr val="474747"/>
                </a:solidFill>
                <a:latin typeface="Arial"/>
                <a:cs typeface="Arial"/>
              </a:rPr>
              <a:t> </a:t>
            </a:r>
            <a:r>
              <a:rPr sz="1000" spc="-35">
                <a:solidFill>
                  <a:srgbClr val="474747"/>
                </a:solidFill>
                <a:latin typeface="Arial"/>
                <a:cs typeface="Arial"/>
              </a:rPr>
              <a:t>leases,</a:t>
            </a:r>
            <a:r>
              <a:rPr sz="1000" spc="-60">
                <a:solidFill>
                  <a:srgbClr val="474747"/>
                </a:solidFill>
                <a:latin typeface="Arial"/>
                <a:cs typeface="Arial"/>
              </a:rPr>
              <a:t> </a:t>
            </a:r>
            <a:r>
              <a:rPr sz="1000" spc="-10">
                <a:solidFill>
                  <a:srgbClr val="474747"/>
                </a:solidFill>
                <a:latin typeface="Arial"/>
                <a:cs typeface="Arial"/>
              </a:rPr>
              <a:t>taxes</a:t>
            </a:r>
            <a:r>
              <a:rPr sz="1000" spc="-25">
                <a:solidFill>
                  <a:srgbClr val="474747"/>
                </a:solidFill>
                <a:latin typeface="Arial"/>
                <a:cs typeface="Arial"/>
              </a:rPr>
              <a:t> and </a:t>
            </a:r>
            <a:r>
              <a:rPr sz="1000" spc="-35">
                <a:solidFill>
                  <a:srgbClr val="474747"/>
                </a:solidFill>
                <a:latin typeface="Arial"/>
                <a:cs typeface="Arial"/>
              </a:rPr>
              <a:t>other</a:t>
            </a:r>
            <a:r>
              <a:rPr sz="1000" spc="-40">
                <a:solidFill>
                  <a:srgbClr val="474747"/>
                </a:solidFill>
                <a:latin typeface="Arial"/>
                <a:cs typeface="Arial"/>
              </a:rPr>
              <a:t> </a:t>
            </a:r>
            <a:r>
              <a:rPr sz="1000" spc="-35">
                <a:solidFill>
                  <a:srgbClr val="474747"/>
                </a:solidFill>
                <a:latin typeface="Arial"/>
                <a:cs typeface="Arial"/>
              </a:rPr>
              <a:t>designated</a:t>
            </a:r>
            <a:r>
              <a:rPr sz="1000" spc="-20">
                <a:solidFill>
                  <a:srgbClr val="474747"/>
                </a:solidFill>
                <a:latin typeface="Arial"/>
                <a:cs typeface="Arial"/>
              </a:rPr>
              <a:t> </a:t>
            </a:r>
            <a:r>
              <a:rPr sz="1000" spc="-35">
                <a:solidFill>
                  <a:srgbClr val="474747"/>
                </a:solidFill>
                <a:latin typeface="Arial"/>
                <a:cs typeface="Arial"/>
              </a:rPr>
              <a:t>sources</a:t>
            </a:r>
            <a:r>
              <a:rPr sz="1000" spc="-50">
                <a:solidFill>
                  <a:srgbClr val="474747"/>
                </a:solidFill>
                <a:latin typeface="Arial"/>
                <a:cs typeface="Arial"/>
              </a:rPr>
              <a:t> </a:t>
            </a:r>
            <a:r>
              <a:rPr sz="1000">
                <a:solidFill>
                  <a:srgbClr val="474747"/>
                </a:solidFill>
                <a:latin typeface="Arial"/>
                <a:cs typeface="Arial"/>
              </a:rPr>
              <a:t>that </a:t>
            </a:r>
            <a:r>
              <a:rPr sz="1000" spc="-35">
                <a:solidFill>
                  <a:srgbClr val="474747"/>
                </a:solidFill>
                <a:latin typeface="Arial"/>
                <a:cs typeface="Arial"/>
              </a:rPr>
              <a:t>finance</a:t>
            </a:r>
            <a:r>
              <a:rPr sz="1000" spc="-80">
                <a:solidFill>
                  <a:srgbClr val="474747"/>
                </a:solidFill>
                <a:latin typeface="Arial"/>
                <a:cs typeface="Arial"/>
              </a:rPr>
              <a:t> </a:t>
            </a:r>
            <a:r>
              <a:rPr sz="1000">
                <a:solidFill>
                  <a:srgbClr val="474747"/>
                </a:solidFill>
                <a:latin typeface="Arial"/>
                <a:cs typeface="Arial"/>
              </a:rPr>
              <a:t>the </a:t>
            </a:r>
            <a:r>
              <a:rPr sz="1000" spc="-30">
                <a:solidFill>
                  <a:srgbClr val="474747"/>
                </a:solidFill>
                <a:latin typeface="Arial"/>
                <a:cs typeface="Arial"/>
              </a:rPr>
              <a:t>general</a:t>
            </a:r>
            <a:r>
              <a:rPr sz="1000" spc="-10">
                <a:solidFill>
                  <a:srgbClr val="474747"/>
                </a:solidFill>
                <a:latin typeface="Arial"/>
                <a:cs typeface="Arial"/>
              </a:rPr>
              <a:t> capital </a:t>
            </a:r>
            <a:r>
              <a:rPr sz="1000" spc="-20">
                <a:solidFill>
                  <a:srgbClr val="474747"/>
                </a:solidFill>
                <a:latin typeface="Arial"/>
                <a:cs typeface="Arial"/>
              </a:rPr>
              <a:t>plan</a:t>
            </a:r>
            <a:r>
              <a:rPr sz="1000" spc="-50">
                <a:solidFill>
                  <a:srgbClr val="474747"/>
                </a:solidFill>
                <a:latin typeface="Arial"/>
                <a:cs typeface="Arial"/>
              </a:rPr>
              <a:t> </a:t>
            </a:r>
            <a:r>
              <a:rPr sz="1000" spc="-30">
                <a:solidFill>
                  <a:srgbClr val="474747"/>
                </a:solidFill>
                <a:latin typeface="Arial"/>
                <a:cs typeface="Arial"/>
              </a:rPr>
              <a:t>projects</a:t>
            </a:r>
            <a:r>
              <a:rPr sz="1000" spc="-40">
                <a:solidFill>
                  <a:srgbClr val="474747"/>
                </a:solidFill>
                <a:latin typeface="Arial"/>
                <a:cs typeface="Arial"/>
              </a:rPr>
              <a:t> </a:t>
            </a:r>
            <a:r>
              <a:rPr sz="1000">
                <a:solidFill>
                  <a:srgbClr val="474747"/>
                </a:solidFill>
                <a:latin typeface="Arial"/>
                <a:cs typeface="Arial"/>
              </a:rPr>
              <a:t>of</a:t>
            </a:r>
            <a:r>
              <a:rPr sz="1000" spc="-25">
                <a:solidFill>
                  <a:srgbClr val="474747"/>
                </a:solidFill>
                <a:latin typeface="Arial"/>
                <a:cs typeface="Arial"/>
              </a:rPr>
              <a:t> </a:t>
            </a:r>
            <a:r>
              <a:rPr sz="1000" spc="-30">
                <a:solidFill>
                  <a:srgbClr val="474747"/>
                </a:solidFill>
                <a:latin typeface="Arial"/>
                <a:cs typeface="Arial"/>
              </a:rPr>
              <a:t>municipalities</a:t>
            </a:r>
            <a:r>
              <a:rPr sz="1000" spc="55">
                <a:solidFill>
                  <a:srgbClr val="474747"/>
                </a:solidFill>
                <a:latin typeface="Arial"/>
                <a:cs typeface="Arial"/>
              </a:rPr>
              <a:t> </a:t>
            </a:r>
            <a:r>
              <a:rPr sz="1000">
                <a:solidFill>
                  <a:srgbClr val="474747"/>
                </a:solidFill>
                <a:latin typeface="Arial"/>
                <a:cs typeface="Arial"/>
              </a:rPr>
              <a:t>with</a:t>
            </a:r>
            <a:r>
              <a:rPr sz="1000" spc="50">
                <a:solidFill>
                  <a:srgbClr val="474747"/>
                </a:solidFill>
                <a:latin typeface="Arial"/>
                <a:cs typeface="Arial"/>
              </a:rPr>
              <a:t> </a:t>
            </a:r>
            <a:r>
              <a:rPr sz="1000" spc="-30">
                <a:solidFill>
                  <a:srgbClr val="474747"/>
                </a:solidFill>
                <a:latin typeface="Arial"/>
                <a:cs typeface="Arial"/>
              </a:rPr>
              <a:t>strong</a:t>
            </a:r>
            <a:r>
              <a:rPr sz="1000" spc="-60">
                <a:solidFill>
                  <a:srgbClr val="474747"/>
                </a:solidFill>
                <a:latin typeface="Arial"/>
                <a:cs typeface="Arial"/>
              </a:rPr>
              <a:t> </a:t>
            </a:r>
            <a:r>
              <a:rPr sz="1000" spc="-10">
                <a:solidFill>
                  <a:srgbClr val="474747"/>
                </a:solidFill>
                <a:latin typeface="Arial"/>
                <a:cs typeface="Arial"/>
              </a:rPr>
              <a:t>sustainability </a:t>
            </a:r>
            <a:r>
              <a:rPr sz="1000" spc="-35">
                <a:solidFill>
                  <a:srgbClr val="474747"/>
                </a:solidFill>
                <a:latin typeface="Arial"/>
                <a:cs typeface="Arial"/>
              </a:rPr>
              <a:t>programs</a:t>
            </a:r>
            <a:r>
              <a:rPr sz="1000" spc="-55">
                <a:solidFill>
                  <a:srgbClr val="474747"/>
                </a:solidFill>
                <a:latin typeface="Arial"/>
                <a:cs typeface="Arial"/>
              </a:rPr>
              <a:t> </a:t>
            </a:r>
            <a:r>
              <a:rPr sz="1000">
                <a:solidFill>
                  <a:srgbClr val="474747"/>
                </a:solidFill>
                <a:latin typeface="Arial"/>
                <a:cs typeface="Arial"/>
              </a:rPr>
              <a:t>in</a:t>
            </a:r>
            <a:r>
              <a:rPr sz="1000" spc="40">
                <a:solidFill>
                  <a:srgbClr val="474747"/>
                </a:solidFill>
                <a:latin typeface="Arial"/>
                <a:cs typeface="Arial"/>
              </a:rPr>
              <a:t> </a:t>
            </a:r>
            <a:r>
              <a:rPr sz="1000" spc="-10">
                <a:solidFill>
                  <a:srgbClr val="474747"/>
                </a:solidFill>
                <a:latin typeface="Arial"/>
                <a:cs typeface="Arial"/>
              </a:rPr>
              <a:t>place.</a:t>
            </a:r>
            <a:endParaRPr sz="1000">
              <a:latin typeface="Arial"/>
              <a:cs typeface="Arial"/>
            </a:endParaRPr>
          </a:p>
        </p:txBody>
      </p:sp>
      <p:sp>
        <p:nvSpPr>
          <p:cNvPr id="15" name="object 16">
            <a:extLst>
              <a:ext uri="{FF2B5EF4-FFF2-40B4-BE49-F238E27FC236}">
                <a16:creationId xmlns:a16="http://schemas.microsoft.com/office/drawing/2014/main" id="{D00E37FE-6E77-412F-B764-11943F920857}"/>
              </a:ext>
            </a:extLst>
          </p:cNvPr>
          <p:cNvSpPr txBox="1"/>
          <p:nvPr/>
        </p:nvSpPr>
        <p:spPr>
          <a:xfrm>
            <a:off x="6481316" y="6761478"/>
            <a:ext cx="3074670" cy="330200"/>
          </a:xfrm>
          <a:prstGeom prst="rect">
            <a:avLst/>
          </a:prstGeom>
        </p:spPr>
        <p:txBody>
          <a:bodyPr vert="horz" wrap="square" lIns="0" tIns="12065" rIns="0" bIns="0" rtlCol="0">
            <a:spAutoFit/>
          </a:bodyPr>
          <a:lstStyle/>
          <a:p>
            <a:pPr marL="12700" marR="5080">
              <a:lnSpc>
                <a:spcPct val="100000"/>
              </a:lnSpc>
              <a:spcBef>
                <a:spcPts val="95"/>
              </a:spcBef>
            </a:pPr>
            <a:r>
              <a:rPr sz="1000">
                <a:solidFill>
                  <a:srgbClr val="474747"/>
                </a:solidFill>
                <a:latin typeface="Arial"/>
                <a:cs typeface="Arial"/>
              </a:rPr>
              <a:t>We</a:t>
            </a:r>
            <a:r>
              <a:rPr sz="1000" spc="-70">
                <a:solidFill>
                  <a:srgbClr val="474747"/>
                </a:solidFill>
                <a:latin typeface="Arial"/>
                <a:cs typeface="Arial"/>
              </a:rPr>
              <a:t> </a:t>
            </a:r>
            <a:r>
              <a:rPr sz="1000" spc="-30">
                <a:solidFill>
                  <a:srgbClr val="474747"/>
                </a:solidFill>
                <a:latin typeface="Arial"/>
                <a:cs typeface="Arial"/>
              </a:rPr>
              <a:t>invest</a:t>
            </a:r>
            <a:r>
              <a:rPr sz="1000" spc="-10">
                <a:solidFill>
                  <a:srgbClr val="474747"/>
                </a:solidFill>
                <a:latin typeface="Arial"/>
                <a:cs typeface="Arial"/>
              </a:rPr>
              <a:t> </a:t>
            </a:r>
            <a:r>
              <a:rPr sz="1000">
                <a:solidFill>
                  <a:srgbClr val="474747"/>
                </a:solidFill>
                <a:latin typeface="Arial"/>
                <a:cs typeface="Arial"/>
              </a:rPr>
              <a:t>in</a:t>
            </a:r>
            <a:r>
              <a:rPr sz="1000" spc="25">
                <a:solidFill>
                  <a:srgbClr val="474747"/>
                </a:solidFill>
                <a:latin typeface="Arial"/>
                <a:cs typeface="Arial"/>
              </a:rPr>
              <a:t> </a:t>
            </a:r>
            <a:r>
              <a:rPr sz="1000">
                <a:solidFill>
                  <a:srgbClr val="474747"/>
                </a:solidFill>
                <a:latin typeface="Arial"/>
                <a:cs typeface="Arial"/>
              </a:rPr>
              <a:t>local</a:t>
            </a:r>
            <a:r>
              <a:rPr sz="1000" spc="15">
                <a:solidFill>
                  <a:srgbClr val="474747"/>
                </a:solidFill>
                <a:latin typeface="Arial"/>
                <a:cs typeface="Arial"/>
              </a:rPr>
              <a:t> </a:t>
            </a:r>
            <a:r>
              <a:rPr sz="1000" spc="-25">
                <a:solidFill>
                  <a:srgbClr val="474747"/>
                </a:solidFill>
                <a:latin typeface="Arial"/>
                <a:cs typeface="Arial"/>
              </a:rPr>
              <a:t>and</a:t>
            </a:r>
            <a:r>
              <a:rPr sz="1000" spc="-80">
                <a:solidFill>
                  <a:srgbClr val="474747"/>
                </a:solidFill>
                <a:latin typeface="Arial"/>
                <a:cs typeface="Arial"/>
              </a:rPr>
              <a:t> </a:t>
            </a:r>
            <a:r>
              <a:rPr sz="1000" spc="-30">
                <a:solidFill>
                  <a:srgbClr val="474747"/>
                </a:solidFill>
                <a:latin typeface="Arial"/>
                <a:cs typeface="Arial"/>
              </a:rPr>
              <a:t>state</a:t>
            </a:r>
            <a:r>
              <a:rPr sz="1000" spc="-50">
                <a:solidFill>
                  <a:srgbClr val="474747"/>
                </a:solidFill>
                <a:latin typeface="Arial"/>
                <a:cs typeface="Arial"/>
              </a:rPr>
              <a:t> </a:t>
            </a:r>
            <a:r>
              <a:rPr sz="1000" spc="-35">
                <a:solidFill>
                  <a:srgbClr val="474747"/>
                </a:solidFill>
                <a:latin typeface="Arial"/>
                <a:cs typeface="Arial"/>
              </a:rPr>
              <a:t>general obligation</a:t>
            </a:r>
            <a:r>
              <a:rPr sz="1000" spc="-5">
                <a:solidFill>
                  <a:srgbClr val="474747"/>
                </a:solidFill>
                <a:latin typeface="Arial"/>
                <a:cs typeface="Arial"/>
              </a:rPr>
              <a:t> </a:t>
            </a:r>
            <a:r>
              <a:rPr sz="1000" spc="-35">
                <a:solidFill>
                  <a:srgbClr val="474747"/>
                </a:solidFill>
                <a:latin typeface="Arial"/>
                <a:cs typeface="Arial"/>
              </a:rPr>
              <a:t>bonds</a:t>
            </a:r>
            <a:r>
              <a:rPr sz="1000" spc="-55">
                <a:solidFill>
                  <a:srgbClr val="474747"/>
                </a:solidFill>
                <a:latin typeface="Arial"/>
                <a:cs typeface="Arial"/>
              </a:rPr>
              <a:t> </a:t>
            </a:r>
            <a:r>
              <a:rPr sz="1000" spc="-20">
                <a:solidFill>
                  <a:srgbClr val="474747"/>
                </a:solidFill>
                <a:latin typeface="Arial"/>
                <a:cs typeface="Arial"/>
              </a:rPr>
              <a:t>that </a:t>
            </a:r>
            <a:r>
              <a:rPr sz="1000" spc="-30">
                <a:solidFill>
                  <a:srgbClr val="474747"/>
                </a:solidFill>
                <a:latin typeface="Arial"/>
                <a:cs typeface="Arial"/>
              </a:rPr>
              <a:t>fund</a:t>
            </a:r>
            <a:r>
              <a:rPr sz="1000" spc="-95">
                <a:solidFill>
                  <a:srgbClr val="474747"/>
                </a:solidFill>
                <a:latin typeface="Arial"/>
                <a:cs typeface="Arial"/>
              </a:rPr>
              <a:t> </a:t>
            </a:r>
            <a:r>
              <a:rPr sz="1000" spc="-25">
                <a:solidFill>
                  <a:srgbClr val="474747"/>
                </a:solidFill>
                <a:latin typeface="Arial"/>
                <a:cs typeface="Arial"/>
              </a:rPr>
              <a:t>specific</a:t>
            </a:r>
            <a:r>
              <a:rPr sz="1000">
                <a:solidFill>
                  <a:srgbClr val="474747"/>
                </a:solidFill>
                <a:latin typeface="Arial"/>
                <a:cs typeface="Arial"/>
              </a:rPr>
              <a:t> </a:t>
            </a:r>
            <a:r>
              <a:rPr sz="1000" spc="-35">
                <a:solidFill>
                  <a:srgbClr val="474747"/>
                </a:solidFill>
                <a:latin typeface="Arial"/>
                <a:cs typeface="Arial"/>
              </a:rPr>
              <a:t>environmental</a:t>
            </a:r>
            <a:r>
              <a:rPr sz="1000" spc="-15">
                <a:solidFill>
                  <a:srgbClr val="474747"/>
                </a:solidFill>
                <a:latin typeface="Arial"/>
                <a:cs typeface="Arial"/>
              </a:rPr>
              <a:t> </a:t>
            </a:r>
            <a:r>
              <a:rPr sz="1000">
                <a:solidFill>
                  <a:srgbClr val="474747"/>
                </a:solidFill>
                <a:latin typeface="Arial"/>
                <a:cs typeface="Arial"/>
              </a:rPr>
              <a:t>or</a:t>
            </a:r>
            <a:r>
              <a:rPr sz="1000" spc="40">
                <a:solidFill>
                  <a:srgbClr val="474747"/>
                </a:solidFill>
                <a:latin typeface="Arial"/>
                <a:cs typeface="Arial"/>
              </a:rPr>
              <a:t> </a:t>
            </a:r>
            <a:r>
              <a:rPr sz="1000" spc="-10">
                <a:solidFill>
                  <a:srgbClr val="474747"/>
                </a:solidFill>
                <a:latin typeface="Arial"/>
                <a:cs typeface="Arial"/>
              </a:rPr>
              <a:t>social</a:t>
            </a:r>
            <a:r>
              <a:rPr sz="1000" spc="-5">
                <a:solidFill>
                  <a:srgbClr val="474747"/>
                </a:solidFill>
                <a:latin typeface="Arial"/>
                <a:cs typeface="Arial"/>
              </a:rPr>
              <a:t> </a:t>
            </a:r>
            <a:r>
              <a:rPr sz="1000" spc="-10">
                <a:solidFill>
                  <a:srgbClr val="474747"/>
                </a:solidFill>
                <a:latin typeface="Arial"/>
                <a:cs typeface="Arial"/>
              </a:rPr>
              <a:t>projects.</a:t>
            </a:r>
            <a:endParaRPr sz="1000">
              <a:latin typeface="Arial"/>
              <a:cs typeface="Arial"/>
            </a:endParaRPr>
          </a:p>
        </p:txBody>
      </p:sp>
      <p:sp>
        <p:nvSpPr>
          <p:cNvPr id="16" name="object 18">
            <a:extLst>
              <a:ext uri="{FF2B5EF4-FFF2-40B4-BE49-F238E27FC236}">
                <a16:creationId xmlns:a16="http://schemas.microsoft.com/office/drawing/2014/main" id="{2504CA2F-ECE6-4D6E-B842-6E817CCEE095}"/>
              </a:ext>
            </a:extLst>
          </p:cNvPr>
          <p:cNvSpPr txBox="1"/>
          <p:nvPr/>
        </p:nvSpPr>
        <p:spPr>
          <a:xfrm>
            <a:off x="1602739" y="6685280"/>
            <a:ext cx="3094355" cy="482600"/>
          </a:xfrm>
          <a:prstGeom prst="rect">
            <a:avLst/>
          </a:prstGeom>
        </p:spPr>
        <p:txBody>
          <a:bodyPr vert="horz" wrap="square" lIns="0" tIns="12065" rIns="0" bIns="0" rtlCol="0">
            <a:spAutoFit/>
          </a:bodyPr>
          <a:lstStyle/>
          <a:p>
            <a:pPr marL="12700" marR="5080">
              <a:lnSpc>
                <a:spcPct val="100000"/>
              </a:lnSpc>
              <a:spcBef>
                <a:spcPts val="95"/>
              </a:spcBef>
            </a:pPr>
            <a:r>
              <a:rPr sz="1000">
                <a:solidFill>
                  <a:srgbClr val="474747"/>
                </a:solidFill>
                <a:latin typeface="Arial"/>
                <a:cs typeface="Arial"/>
              </a:rPr>
              <a:t>We</a:t>
            </a:r>
            <a:r>
              <a:rPr sz="1000" spc="-40">
                <a:solidFill>
                  <a:srgbClr val="474747"/>
                </a:solidFill>
                <a:latin typeface="Arial"/>
                <a:cs typeface="Arial"/>
              </a:rPr>
              <a:t> </a:t>
            </a:r>
            <a:r>
              <a:rPr sz="1000" spc="-20">
                <a:solidFill>
                  <a:srgbClr val="474747"/>
                </a:solidFill>
                <a:latin typeface="Arial"/>
                <a:cs typeface="Arial"/>
              </a:rPr>
              <a:t>focus</a:t>
            </a:r>
            <a:r>
              <a:rPr sz="1000" spc="-40">
                <a:solidFill>
                  <a:srgbClr val="474747"/>
                </a:solidFill>
                <a:latin typeface="Arial"/>
                <a:cs typeface="Arial"/>
              </a:rPr>
              <a:t> </a:t>
            </a:r>
            <a:r>
              <a:rPr sz="1000">
                <a:solidFill>
                  <a:srgbClr val="474747"/>
                </a:solidFill>
                <a:latin typeface="Arial"/>
                <a:cs typeface="Arial"/>
              </a:rPr>
              <a:t>on</a:t>
            </a:r>
            <a:r>
              <a:rPr sz="1000" spc="-15">
                <a:solidFill>
                  <a:srgbClr val="474747"/>
                </a:solidFill>
                <a:latin typeface="Arial"/>
                <a:cs typeface="Arial"/>
              </a:rPr>
              <a:t> </a:t>
            </a:r>
            <a:r>
              <a:rPr sz="1000" spc="-35">
                <a:solidFill>
                  <a:srgbClr val="474747"/>
                </a:solidFill>
                <a:latin typeface="Arial"/>
                <a:cs typeface="Arial"/>
              </a:rPr>
              <a:t>transportation</a:t>
            </a:r>
            <a:r>
              <a:rPr sz="1000" spc="-5">
                <a:solidFill>
                  <a:srgbClr val="474747"/>
                </a:solidFill>
                <a:latin typeface="Arial"/>
                <a:cs typeface="Arial"/>
              </a:rPr>
              <a:t> </a:t>
            </a:r>
            <a:r>
              <a:rPr sz="1000" spc="-30">
                <a:solidFill>
                  <a:srgbClr val="474747"/>
                </a:solidFill>
                <a:latin typeface="Arial"/>
                <a:cs typeface="Arial"/>
              </a:rPr>
              <a:t>projects</a:t>
            </a:r>
            <a:r>
              <a:rPr sz="1000" spc="5">
                <a:solidFill>
                  <a:srgbClr val="474747"/>
                </a:solidFill>
                <a:latin typeface="Arial"/>
                <a:cs typeface="Arial"/>
              </a:rPr>
              <a:t> </a:t>
            </a:r>
            <a:r>
              <a:rPr sz="1000" spc="-35">
                <a:solidFill>
                  <a:srgbClr val="474747"/>
                </a:solidFill>
                <a:latin typeface="Arial"/>
                <a:cs typeface="Arial"/>
              </a:rPr>
              <a:t>that</a:t>
            </a:r>
            <a:r>
              <a:rPr sz="1000" spc="-45">
                <a:solidFill>
                  <a:srgbClr val="474747"/>
                </a:solidFill>
                <a:latin typeface="Arial"/>
                <a:cs typeface="Arial"/>
              </a:rPr>
              <a:t> </a:t>
            </a:r>
            <a:r>
              <a:rPr sz="1000" spc="-10">
                <a:solidFill>
                  <a:srgbClr val="474747"/>
                </a:solidFill>
                <a:latin typeface="Arial"/>
                <a:cs typeface="Arial"/>
              </a:rPr>
              <a:t>improve</a:t>
            </a:r>
            <a:r>
              <a:rPr sz="1000" spc="45">
                <a:solidFill>
                  <a:srgbClr val="474747"/>
                </a:solidFill>
                <a:latin typeface="Arial"/>
                <a:cs typeface="Arial"/>
              </a:rPr>
              <a:t> </a:t>
            </a:r>
            <a:r>
              <a:rPr sz="1000" spc="-10">
                <a:solidFill>
                  <a:srgbClr val="474747"/>
                </a:solidFill>
                <a:latin typeface="Arial"/>
                <a:cs typeface="Arial"/>
              </a:rPr>
              <a:t>mobility within</a:t>
            </a:r>
            <a:r>
              <a:rPr sz="1000" spc="20">
                <a:solidFill>
                  <a:srgbClr val="474747"/>
                </a:solidFill>
                <a:latin typeface="Arial"/>
                <a:cs typeface="Arial"/>
              </a:rPr>
              <a:t> </a:t>
            </a:r>
            <a:r>
              <a:rPr sz="1000" spc="-30">
                <a:solidFill>
                  <a:srgbClr val="474747"/>
                </a:solidFill>
                <a:latin typeface="Arial"/>
                <a:cs typeface="Arial"/>
              </a:rPr>
              <a:t>communities</a:t>
            </a:r>
            <a:r>
              <a:rPr sz="1000" spc="-15">
                <a:solidFill>
                  <a:srgbClr val="474747"/>
                </a:solidFill>
                <a:latin typeface="Arial"/>
                <a:cs typeface="Arial"/>
              </a:rPr>
              <a:t> </a:t>
            </a:r>
            <a:r>
              <a:rPr sz="1000" spc="-10">
                <a:solidFill>
                  <a:srgbClr val="474747"/>
                </a:solidFill>
                <a:latin typeface="Arial"/>
                <a:cs typeface="Arial"/>
              </a:rPr>
              <a:t>and</a:t>
            </a:r>
            <a:r>
              <a:rPr sz="1000" spc="-50">
                <a:solidFill>
                  <a:srgbClr val="474747"/>
                </a:solidFill>
                <a:latin typeface="Arial"/>
                <a:cs typeface="Arial"/>
              </a:rPr>
              <a:t> </a:t>
            </a:r>
            <a:r>
              <a:rPr sz="1000" spc="-35">
                <a:solidFill>
                  <a:srgbClr val="474747"/>
                </a:solidFill>
                <a:latin typeface="Arial"/>
                <a:cs typeface="Arial"/>
              </a:rPr>
              <a:t>reduce</a:t>
            </a:r>
            <a:r>
              <a:rPr sz="1000" spc="-60">
                <a:solidFill>
                  <a:srgbClr val="474747"/>
                </a:solidFill>
                <a:latin typeface="Arial"/>
                <a:cs typeface="Arial"/>
              </a:rPr>
              <a:t> </a:t>
            </a:r>
            <a:r>
              <a:rPr sz="1000" spc="-30">
                <a:solidFill>
                  <a:srgbClr val="474747"/>
                </a:solidFill>
                <a:latin typeface="Arial"/>
                <a:cs typeface="Arial"/>
              </a:rPr>
              <a:t>reliance</a:t>
            </a:r>
            <a:r>
              <a:rPr sz="1000" spc="-15">
                <a:solidFill>
                  <a:srgbClr val="474747"/>
                </a:solidFill>
                <a:latin typeface="Arial"/>
                <a:cs typeface="Arial"/>
              </a:rPr>
              <a:t> </a:t>
            </a:r>
            <a:r>
              <a:rPr sz="1000">
                <a:solidFill>
                  <a:srgbClr val="474747"/>
                </a:solidFill>
                <a:latin typeface="Arial"/>
                <a:cs typeface="Arial"/>
              </a:rPr>
              <a:t>on</a:t>
            </a:r>
            <a:r>
              <a:rPr sz="1000" spc="-25">
                <a:solidFill>
                  <a:srgbClr val="474747"/>
                </a:solidFill>
                <a:latin typeface="Arial"/>
                <a:cs typeface="Arial"/>
              </a:rPr>
              <a:t> </a:t>
            </a:r>
            <a:r>
              <a:rPr sz="1000" spc="-10">
                <a:solidFill>
                  <a:srgbClr val="474747"/>
                </a:solidFill>
                <a:latin typeface="Arial"/>
                <a:cs typeface="Arial"/>
              </a:rPr>
              <a:t>single- </a:t>
            </a:r>
            <a:r>
              <a:rPr sz="1000" spc="-35">
                <a:solidFill>
                  <a:srgbClr val="474747"/>
                </a:solidFill>
                <a:latin typeface="Arial"/>
                <a:cs typeface="Arial"/>
              </a:rPr>
              <a:t>occupancy</a:t>
            </a:r>
            <a:r>
              <a:rPr sz="1000" spc="10">
                <a:solidFill>
                  <a:srgbClr val="474747"/>
                </a:solidFill>
                <a:latin typeface="Arial"/>
                <a:cs typeface="Arial"/>
              </a:rPr>
              <a:t> </a:t>
            </a:r>
            <a:r>
              <a:rPr sz="1000" spc="-10">
                <a:solidFill>
                  <a:srgbClr val="474747"/>
                </a:solidFill>
                <a:latin typeface="Arial"/>
                <a:cs typeface="Arial"/>
              </a:rPr>
              <a:t>vehicles.</a:t>
            </a:r>
            <a:endParaRPr sz="1000">
              <a:latin typeface="Arial"/>
              <a:cs typeface="Arial"/>
            </a:endParaRPr>
          </a:p>
        </p:txBody>
      </p:sp>
      <p:graphicFrame>
        <p:nvGraphicFramePr>
          <p:cNvPr id="17" name="object 19">
            <a:extLst>
              <a:ext uri="{FF2B5EF4-FFF2-40B4-BE49-F238E27FC236}">
                <a16:creationId xmlns:a16="http://schemas.microsoft.com/office/drawing/2014/main" id="{EEBAD616-8FFC-48BE-B476-EB6AAD4BD17E}"/>
              </a:ext>
            </a:extLst>
          </p:cNvPr>
          <p:cNvGraphicFramePr>
            <a:graphicFrameLocks noGrp="1"/>
          </p:cNvGraphicFramePr>
          <p:nvPr>
            <p:extLst>
              <p:ext uri="{D42A27DB-BD31-4B8C-83A1-F6EECF244321}">
                <p14:modId xmlns:p14="http://schemas.microsoft.com/office/powerpoint/2010/main" val="46533511"/>
              </p:ext>
            </p:extLst>
          </p:nvPr>
        </p:nvGraphicFramePr>
        <p:xfrm>
          <a:off x="450850" y="1398905"/>
          <a:ext cx="9070338" cy="457200"/>
        </p:xfrm>
        <a:graphic>
          <a:graphicData uri="http://schemas.openxmlformats.org/drawingml/2006/table">
            <a:tbl>
              <a:tblPr firstRow="1" bandRow="1">
                <a:tableStyleId>{2D5ABB26-0587-4C30-8999-92F81FD0307C}</a:tableStyleId>
              </a:tblPr>
              <a:tblGrid>
                <a:gridCol w="1511300">
                  <a:extLst>
                    <a:ext uri="{9D8B030D-6E8A-4147-A177-3AD203B41FA5}">
                      <a16:colId xmlns:a16="http://schemas.microsoft.com/office/drawing/2014/main" val="20000"/>
                    </a:ext>
                  </a:extLst>
                </a:gridCol>
                <a:gridCol w="1540510">
                  <a:extLst>
                    <a:ext uri="{9D8B030D-6E8A-4147-A177-3AD203B41FA5}">
                      <a16:colId xmlns:a16="http://schemas.microsoft.com/office/drawing/2014/main" val="20001"/>
                    </a:ext>
                  </a:extLst>
                </a:gridCol>
                <a:gridCol w="1491614">
                  <a:extLst>
                    <a:ext uri="{9D8B030D-6E8A-4147-A177-3AD203B41FA5}">
                      <a16:colId xmlns:a16="http://schemas.microsoft.com/office/drawing/2014/main" val="20002"/>
                    </a:ext>
                  </a:extLst>
                </a:gridCol>
                <a:gridCol w="1405889">
                  <a:extLst>
                    <a:ext uri="{9D8B030D-6E8A-4147-A177-3AD203B41FA5}">
                      <a16:colId xmlns:a16="http://schemas.microsoft.com/office/drawing/2014/main" val="20003"/>
                    </a:ext>
                  </a:extLst>
                </a:gridCol>
                <a:gridCol w="1654810">
                  <a:extLst>
                    <a:ext uri="{9D8B030D-6E8A-4147-A177-3AD203B41FA5}">
                      <a16:colId xmlns:a16="http://schemas.microsoft.com/office/drawing/2014/main" val="20004"/>
                    </a:ext>
                  </a:extLst>
                </a:gridCol>
                <a:gridCol w="1466215">
                  <a:extLst>
                    <a:ext uri="{9D8B030D-6E8A-4147-A177-3AD203B41FA5}">
                      <a16:colId xmlns:a16="http://schemas.microsoft.com/office/drawing/2014/main" val="20005"/>
                    </a:ext>
                  </a:extLst>
                </a:gridCol>
              </a:tblGrid>
              <a:tr h="457200">
                <a:tc>
                  <a:txBody>
                    <a:bodyPr/>
                    <a:lstStyle/>
                    <a:p>
                      <a:pPr marL="364490">
                        <a:lnSpc>
                          <a:spcPct val="100000"/>
                        </a:lnSpc>
                        <a:spcBef>
                          <a:spcPts val="930"/>
                        </a:spcBef>
                      </a:pPr>
                      <a:r>
                        <a:rPr sz="1200" b="1" spc="-10">
                          <a:solidFill>
                            <a:srgbClr val="FFFFFF"/>
                          </a:solidFill>
                          <a:latin typeface="Arial"/>
                          <a:cs typeface="Arial"/>
                        </a:rPr>
                        <a:t>UNIVERSE</a:t>
                      </a:r>
                      <a:endParaRPr sz="1200">
                        <a:latin typeface="Arial"/>
                        <a:cs typeface="Arial"/>
                      </a:endParaRPr>
                    </a:p>
                  </a:txBody>
                  <a:tcPr marL="0" marR="0" marT="118110" marB="0">
                    <a:lnB w="12700">
                      <a:solidFill>
                        <a:srgbClr val="15395F"/>
                      </a:solidFill>
                      <a:prstDash val="solid"/>
                    </a:lnB>
                    <a:solidFill>
                      <a:srgbClr val="003960"/>
                    </a:solidFill>
                  </a:tcPr>
                </a:tc>
                <a:tc>
                  <a:txBody>
                    <a:bodyPr/>
                    <a:lstStyle/>
                    <a:p>
                      <a:pPr marL="255904" marR="304800" indent="321310">
                        <a:lnSpc>
                          <a:spcPct val="100000"/>
                        </a:lnSpc>
                        <a:spcBef>
                          <a:spcPts val="215"/>
                        </a:spcBef>
                      </a:pPr>
                      <a:r>
                        <a:rPr sz="1200" b="1" spc="-20">
                          <a:solidFill>
                            <a:srgbClr val="003960"/>
                          </a:solidFill>
                          <a:latin typeface="Arial"/>
                          <a:cs typeface="Arial"/>
                        </a:rPr>
                        <a:t>IDEA </a:t>
                      </a:r>
                      <a:r>
                        <a:rPr sz="1200" b="1" spc="-45">
                          <a:solidFill>
                            <a:srgbClr val="003960"/>
                          </a:solidFill>
                          <a:latin typeface="Arial"/>
                          <a:cs typeface="Arial"/>
                        </a:rPr>
                        <a:t>GENERATION</a:t>
                      </a:r>
                      <a:endParaRPr sz="1200">
                        <a:latin typeface="Arial"/>
                        <a:cs typeface="Arial"/>
                      </a:endParaRPr>
                    </a:p>
                  </a:txBody>
                  <a:tcPr marL="0" marR="0" marT="27305" marB="0">
                    <a:lnB w="12700">
                      <a:solidFill>
                        <a:srgbClr val="15395F"/>
                      </a:solidFill>
                      <a:prstDash val="solid"/>
                    </a:lnB>
                  </a:tcPr>
                </a:tc>
                <a:tc>
                  <a:txBody>
                    <a:bodyPr/>
                    <a:lstStyle/>
                    <a:p>
                      <a:pPr marL="312420" marR="365125" indent="251460">
                        <a:lnSpc>
                          <a:spcPct val="100000"/>
                        </a:lnSpc>
                        <a:spcBef>
                          <a:spcPts val="215"/>
                        </a:spcBef>
                      </a:pPr>
                      <a:r>
                        <a:rPr sz="1200" b="1" spc="-25">
                          <a:solidFill>
                            <a:srgbClr val="15395F"/>
                          </a:solidFill>
                          <a:latin typeface="Arial"/>
                          <a:cs typeface="Arial"/>
                        </a:rPr>
                        <a:t>DUE </a:t>
                      </a:r>
                      <a:r>
                        <a:rPr sz="1200" b="1" spc="-30">
                          <a:solidFill>
                            <a:srgbClr val="15395F"/>
                          </a:solidFill>
                          <a:latin typeface="Arial"/>
                          <a:cs typeface="Arial"/>
                        </a:rPr>
                        <a:t>DILIGENCE</a:t>
                      </a:r>
                      <a:endParaRPr sz="1200">
                        <a:latin typeface="Arial"/>
                        <a:cs typeface="Arial"/>
                      </a:endParaRPr>
                    </a:p>
                  </a:txBody>
                  <a:tcPr marL="0" marR="0" marT="27305" marB="0">
                    <a:lnB w="12700">
                      <a:solidFill>
                        <a:srgbClr val="15395F"/>
                      </a:solidFill>
                      <a:prstDash val="solid"/>
                    </a:lnB>
                  </a:tcPr>
                </a:tc>
                <a:tc>
                  <a:txBody>
                    <a:bodyPr/>
                    <a:lstStyle/>
                    <a:p>
                      <a:pPr marL="372745" marR="296545" indent="4445">
                        <a:lnSpc>
                          <a:spcPct val="100000"/>
                        </a:lnSpc>
                        <a:spcBef>
                          <a:spcPts val="215"/>
                        </a:spcBef>
                      </a:pPr>
                      <a:r>
                        <a:rPr sz="1200" b="1" spc="-25">
                          <a:solidFill>
                            <a:srgbClr val="15395F"/>
                          </a:solidFill>
                          <a:latin typeface="Arial"/>
                          <a:cs typeface="Arial"/>
                        </a:rPr>
                        <a:t>DECISION </a:t>
                      </a:r>
                      <a:r>
                        <a:rPr sz="1200" b="1" spc="-30">
                          <a:solidFill>
                            <a:srgbClr val="15395F"/>
                          </a:solidFill>
                          <a:latin typeface="Arial"/>
                          <a:cs typeface="Arial"/>
                        </a:rPr>
                        <a:t>PROCESS</a:t>
                      </a:r>
                      <a:endParaRPr sz="1200">
                        <a:latin typeface="Arial"/>
                        <a:cs typeface="Arial"/>
                      </a:endParaRPr>
                    </a:p>
                  </a:txBody>
                  <a:tcPr marL="0" marR="0" marT="27305" marB="0">
                    <a:lnB w="12700">
                      <a:solidFill>
                        <a:srgbClr val="15395F"/>
                      </a:solidFill>
                      <a:prstDash val="solid"/>
                    </a:lnB>
                  </a:tcPr>
                </a:tc>
                <a:tc>
                  <a:txBody>
                    <a:bodyPr/>
                    <a:lstStyle/>
                    <a:p>
                      <a:pPr marL="304165" marR="274955" indent="101600">
                        <a:lnSpc>
                          <a:spcPct val="100000"/>
                        </a:lnSpc>
                        <a:spcBef>
                          <a:spcPts val="215"/>
                        </a:spcBef>
                      </a:pPr>
                      <a:r>
                        <a:rPr sz="1200" b="1" spc="-10">
                          <a:solidFill>
                            <a:srgbClr val="15395F"/>
                          </a:solidFill>
                          <a:latin typeface="Arial"/>
                          <a:cs typeface="Arial"/>
                        </a:rPr>
                        <a:t>PORTFOLIO </a:t>
                      </a:r>
                      <a:r>
                        <a:rPr sz="1200" b="1" spc="-45">
                          <a:solidFill>
                            <a:srgbClr val="15395F"/>
                          </a:solidFill>
                          <a:latin typeface="Arial"/>
                          <a:cs typeface="Arial"/>
                        </a:rPr>
                        <a:t>MANAGEMENT</a:t>
                      </a:r>
                      <a:endParaRPr sz="1200">
                        <a:latin typeface="Arial"/>
                        <a:cs typeface="Arial"/>
                      </a:endParaRPr>
                    </a:p>
                  </a:txBody>
                  <a:tcPr marL="0" marR="0" marT="27305" marB="0">
                    <a:lnB w="12700">
                      <a:solidFill>
                        <a:srgbClr val="15395F"/>
                      </a:solidFill>
                      <a:prstDash val="solid"/>
                    </a:lnB>
                  </a:tcPr>
                </a:tc>
                <a:tc>
                  <a:txBody>
                    <a:bodyPr/>
                    <a:lstStyle/>
                    <a:p>
                      <a:pPr marL="282575" marR="346075" indent="233045">
                        <a:lnSpc>
                          <a:spcPct val="100000"/>
                        </a:lnSpc>
                        <a:spcBef>
                          <a:spcPts val="215"/>
                        </a:spcBef>
                      </a:pPr>
                      <a:r>
                        <a:rPr sz="1200" b="1" spc="-20">
                          <a:solidFill>
                            <a:srgbClr val="15395F"/>
                          </a:solidFill>
                          <a:latin typeface="Arial"/>
                          <a:cs typeface="Arial"/>
                        </a:rPr>
                        <a:t>SELL </a:t>
                      </a:r>
                      <a:r>
                        <a:rPr sz="1200" b="1" spc="-30">
                          <a:solidFill>
                            <a:srgbClr val="15395F"/>
                          </a:solidFill>
                          <a:latin typeface="Arial"/>
                          <a:cs typeface="Arial"/>
                        </a:rPr>
                        <a:t>DISCIPLINE</a:t>
                      </a:r>
                      <a:endParaRPr sz="1200">
                        <a:latin typeface="Arial"/>
                        <a:cs typeface="Arial"/>
                      </a:endParaRPr>
                    </a:p>
                  </a:txBody>
                  <a:tcPr marL="0" marR="0" marT="27305" marB="0">
                    <a:lnB w="12700">
                      <a:solidFill>
                        <a:srgbClr val="15395F"/>
                      </a:solidFill>
                      <a:prstDash val="solid"/>
                    </a:lnB>
                  </a:tcPr>
                </a:tc>
                <a:extLst>
                  <a:ext uri="{0D108BD9-81ED-4DB2-BD59-A6C34878D82A}">
                    <a16:rowId xmlns:a16="http://schemas.microsoft.com/office/drawing/2014/main" val="10000"/>
                  </a:ext>
                </a:extLst>
              </a:tr>
            </a:tbl>
          </a:graphicData>
        </a:graphic>
      </p:graphicFrame>
      <p:sp>
        <p:nvSpPr>
          <p:cNvPr id="18" name="object 20">
            <a:extLst>
              <a:ext uri="{FF2B5EF4-FFF2-40B4-BE49-F238E27FC236}">
                <a16:creationId xmlns:a16="http://schemas.microsoft.com/office/drawing/2014/main" id="{F0588A98-A58F-4E53-AF33-CDED051FA82C}"/>
              </a:ext>
            </a:extLst>
          </p:cNvPr>
          <p:cNvSpPr/>
          <p:nvPr/>
        </p:nvSpPr>
        <p:spPr>
          <a:xfrm>
            <a:off x="605027" y="3128772"/>
            <a:ext cx="8848090" cy="0"/>
          </a:xfrm>
          <a:custGeom>
            <a:avLst/>
            <a:gdLst/>
            <a:ahLst/>
            <a:cxnLst/>
            <a:rect l="l" t="t" r="r" b="b"/>
            <a:pathLst>
              <a:path w="8848090">
                <a:moveTo>
                  <a:pt x="0" y="0"/>
                </a:moveTo>
                <a:lnTo>
                  <a:pt x="8847963" y="0"/>
                </a:lnTo>
              </a:path>
            </a:pathLst>
          </a:custGeom>
          <a:ln w="6096">
            <a:solidFill>
              <a:srgbClr val="F4911E"/>
            </a:solidFill>
          </a:ln>
        </p:spPr>
        <p:txBody>
          <a:bodyPr wrap="square" lIns="0" tIns="0" rIns="0" bIns="0" rtlCol="0"/>
          <a:lstStyle/>
          <a:p>
            <a:endParaRPr/>
          </a:p>
        </p:txBody>
      </p:sp>
      <p:grpSp>
        <p:nvGrpSpPr>
          <p:cNvPr id="19" name="Group 18">
            <a:extLst>
              <a:ext uri="{FF2B5EF4-FFF2-40B4-BE49-F238E27FC236}">
                <a16:creationId xmlns:a16="http://schemas.microsoft.com/office/drawing/2014/main" id="{D73FA85E-44E2-4EE9-8B3B-8BBA8AD17C43}"/>
              </a:ext>
            </a:extLst>
          </p:cNvPr>
          <p:cNvGrpSpPr/>
          <p:nvPr/>
        </p:nvGrpSpPr>
        <p:grpSpPr>
          <a:xfrm>
            <a:off x="70866" y="3402330"/>
            <a:ext cx="1610868" cy="603504"/>
            <a:chOff x="-2591054" y="1960355"/>
            <a:chExt cx="1610868" cy="603504"/>
          </a:xfrm>
        </p:grpSpPr>
        <p:sp>
          <p:nvSpPr>
            <p:cNvPr id="20" name="Rectangle 19">
              <a:extLst>
                <a:ext uri="{FF2B5EF4-FFF2-40B4-BE49-F238E27FC236}">
                  <a16:creationId xmlns:a16="http://schemas.microsoft.com/office/drawing/2014/main" id="{1FE35A95-6958-4CCD-A36D-8A85FEED25ED}"/>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21" name="TextBox 20">
              <a:extLst>
                <a:ext uri="{FF2B5EF4-FFF2-40B4-BE49-F238E27FC236}">
                  <a16:creationId xmlns:a16="http://schemas.microsoft.com/office/drawing/2014/main" id="{DBD43668-7A43-40A6-9CE3-1E37AF91BDA6}"/>
                </a:ext>
              </a:extLst>
            </p:cNvPr>
            <p:cNvSpPr txBox="1"/>
            <p:nvPr/>
          </p:nvSpPr>
          <p:spPr>
            <a:xfrm>
              <a:off x="-2591054" y="2024860"/>
              <a:ext cx="1610868" cy="474493"/>
            </a:xfrm>
            <a:prstGeom prst="rect">
              <a:avLst/>
            </a:prstGeom>
            <a:noFill/>
          </p:spPr>
          <p:txBody>
            <a:bodyPr wrap="square" rtlCol="0" anchor="ctr">
              <a:noAutofit/>
            </a:bodyPr>
            <a:lstStyle/>
            <a:p>
              <a:pPr algn="ctr"/>
              <a:r>
                <a:rPr lang="en-US" sz="1000" b="1">
                  <a:solidFill>
                    <a:schemeClr val="bg1"/>
                  </a:solidFill>
                  <a:latin typeface="Arial" pitchFamily="34" charset="0"/>
                </a:rPr>
                <a:t>Health Services</a:t>
              </a:r>
            </a:p>
          </p:txBody>
        </p:sp>
      </p:grpSp>
      <p:grpSp>
        <p:nvGrpSpPr>
          <p:cNvPr id="22" name="Group 21">
            <a:extLst>
              <a:ext uri="{FF2B5EF4-FFF2-40B4-BE49-F238E27FC236}">
                <a16:creationId xmlns:a16="http://schemas.microsoft.com/office/drawing/2014/main" id="{A82FF7D0-D364-4C98-8863-1B25AAEDF354}"/>
              </a:ext>
            </a:extLst>
          </p:cNvPr>
          <p:cNvGrpSpPr/>
          <p:nvPr/>
        </p:nvGrpSpPr>
        <p:grpSpPr>
          <a:xfrm>
            <a:off x="70866" y="5535219"/>
            <a:ext cx="1610868" cy="603504"/>
            <a:chOff x="-2591054" y="1960355"/>
            <a:chExt cx="1610868" cy="603504"/>
          </a:xfrm>
        </p:grpSpPr>
        <p:sp>
          <p:nvSpPr>
            <p:cNvPr id="23" name="Rectangle 22">
              <a:extLst>
                <a:ext uri="{FF2B5EF4-FFF2-40B4-BE49-F238E27FC236}">
                  <a16:creationId xmlns:a16="http://schemas.microsoft.com/office/drawing/2014/main" id="{84A502A2-D8DC-49B4-A89B-0B7F4E9AFC76}"/>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24" name="TextBox 23">
              <a:extLst>
                <a:ext uri="{FF2B5EF4-FFF2-40B4-BE49-F238E27FC236}">
                  <a16:creationId xmlns:a16="http://schemas.microsoft.com/office/drawing/2014/main" id="{C107E81E-B390-4943-BE07-FDC2CAB8EAA3}"/>
                </a:ext>
              </a:extLst>
            </p:cNvPr>
            <p:cNvSpPr txBox="1"/>
            <p:nvPr/>
          </p:nvSpPr>
          <p:spPr>
            <a:xfrm>
              <a:off x="-2591054" y="2024860"/>
              <a:ext cx="1610868" cy="474493"/>
            </a:xfrm>
            <a:prstGeom prst="rect">
              <a:avLst/>
            </a:prstGeom>
            <a:noFill/>
          </p:spPr>
          <p:txBody>
            <a:bodyPr wrap="square" rtlCol="0" anchor="ctr">
              <a:noAutofit/>
            </a:bodyPr>
            <a:lstStyle/>
            <a:p>
              <a:pPr algn="ctr"/>
              <a:r>
                <a:rPr lang="en-US" sz="1000" b="1">
                  <a:solidFill>
                    <a:schemeClr val="bg1"/>
                  </a:solidFill>
                  <a:latin typeface="Arial" pitchFamily="34" charset="0"/>
                </a:rPr>
                <a:t>Housing</a:t>
              </a:r>
            </a:p>
          </p:txBody>
        </p:sp>
      </p:grpSp>
      <p:grpSp>
        <p:nvGrpSpPr>
          <p:cNvPr id="25" name="Group 24">
            <a:extLst>
              <a:ext uri="{FF2B5EF4-FFF2-40B4-BE49-F238E27FC236}">
                <a16:creationId xmlns:a16="http://schemas.microsoft.com/office/drawing/2014/main" id="{4B0C04BA-BB51-4181-9E72-E332CE0339BE}"/>
              </a:ext>
            </a:extLst>
          </p:cNvPr>
          <p:cNvGrpSpPr/>
          <p:nvPr/>
        </p:nvGrpSpPr>
        <p:grpSpPr>
          <a:xfrm>
            <a:off x="70866" y="4425442"/>
            <a:ext cx="1610868" cy="603504"/>
            <a:chOff x="-2591054" y="1960355"/>
            <a:chExt cx="1610868" cy="603504"/>
          </a:xfrm>
        </p:grpSpPr>
        <p:sp>
          <p:nvSpPr>
            <p:cNvPr id="26" name="Rectangle 25">
              <a:extLst>
                <a:ext uri="{FF2B5EF4-FFF2-40B4-BE49-F238E27FC236}">
                  <a16:creationId xmlns:a16="http://schemas.microsoft.com/office/drawing/2014/main" id="{0886592B-B26F-4FF1-960A-BEDA658A15CF}"/>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27" name="TextBox 26">
              <a:extLst>
                <a:ext uri="{FF2B5EF4-FFF2-40B4-BE49-F238E27FC236}">
                  <a16:creationId xmlns:a16="http://schemas.microsoft.com/office/drawing/2014/main" id="{E4E35E77-1BDA-41C4-86FF-21196823FD73}"/>
                </a:ext>
              </a:extLst>
            </p:cNvPr>
            <p:cNvSpPr txBox="1"/>
            <p:nvPr/>
          </p:nvSpPr>
          <p:spPr>
            <a:xfrm>
              <a:off x="-2591054" y="2024860"/>
              <a:ext cx="1610868" cy="474493"/>
            </a:xfrm>
            <a:prstGeom prst="rect">
              <a:avLst/>
            </a:prstGeom>
            <a:noFill/>
          </p:spPr>
          <p:txBody>
            <a:bodyPr wrap="square" rtlCol="0" anchor="ctr">
              <a:noAutofit/>
            </a:bodyPr>
            <a:lstStyle/>
            <a:p>
              <a:pPr algn="ctr"/>
              <a:r>
                <a:rPr lang="en-US" sz="1000" b="1">
                  <a:solidFill>
                    <a:schemeClr val="bg1"/>
                  </a:solidFill>
                  <a:latin typeface="Arial" pitchFamily="34" charset="0"/>
                </a:rPr>
                <a:t>Education</a:t>
              </a:r>
            </a:p>
          </p:txBody>
        </p:sp>
      </p:grpSp>
      <p:grpSp>
        <p:nvGrpSpPr>
          <p:cNvPr id="28" name="Group 27">
            <a:extLst>
              <a:ext uri="{FF2B5EF4-FFF2-40B4-BE49-F238E27FC236}">
                <a16:creationId xmlns:a16="http://schemas.microsoft.com/office/drawing/2014/main" id="{B5AF9C80-5F2F-4948-B43B-ECB7E405A35D}"/>
              </a:ext>
            </a:extLst>
          </p:cNvPr>
          <p:cNvGrpSpPr/>
          <p:nvPr/>
        </p:nvGrpSpPr>
        <p:grpSpPr>
          <a:xfrm>
            <a:off x="70866" y="6624828"/>
            <a:ext cx="1610868" cy="603504"/>
            <a:chOff x="-2591054" y="1960355"/>
            <a:chExt cx="1610868" cy="603504"/>
          </a:xfrm>
        </p:grpSpPr>
        <p:sp>
          <p:nvSpPr>
            <p:cNvPr id="29" name="Rectangle 28">
              <a:extLst>
                <a:ext uri="{FF2B5EF4-FFF2-40B4-BE49-F238E27FC236}">
                  <a16:creationId xmlns:a16="http://schemas.microsoft.com/office/drawing/2014/main" id="{F8D6AC42-0E6F-40A4-8369-A523DD7DDAC7}"/>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30" name="TextBox 29">
              <a:extLst>
                <a:ext uri="{FF2B5EF4-FFF2-40B4-BE49-F238E27FC236}">
                  <a16:creationId xmlns:a16="http://schemas.microsoft.com/office/drawing/2014/main" id="{CACFD6AF-38EB-43DB-AC87-99F2EC0F98CF}"/>
                </a:ext>
              </a:extLst>
            </p:cNvPr>
            <p:cNvSpPr txBox="1"/>
            <p:nvPr/>
          </p:nvSpPr>
          <p:spPr>
            <a:xfrm>
              <a:off x="-2591054" y="2024860"/>
              <a:ext cx="1610868" cy="474493"/>
            </a:xfrm>
            <a:prstGeom prst="rect">
              <a:avLst/>
            </a:prstGeom>
            <a:noFill/>
          </p:spPr>
          <p:txBody>
            <a:bodyPr wrap="square" rtlCol="0" anchor="ctr">
              <a:noAutofit/>
            </a:bodyPr>
            <a:lstStyle/>
            <a:p>
              <a:pPr algn="ctr"/>
              <a:r>
                <a:rPr lang="en-US" sz="1000" b="1">
                  <a:solidFill>
                    <a:schemeClr val="bg1"/>
                  </a:solidFill>
                  <a:latin typeface="Arial" pitchFamily="34" charset="0"/>
                </a:rPr>
                <a:t>Transportation</a:t>
              </a:r>
            </a:p>
          </p:txBody>
        </p:sp>
      </p:grpSp>
      <p:grpSp>
        <p:nvGrpSpPr>
          <p:cNvPr id="31" name="Group 30">
            <a:extLst>
              <a:ext uri="{FF2B5EF4-FFF2-40B4-BE49-F238E27FC236}">
                <a16:creationId xmlns:a16="http://schemas.microsoft.com/office/drawing/2014/main" id="{4C2DFE1C-7A96-4C12-9EA0-B83FC2ADA246}"/>
              </a:ext>
            </a:extLst>
          </p:cNvPr>
          <p:cNvGrpSpPr/>
          <p:nvPr/>
        </p:nvGrpSpPr>
        <p:grpSpPr>
          <a:xfrm>
            <a:off x="4908548" y="3402329"/>
            <a:ext cx="1610868" cy="603504"/>
            <a:chOff x="-2591054" y="1960355"/>
            <a:chExt cx="1610868" cy="603504"/>
          </a:xfrm>
        </p:grpSpPr>
        <p:sp>
          <p:nvSpPr>
            <p:cNvPr id="32" name="Rectangle 31">
              <a:extLst>
                <a:ext uri="{FF2B5EF4-FFF2-40B4-BE49-F238E27FC236}">
                  <a16:creationId xmlns:a16="http://schemas.microsoft.com/office/drawing/2014/main" id="{9FC73562-5BA0-4256-8086-2500394A3E6D}"/>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33" name="TextBox 32">
              <a:extLst>
                <a:ext uri="{FF2B5EF4-FFF2-40B4-BE49-F238E27FC236}">
                  <a16:creationId xmlns:a16="http://schemas.microsoft.com/office/drawing/2014/main" id="{231B65A2-57F2-4A91-A1A4-75A8A16B4810}"/>
                </a:ext>
              </a:extLst>
            </p:cNvPr>
            <p:cNvSpPr txBox="1"/>
            <p:nvPr/>
          </p:nvSpPr>
          <p:spPr>
            <a:xfrm>
              <a:off x="-2591054" y="2024860"/>
              <a:ext cx="1610868" cy="474493"/>
            </a:xfrm>
            <a:prstGeom prst="rect">
              <a:avLst/>
            </a:prstGeom>
            <a:noFill/>
          </p:spPr>
          <p:txBody>
            <a:bodyPr wrap="square" rtlCol="0" anchor="ctr">
              <a:noAutofit/>
            </a:bodyPr>
            <a:lstStyle/>
            <a:p>
              <a:pPr algn="ctr"/>
              <a:r>
                <a:rPr lang="en-US" sz="1000" b="1">
                  <a:solidFill>
                    <a:schemeClr val="bg1"/>
                  </a:solidFill>
                  <a:latin typeface="Arial" pitchFamily="34" charset="0"/>
                </a:rPr>
                <a:t>Utilities</a:t>
              </a:r>
            </a:p>
          </p:txBody>
        </p:sp>
      </p:grpSp>
      <p:grpSp>
        <p:nvGrpSpPr>
          <p:cNvPr id="34" name="Group 33">
            <a:extLst>
              <a:ext uri="{FF2B5EF4-FFF2-40B4-BE49-F238E27FC236}">
                <a16:creationId xmlns:a16="http://schemas.microsoft.com/office/drawing/2014/main" id="{1BD4B85B-A608-4CB8-8396-4637D712B039}"/>
              </a:ext>
            </a:extLst>
          </p:cNvPr>
          <p:cNvGrpSpPr/>
          <p:nvPr/>
        </p:nvGrpSpPr>
        <p:grpSpPr>
          <a:xfrm>
            <a:off x="4908548" y="4501336"/>
            <a:ext cx="1610868" cy="603504"/>
            <a:chOff x="-2591054" y="1960355"/>
            <a:chExt cx="1610868" cy="603504"/>
          </a:xfrm>
        </p:grpSpPr>
        <p:sp>
          <p:nvSpPr>
            <p:cNvPr id="35" name="Rectangle 34">
              <a:extLst>
                <a:ext uri="{FF2B5EF4-FFF2-40B4-BE49-F238E27FC236}">
                  <a16:creationId xmlns:a16="http://schemas.microsoft.com/office/drawing/2014/main" id="{996CDC0E-4A63-48A8-A626-F58C38E9CFBC}"/>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36" name="TextBox 35">
              <a:extLst>
                <a:ext uri="{FF2B5EF4-FFF2-40B4-BE49-F238E27FC236}">
                  <a16:creationId xmlns:a16="http://schemas.microsoft.com/office/drawing/2014/main" id="{3CD6D6DC-D629-42F5-9F98-62B3D8D00E2D}"/>
                </a:ext>
              </a:extLst>
            </p:cNvPr>
            <p:cNvSpPr txBox="1"/>
            <p:nvPr/>
          </p:nvSpPr>
          <p:spPr>
            <a:xfrm>
              <a:off x="-2591054" y="2024860"/>
              <a:ext cx="1610868" cy="474493"/>
            </a:xfrm>
            <a:prstGeom prst="rect">
              <a:avLst/>
            </a:prstGeom>
            <a:noFill/>
          </p:spPr>
          <p:txBody>
            <a:bodyPr wrap="square" rtlCol="0" anchor="ctr">
              <a:noAutofit/>
            </a:bodyPr>
            <a:lstStyle/>
            <a:p>
              <a:pPr algn="ctr"/>
              <a:r>
                <a:rPr lang="en-US" sz="1000" b="1">
                  <a:solidFill>
                    <a:schemeClr val="bg1"/>
                  </a:solidFill>
                  <a:latin typeface="Arial" pitchFamily="34" charset="0"/>
                </a:rPr>
                <a:t>Airports/Port Authorities</a:t>
              </a:r>
            </a:p>
          </p:txBody>
        </p:sp>
      </p:grpSp>
      <p:grpSp>
        <p:nvGrpSpPr>
          <p:cNvPr id="37" name="Group 36">
            <a:extLst>
              <a:ext uri="{FF2B5EF4-FFF2-40B4-BE49-F238E27FC236}">
                <a16:creationId xmlns:a16="http://schemas.microsoft.com/office/drawing/2014/main" id="{4919DDD2-1C96-4568-A1C1-D963DCE8F382}"/>
              </a:ext>
            </a:extLst>
          </p:cNvPr>
          <p:cNvGrpSpPr/>
          <p:nvPr/>
        </p:nvGrpSpPr>
        <p:grpSpPr>
          <a:xfrm>
            <a:off x="5142482" y="5515740"/>
            <a:ext cx="1143002" cy="603504"/>
            <a:chOff x="-2357122" y="1960355"/>
            <a:chExt cx="1143002" cy="603504"/>
          </a:xfrm>
        </p:grpSpPr>
        <p:sp>
          <p:nvSpPr>
            <p:cNvPr id="38" name="Rectangle 37">
              <a:extLst>
                <a:ext uri="{FF2B5EF4-FFF2-40B4-BE49-F238E27FC236}">
                  <a16:creationId xmlns:a16="http://schemas.microsoft.com/office/drawing/2014/main" id="{5FB60F79-4A6C-474C-8235-2AEEE4EB812D}"/>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0A351C85-7E74-4B62-B6AF-FF9FE5ECA465}"/>
                </a:ext>
              </a:extLst>
            </p:cNvPr>
            <p:cNvSpPr txBox="1"/>
            <p:nvPr/>
          </p:nvSpPr>
          <p:spPr>
            <a:xfrm>
              <a:off x="-2357122" y="2024860"/>
              <a:ext cx="1143001" cy="474493"/>
            </a:xfrm>
            <a:prstGeom prst="rect">
              <a:avLst/>
            </a:prstGeom>
            <a:noFill/>
          </p:spPr>
          <p:txBody>
            <a:bodyPr wrap="square" rtlCol="0" anchor="ctr">
              <a:noAutofit/>
            </a:bodyPr>
            <a:lstStyle/>
            <a:p>
              <a:pPr algn="ctr"/>
              <a:r>
                <a:rPr lang="en-US" sz="1000" b="1">
                  <a:solidFill>
                    <a:schemeClr val="bg1"/>
                  </a:solidFill>
                  <a:latin typeface="Arial" pitchFamily="34" charset="0"/>
                </a:rPr>
                <a:t>Miscellaneous/Tax Revenue</a:t>
              </a:r>
            </a:p>
          </p:txBody>
        </p:sp>
      </p:grpSp>
      <p:grpSp>
        <p:nvGrpSpPr>
          <p:cNvPr id="40" name="Group 39">
            <a:extLst>
              <a:ext uri="{FF2B5EF4-FFF2-40B4-BE49-F238E27FC236}">
                <a16:creationId xmlns:a16="http://schemas.microsoft.com/office/drawing/2014/main" id="{12A1DFA1-0292-49D5-BA75-4E2438AF311B}"/>
              </a:ext>
            </a:extLst>
          </p:cNvPr>
          <p:cNvGrpSpPr/>
          <p:nvPr/>
        </p:nvGrpSpPr>
        <p:grpSpPr>
          <a:xfrm>
            <a:off x="5142482" y="6624827"/>
            <a:ext cx="1143002" cy="603504"/>
            <a:chOff x="-2357122" y="1960355"/>
            <a:chExt cx="1143002" cy="603504"/>
          </a:xfrm>
        </p:grpSpPr>
        <p:sp>
          <p:nvSpPr>
            <p:cNvPr id="41" name="Rectangle 40">
              <a:extLst>
                <a:ext uri="{FF2B5EF4-FFF2-40B4-BE49-F238E27FC236}">
                  <a16:creationId xmlns:a16="http://schemas.microsoft.com/office/drawing/2014/main" id="{5C132CCB-0A06-4CEA-A7B2-485CCA22650C}"/>
                </a:ext>
              </a:extLst>
            </p:cNvPr>
            <p:cNvSpPr/>
            <p:nvPr/>
          </p:nvSpPr>
          <p:spPr bwMode="auto">
            <a:xfrm>
              <a:off x="-2357120" y="1960355"/>
              <a:ext cx="1143000" cy="603504"/>
            </a:xfrm>
            <a:prstGeom prst="rect">
              <a:avLst/>
            </a:prstGeom>
            <a:solidFill>
              <a:srgbClr val="14396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114E064B-97A3-4295-83ED-BFB21A93BF13}"/>
                </a:ext>
              </a:extLst>
            </p:cNvPr>
            <p:cNvSpPr txBox="1"/>
            <p:nvPr/>
          </p:nvSpPr>
          <p:spPr>
            <a:xfrm>
              <a:off x="-2357122" y="2024860"/>
              <a:ext cx="1143001" cy="474493"/>
            </a:xfrm>
            <a:prstGeom prst="rect">
              <a:avLst/>
            </a:prstGeom>
            <a:noFill/>
          </p:spPr>
          <p:txBody>
            <a:bodyPr wrap="square" rtlCol="0" anchor="ctr">
              <a:noAutofit/>
            </a:bodyPr>
            <a:lstStyle/>
            <a:p>
              <a:pPr algn="ctr"/>
              <a:r>
                <a:rPr lang="en-US" sz="1000" b="1">
                  <a:solidFill>
                    <a:schemeClr val="bg1"/>
                  </a:solidFill>
                  <a:latin typeface="Arial" pitchFamily="34" charset="0"/>
                </a:rPr>
                <a:t>General Obligation</a:t>
              </a:r>
            </a:p>
          </p:txBody>
        </p:sp>
      </p:grpSp>
      <p:sp>
        <p:nvSpPr>
          <p:cNvPr id="44" name="Slide Number Placeholder 3">
            <a:extLst>
              <a:ext uri="{FF2B5EF4-FFF2-40B4-BE49-F238E27FC236}">
                <a16:creationId xmlns:a16="http://schemas.microsoft.com/office/drawing/2014/main" id="{8279EF93-12D3-4D2E-B47C-FAC90F6A7A5D}"/>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11</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393317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78BB5-D04B-4831-8AAC-8EBA0D6D5373}"/>
              </a:ext>
            </a:extLst>
          </p:cNvPr>
          <p:cNvSpPr>
            <a:spLocks noGrp="1"/>
          </p:cNvSpPr>
          <p:nvPr>
            <p:ph type="title"/>
          </p:nvPr>
        </p:nvSpPr>
        <p:spPr/>
        <p:txBody>
          <a:bodyPr/>
          <a:lstStyle/>
          <a:p>
            <a:r>
              <a:rPr lang="en-US">
                <a:solidFill>
                  <a:srgbClr val="15395F"/>
                </a:solidFill>
              </a:rPr>
              <a:t>IDEA GENERATION</a:t>
            </a:r>
            <a:endParaRPr lang="en-US"/>
          </a:p>
        </p:txBody>
      </p:sp>
      <p:sp>
        <p:nvSpPr>
          <p:cNvPr id="7" name="Text Placeholder 6">
            <a:extLst>
              <a:ext uri="{FF2B5EF4-FFF2-40B4-BE49-F238E27FC236}">
                <a16:creationId xmlns:a16="http://schemas.microsoft.com/office/drawing/2014/main" id="{7924168C-7620-4975-A055-CF167CCF312C}"/>
              </a:ext>
            </a:extLst>
          </p:cNvPr>
          <p:cNvSpPr>
            <a:spLocks noGrp="1"/>
          </p:cNvSpPr>
          <p:nvPr>
            <p:ph type="body" sz="quarter" idx="12"/>
          </p:nvPr>
        </p:nvSpPr>
        <p:spPr/>
        <p:txBody>
          <a:bodyPr/>
          <a:lstStyle/>
          <a:p>
            <a:r>
              <a:rPr lang="en-US" spc="-30">
                <a:solidFill>
                  <a:srgbClr val="404040"/>
                </a:solidFill>
                <a:latin typeface="Arial"/>
                <a:cs typeface="Arial"/>
              </a:rPr>
              <a:t>Investment</a:t>
            </a:r>
            <a:r>
              <a:rPr lang="en-US" spc="20">
                <a:solidFill>
                  <a:srgbClr val="404040"/>
                </a:solidFill>
                <a:latin typeface="Arial"/>
                <a:cs typeface="Arial"/>
              </a:rPr>
              <a:t> </a:t>
            </a:r>
            <a:r>
              <a:rPr lang="en-US" spc="-10">
                <a:solidFill>
                  <a:srgbClr val="404040"/>
                </a:solidFill>
                <a:latin typeface="Arial"/>
                <a:cs typeface="Arial"/>
              </a:rPr>
              <a:t>Process</a:t>
            </a:r>
            <a:endParaRPr lang="en-US">
              <a:latin typeface="Arial"/>
              <a:cs typeface="Arial"/>
            </a:endParaRPr>
          </a:p>
        </p:txBody>
      </p:sp>
      <p:graphicFrame>
        <p:nvGraphicFramePr>
          <p:cNvPr id="43" name="object 10">
            <a:extLst>
              <a:ext uri="{FF2B5EF4-FFF2-40B4-BE49-F238E27FC236}">
                <a16:creationId xmlns:a16="http://schemas.microsoft.com/office/drawing/2014/main" id="{8077FAE1-B9B2-4313-AC58-A5F97C56E24F}"/>
              </a:ext>
            </a:extLst>
          </p:cNvPr>
          <p:cNvGraphicFramePr>
            <a:graphicFrameLocks noGrp="1"/>
          </p:cNvGraphicFramePr>
          <p:nvPr>
            <p:extLst>
              <p:ext uri="{D42A27DB-BD31-4B8C-83A1-F6EECF244321}">
                <p14:modId xmlns:p14="http://schemas.microsoft.com/office/powerpoint/2010/main" val="1287211979"/>
              </p:ext>
            </p:extLst>
          </p:nvPr>
        </p:nvGraphicFramePr>
        <p:xfrm>
          <a:off x="457200" y="1398905"/>
          <a:ext cx="9067799" cy="457200"/>
        </p:xfrm>
        <a:graphic>
          <a:graphicData uri="http://schemas.openxmlformats.org/drawingml/2006/table">
            <a:tbl>
              <a:tblPr firstRow="1" bandRow="1">
                <a:tableStyleId>{2D5ABB26-0587-4C30-8999-92F81FD0307C}</a:tableStyleId>
              </a:tblPr>
              <a:tblGrid>
                <a:gridCol w="15113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404620">
                  <a:extLst>
                    <a:ext uri="{9D8B030D-6E8A-4147-A177-3AD203B41FA5}">
                      <a16:colId xmlns:a16="http://schemas.microsoft.com/office/drawing/2014/main" val="20003"/>
                    </a:ext>
                  </a:extLst>
                </a:gridCol>
                <a:gridCol w="1654175">
                  <a:extLst>
                    <a:ext uri="{9D8B030D-6E8A-4147-A177-3AD203B41FA5}">
                      <a16:colId xmlns:a16="http://schemas.microsoft.com/office/drawing/2014/main" val="20004"/>
                    </a:ext>
                  </a:extLst>
                </a:gridCol>
                <a:gridCol w="1457959">
                  <a:extLst>
                    <a:ext uri="{9D8B030D-6E8A-4147-A177-3AD203B41FA5}">
                      <a16:colId xmlns:a16="http://schemas.microsoft.com/office/drawing/2014/main" val="20005"/>
                    </a:ext>
                  </a:extLst>
                </a:gridCol>
              </a:tblGrid>
              <a:tr h="457200">
                <a:tc>
                  <a:txBody>
                    <a:bodyPr/>
                    <a:lstStyle/>
                    <a:p>
                      <a:pPr marL="365760">
                        <a:lnSpc>
                          <a:spcPct val="100000"/>
                        </a:lnSpc>
                        <a:spcBef>
                          <a:spcPts val="1080"/>
                        </a:spcBef>
                      </a:pPr>
                      <a:r>
                        <a:rPr sz="1200" b="1" spc="-10" dirty="0">
                          <a:solidFill>
                            <a:srgbClr val="003963"/>
                          </a:solidFill>
                          <a:latin typeface="Arial"/>
                          <a:cs typeface="Arial"/>
                        </a:rPr>
                        <a:t>UNIVERSE</a:t>
                      </a:r>
                      <a:endParaRPr sz="1200" dirty="0">
                        <a:latin typeface="Arial"/>
                        <a:cs typeface="Arial"/>
                      </a:endParaRPr>
                    </a:p>
                  </a:txBody>
                  <a:tcPr marL="0" marR="0" marT="137160" marB="0">
                    <a:lnB w="12700">
                      <a:solidFill>
                        <a:srgbClr val="163962"/>
                      </a:solidFill>
                      <a:prstDash val="solid"/>
                    </a:lnB>
                  </a:tcPr>
                </a:tc>
                <a:tc>
                  <a:txBody>
                    <a:bodyPr/>
                    <a:lstStyle/>
                    <a:p>
                      <a:pPr marL="254000" marR="244475" indent="335280">
                        <a:lnSpc>
                          <a:spcPct val="100000"/>
                        </a:lnSpc>
                        <a:spcBef>
                          <a:spcPts val="360"/>
                        </a:spcBef>
                      </a:pPr>
                      <a:r>
                        <a:rPr sz="1200" b="1" spc="-5">
                          <a:solidFill>
                            <a:srgbClr val="FFFFFF"/>
                          </a:solidFill>
                          <a:latin typeface="Arial"/>
                          <a:cs typeface="Arial"/>
                        </a:rPr>
                        <a:t>IDEA</a:t>
                      </a:r>
                      <a:r>
                        <a:rPr lang="en-US" sz="1200" b="1" spc="-5">
                          <a:solidFill>
                            <a:srgbClr val="FFFFFF"/>
                          </a:solidFill>
                          <a:latin typeface="Arial"/>
                          <a:cs typeface="Arial"/>
                        </a:rPr>
                        <a:t> </a:t>
                      </a:r>
                      <a:r>
                        <a:rPr sz="1200" b="1" spc="25">
                          <a:solidFill>
                            <a:srgbClr val="FFFFFF"/>
                          </a:solidFill>
                          <a:latin typeface="Arial"/>
                          <a:cs typeface="Arial"/>
                        </a:rPr>
                        <a:t>G</a:t>
                      </a:r>
                      <a:r>
                        <a:rPr sz="1200" b="1">
                          <a:solidFill>
                            <a:srgbClr val="FFFFFF"/>
                          </a:solidFill>
                          <a:latin typeface="Arial"/>
                          <a:cs typeface="Arial"/>
                        </a:rPr>
                        <a:t>E</a:t>
                      </a:r>
                      <a:r>
                        <a:rPr sz="1200" b="1" spc="10">
                          <a:solidFill>
                            <a:srgbClr val="FFFFFF"/>
                          </a:solidFill>
                          <a:latin typeface="Arial"/>
                          <a:cs typeface="Arial"/>
                        </a:rPr>
                        <a:t>N</a:t>
                      </a:r>
                      <a:r>
                        <a:rPr sz="1200" b="1">
                          <a:solidFill>
                            <a:srgbClr val="FFFFFF"/>
                          </a:solidFill>
                          <a:latin typeface="Arial"/>
                          <a:cs typeface="Arial"/>
                        </a:rPr>
                        <a:t>E</a:t>
                      </a:r>
                      <a:r>
                        <a:rPr sz="1200" b="1" spc="10">
                          <a:solidFill>
                            <a:srgbClr val="FFFFFF"/>
                          </a:solidFill>
                          <a:latin typeface="Arial"/>
                          <a:cs typeface="Arial"/>
                        </a:rPr>
                        <a:t>R</a:t>
                      </a:r>
                      <a:r>
                        <a:rPr sz="1200" b="1" spc="-229">
                          <a:solidFill>
                            <a:srgbClr val="FFFFFF"/>
                          </a:solidFill>
                          <a:latin typeface="Arial"/>
                          <a:cs typeface="Arial"/>
                        </a:rPr>
                        <a:t>A</a:t>
                      </a:r>
                      <a:r>
                        <a:rPr sz="1200" b="1" spc="65">
                          <a:solidFill>
                            <a:srgbClr val="FFFFFF"/>
                          </a:solidFill>
                          <a:latin typeface="Arial"/>
                          <a:cs typeface="Arial"/>
                        </a:rPr>
                        <a:t>T</a:t>
                      </a:r>
                      <a:r>
                        <a:rPr sz="1200" b="1" spc="-15">
                          <a:solidFill>
                            <a:srgbClr val="FFFFFF"/>
                          </a:solidFill>
                          <a:latin typeface="Arial"/>
                          <a:cs typeface="Arial"/>
                        </a:rPr>
                        <a:t>I</a:t>
                      </a:r>
                      <a:r>
                        <a:rPr sz="1200" b="1" spc="25">
                          <a:solidFill>
                            <a:srgbClr val="FFFFFF"/>
                          </a:solidFill>
                          <a:latin typeface="Arial"/>
                          <a:cs typeface="Arial"/>
                        </a:rPr>
                        <a:t>O</a:t>
                      </a:r>
                      <a:r>
                        <a:rPr sz="1200" b="1">
                          <a:solidFill>
                            <a:srgbClr val="FFFFFF"/>
                          </a:solidFill>
                          <a:latin typeface="Arial"/>
                          <a:cs typeface="Arial"/>
                        </a:rPr>
                        <a:t>N</a:t>
                      </a:r>
                      <a:endParaRPr sz="1200">
                        <a:latin typeface="Arial"/>
                        <a:cs typeface="Arial"/>
                      </a:endParaRPr>
                    </a:p>
                  </a:txBody>
                  <a:tcPr marL="0" marR="0" marB="0">
                    <a:lnB w="12700">
                      <a:solidFill>
                        <a:srgbClr val="163962"/>
                      </a:solidFill>
                      <a:prstDash val="solid"/>
                    </a:lnB>
                    <a:solidFill>
                      <a:srgbClr val="003963"/>
                    </a:solidFill>
                  </a:tcPr>
                </a:tc>
                <a:tc>
                  <a:txBody>
                    <a:bodyPr/>
                    <a:lstStyle/>
                    <a:p>
                      <a:pPr marL="335280" marR="351155" indent="254000">
                        <a:lnSpc>
                          <a:spcPct val="100000"/>
                        </a:lnSpc>
                        <a:spcBef>
                          <a:spcPts val="360"/>
                        </a:spcBef>
                      </a:pPr>
                      <a:r>
                        <a:rPr sz="1200" b="1" spc="10">
                          <a:solidFill>
                            <a:srgbClr val="163962"/>
                          </a:solidFill>
                          <a:latin typeface="Arial"/>
                          <a:cs typeface="Arial"/>
                        </a:rPr>
                        <a:t>DUE</a:t>
                      </a:r>
                      <a:r>
                        <a:rPr lang="en-US" sz="1200" b="1" spc="10">
                          <a:solidFill>
                            <a:srgbClr val="163962"/>
                          </a:solidFill>
                          <a:latin typeface="Arial"/>
                          <a:cs typeface="Arial"/>
                        </a:rPr>
                        <a:t> </a:t>
                      </a:r>
                      <a:r>
                        <a:rPr sz="1200" b="1" spc="10">
                          <a:solidFill>
                            <a:srgbClr val="163962"/>
                          </a:solidFill>
                          <a:latin typeface="Arial"/>
                          <a:cs typeface="Arial"/>
                        </a:rPr>
                        <a:t>D</a:t>
                      </a:r>
                      <a:r>
                        <a:rPr sz="1200" b="1" spc="-15">
                          <a:solidFill>
                            <a:srgbClr val="163962"/>
                          </a:solidFill>
                          <a:latin typeface="Arial"/>
                          <a:cs typeface="Arial"/>
                        </a:rPr>
                        <a:t>ILI</a:t>
                      </a:r>
                      <a:r>
                        <a:rPr sz="1200" b="1" spc="25">
                          <a:solidFill>
                            <a:srgbClr val="163962"/>
                          </a:solidFill>
                          <a:latin typeface="Arial"/>
                          <a:cs typeface="Arial"/>
                        </a:rPr>
                        <a:t>G</a:t>
                      </a:r>
                      <a:r>
                        <a:rPr sz="1200" b="1" spc="-5">
                          <a:solidFill>
                            <a:srgbClr val="163962"/>
                          </a:solidFill>
                          <a:latin typeface="Arial"/>
                          <a:cs typeface="Arial"/>
                        </a:rPr>
                        <a:t>E</a:t>
                      </a:r>
                      <a:r>
                        <a:rPr sz="1200" b="1" spc="10">
                          <a:solidFill>
                            <a:srgbClr val="163962"/>
                          </a:solidFill>
                          <a:latin typeface="Arial"/>
                          <a:cs typeface="Arial"/>
                        </a:rPr>
                        <a:t>NC</a:t>
                      </a:r>
                      <a:r>
                        <a:rPr sz="1200" b="1">
                          <a:solidFill>
                            <a:srgbClr val="163962"/>
                          </a:solidFill>
                          <a:latin typeface="Arial"/>
                          <a:cs typeface="Arial"/>
                        </a:rPr>
                        <a:t>E</a:t>
                      </a:r>
                      <a:endParaRPr sz="1200">
                        <a:latin typeface="Arial"/>
                        <a:cs typeface="Arial"/>
                      </a:endParaRPr>
                    </a:p>
                  </a:txBody>
                  <a:tcPr marL="0" marR="0" marB="0">
                    <a:lnB w="12700">
                      <a:solidFill>
                        <a:srgbClr val="163962"/>
                      </a:solidFill>
                      <a:prstDash val="solid"/>
                    </a:lnB>
                  </a:tcPr>
                </a:tc>
                <a:tc>
                  <a:txBody>
                    <a:bodyPr/>
                    <a:lstStyle/>
                    <a:p>
                      <a:pPr marL="358775" marR="285115" indent="10160">
                        <a:lnSpc>
                          <a:spcPct val="100000"/>
                        </a:lnSpc>
                        <a:spcBef>
                          <a:spcPts val="360"/>
                        </a:spcBef>
                      </a:pPr>
                      <a:r>
                        <a:rPr sz="1200" b="1" spc="10">
                          <a:solidFill>
                            <a:srgbClr val="163962"/>
                          </a:solidFill>
                          <a:latin typeface="Arial"/>
                          <a:cs typeface="Arial"/>
                        </a:rPr>
                        <a:t>D</a:t>
                      </a:r>
                      <a:r>
                        <a:rPr sz="1200" b="1" spc="-5">
                          <a:solidFill>
                            <a:srgbClr val="163962"/>
                          </a:solidFill>
                          <a:latin typeface="Arial"/>
                          <a:cs typeface="Arial"/>
                        </a:rPr>
                        <a:t>E</a:t>
                      </a:r>
                      <a:r>
                        <a:rPr sz="1200" b="1" spc="10">
                          <a:solidFill>
                            <a:srgbClr val="163962"/>
                          </a:solidFill>
                          <a:latin typeface="Arial"/>
                          <a:cs typeface="Arial"/>
                        </a:rPr>
                        <a:t>C</a:t>
                      </a:r>
                      <a:r>
                        <a:rPr sz="1200" b="1" spc="-15">
                          <a:solidFill>
                            <a:srgbClr val="163962"/>
                          </a:solidFill>
                          <a:latin typeface="Arial"/>
                          <a:cs typeface="Arial"/>
                        </a:rPr>
                        <a:t>I</a:t>
                      </a:r>
                      <a:r>
                        <a:rPr sz="1200" b="1" spc="-5">
                          <a:solidFill>
                            <a:srgbClr val="163962"/>
                          </a:solidFill>
                          <a:latin typeface="Arial"/>
                          <a:cs typeface="Arial"/>
                        </a:rPr>
                        <a:t>S</a:t>
                      </a:r>
                      <a:r>
                        <a:rPr sz="1200" b="1" spc="-15">
                          <a:solidFill>
                            <a:srgbClr val="163962"/>
                          </a:solidFill>
                          <a:latin typeface="Arial"/>
                          <a:cs typeface="Arial"/>
                        </a:rPr>
                        <a:t>I</a:t>
                      </a:r>
                      <a:r>
                        <a:rPr sz="1200" b="1" spc="25">
                          <a:solidFill>
                            <a:srgbClr val="163962"/>
                          </a:solidFill>
                          <a:latin typeface="Arial"/>
                          <a:cs typeface="Arial"/>
                        </a:rPr>
                        <a:t>O</a:t>
                      </a:r>
                      <a:r>
                        <a:rPr sz="1200" b="1">
                          <a:solidFill>
                            <a:srgbClr val="163962"/>
                          </a:solidFill>
                          <a:latin typeface="Arial"/>
                          <a:cs typeface="Arial"/>
                        </a:rPr>
                        <a:t>N</a:t>
                      </a:r>
                      <a:r>
                        <a:rPr lang="en-US" sz="1200" b="1">
                          <a:solidFill>
                            <a:srgbClr val="163962"/>
                          </a:solidFill>
                          <a:latin typeface="Arial"/>
                          <a:cs typeface="Arial"/>
                        </a:rPr>
                        <a:t> </a:t>
                      </a:r>
                      <a:r>
                        <a:rPr sz="1200" b="1">
                          <a:solidFill>
                            <a:srgbClr val="163962"/>
                          </a:solidFill>
                          <a:latin typeface="Arial"/>
                          <a:cs typeface="Arial"/>
                        </a:rPr>
                        <a:t>P</a:t>
                      </a:r>
                      <a:r>
                        <a:rPr sz="1200" b="1" spc="10">
                          <a:solidFill>
                            <a:srgbClr val="163962"/>
                          </a:solidFill>
                          <a:latin typeface="Arial"/>
                          <a:cs typeface="Arial"/>
                        </a:rPr>
                        <a:t>R</a:t>
                      </a:r>
                      <a:r>
                        <a:rPr sz="1200" b="1" spc="25">
                          <a:solidFill>
                            <a:srgbClr val="163962"/>
                          </a:solidFill>
                          <a:latin typeface="Arial"/>
                          <a:cs typeface="Arial"/>
                        </a:rPr>
                        <a:t>O</a:t>
                      </a:r>
                      <a:r>
                        <a:rPr sz="1200" b="1" spc="10">
                          <a:solidFill>
                            <a:srgbClr val="163962"/>
                          </a:solidFill>
                          <a:latin typeface="Arial"/>
                          <a:cs typeface="Arial"/>
                        </a:rPr>
                        <a:t>C</a:t>
                      </a:r>
                      <a:r>
                        <a:rPr sz="1200" b="1">
                          <a:solidFill>
                            <a:srgbClr val="163962"/>
                          </a:solidFill>
                          <a:latin typeface="Arial"/>
                          <a:cs typeface="Arial"/>
                        </a:rPr>
                        <a:t>ESS</a:t>
                      </a:r>
                      <a:endParaRPr sz="1200">
                        <a:latin typeface="Arial"/>
                        <a:cs typeface="Arial"/>
                      </a:endParaRPr>
                    </a:p>
                  </a:txBody>
                  <a:tcPr marL="0" marR="0" marB="0">
                    <a:lnB w="12700">
                      <a:solidFill>
                        <a:srgbClr val="163962"/>
                      </a:solidFill>
                      <a:prstDash val="solid"/>
                    </a:lnB>
                  </a:tcPr>
                </a:tc>
                <a:tc>
                  <a:txBody>
                    <a:bodyPr/>
                    <a:lstStyle/>
                    <a:p>
                      <a:pPr marL="292735" marR="264160" indent="101600">
                        <a:lnSpc>
                          <a:spcPct val="100000"/>
                        </a:lnSpc>
                        <a:spcBef>
                          <a:spcPts val="360"/>
                        </a:spcBef>
                      </a:pPr>
                      <a:r>
                        <a:rPr sz="1200" b="1" spc="5">
                          <a:solidFill>
                            <a:srgbClr val="163962"/>
                          </a:solidFill>
                          <a:latin typeface="Arial"/>
                          <a:cs typeface="Arial"/>
                        </a:rPr>
                        <a:t>PORTFOLIO</a:t>
                      </a:r>
                      <a:r>
                        <a:rPr lang="en-US" sz="1200" b="1" spc="5">
                          <a:solidFill>
                            <a:srgbClr val="163962"/>
                          </a:solidFill>
                          <a:latin typeface="Arial"/>
                          <a:cs typeface="Arial"/>
                        </a:rPr>
                        <a:t> </a:t>
                      </a:r>
                      <a:r>
                        <a:rPr sz="1200" b="1" spc="40">
                          <a:solidFill>
                            <a:srgbClr val="163962"/>
                          </a:solidFill>
                          <a:latin typeface="Arial"/>
                          <a:cs typeface="Arial"/>
                        </a:rPr>
                        <a:t>M</a:t>
                      </a:r>
                      <a:r>
                        <a:rPr sz="1200" b="1" spc="-150">
                          <a:solidFill>
                            <a:srgbClr val="163962"/>
                          </a:solidFill>
                          <a:latin typeface="Arial"/>
                          <a:cs typeface="Arial"/>
                        </a:rPr>
                        <a:t>A</a:t>
                      </a:r>
                      <a:r>
                        <a:rPr sz="1200" b="1" spc="10">
                          <a:solidFill>
                            <a:srgbClr val="163962"/>
                          </a:solidFill>
                          <a:latin typeface="Arial"/>
                          <a:cs typeface="Arial"/>
                        </a:rPr>
                        <a:t>N</a:t>
                      </a:r>
                      <a:r>
                        <a:rPr sz="1200" b="1" spc="-150">
                          <a:solidFill>
                            <a:srgbClr val="163962"/>
                          </a:solidFill>
                          <a:latin typeface="Arial"/>
                          <a:cs typeface="Arial"/>
                        </a:rPr>
                        <a:t>A</a:t>
                      </a:r>
                      <a:r>
                        <a:rPr sz="1200" b="1" spc="25">
                          <a:solidFill>
                            <a:srgbClr val="163962"/>
                          </a:solidFill>
                          <a:latin typeface="Arial"/>
                          <a:cs typeface="Arial"/>
                        </a:rPr>
                        <a:t>G</a:t>
                      </a:r>
                      <a:r>
                        <a:rPr sz="1200" b="1" spc="-5">
                          <a:solidFill>
                            <a:srgbClr val="163962"/>
                          </a:solidFill>
                          <a:latin typeface="Arial"/>
                          <a:cs typeface="Arial"/>
                        </a:rPr>
                        <a:t>E</a:t>
                      </a:r>
                      <a:r>
                        <a:rPr sz="1200" b="1" spc="40">
                          <a:solidFill>
                            <a:srgbClr val="163962"/>
                          </a:solidFill>
                          <a:latin typeface="Arial"/>
                          <a:cs typeface="Arial"/>
                        </a:rPr>
                        <a:t>M</a:t>
                      </a:r>
                      <a:r>
                        <a:rPr sz="1200" b="1" spc="-5">
                          <a:solidFill>
                            <a:srgbClr val="163962"/>
                          </a:solidFill>
                          <a:latin typeface="Arial"/>
                          <a:cs typeface="Arial"/>
                        </a:rPr>
                        <a:t>E</a:t>
                      </a:r>
                      <a:r>
                        <a:rPr sz="1200" b="1" spc="10">
                          <a:solidFill>
                            <a:srgbClr val="163962"/>
                          </a:solidFill>
                          <a:latin typeface="Arial"/>
                          <a:cs typeface="Arial"/>
                        </a:rPr>
                        <a:t>N</a:t>
                      </a:r>
                      <a:r>
                        <a:rPr sz="1200" b="1">
                          <a:solidFill>
                            <a:srgbClr val="163962"/>
                          </a:solidFill>
                          <a:latin typeface="Arial"/>
                          <a:cs typeface="Arial"/>
                        </a:rPr>
                        <a:t>T</a:t>
                      </a:r>
                      <a:endParaRPr sz="1200">
                        <a:latin typeface="Arial"/>
                        <a:cs typeface="Arial"/>
                      </a:endParaRPr>
                    </a:p>
                  </a:txBody>
                  <a:tcPr marL="0" marR="0" marB="0">
                    <a:lnB w="12700">
                      <a:solidFill>
                        <a:srgbClr val="163962"/>
                      </a:solidFill>
                      <a:prstDash val="solid"/>
                    </a:lnB>
                  </a:tcPr>
                </a:tc>
                <a:tc>
                  <a:txBody>
                    <a:bodyPr/>
                    <a:lstStyle/>
                    <a:p>
                      <a:pPr marL="271780" marR="323850" indent="233045">
                        <a:lnSpc>
                          <a:spcPct val="100000"/>
                        </a:lnSpc>
                        <a:spcBef>
                          <a:spcPts val="360"/>
                        </a:spcBef>
                      </a:pPr>
                      <a:r>
                        <a:rPr sz="1200" b="1" spc="-5" dirty="0">
                          <a:solidFill>
                            <a:srgbClr val="163962"/>
                          </a:solidFill>
                          <a:latin typeface="Arial"/>
                          <a:cs typeface="Arial"/>
                        </a:rPr>
                        <a:t>SELL</a:t>
                      </a:r>
                      <a:r>
                        <a:rPr lang="en-US" sz="1200" b="1" spc="-5" dirty="0">
                          <a:solidFill>
                            <a:srgbClr val="163962"/>
                          </a:solidFill>
                          <a:latin typeface="Arial"/>
                          <a:cs typeface="Arial"/>
                        </a:rPr>
                        <a:t> </a:t>
                      </a:r>
                      <a:r>
                        <a:rPr sz="1200" b="1" spc="10" dirty="0">
                          <a:solidFill>
                            <a:srgbClr val="163962"/>
                          </a:solidFill>
                          <a:latin typeface="Arial"/>
                          <a:cs typeface="Arial"/>
                        </a:rPr>
                        <a:t>D</a:t>
                      </a:r>
                      <a:r>
                        <a:rPr sz="1200" b="1" spc="-15" dirty="0">
                          <a:solidFill>
                            <a:srgbClr val="163962"/>
                          </a:solidFill>
                          <a:latin typeface="Arial"/>
                          <a:cs typeface="Arial"/>
                        </a:rPr>
                        <a:t>I</a:t>
                      </a:r>
                      <a:r>
                        <a:rPr sz="1200" b="1" spc="-5" dirty="0">
                          <a:solidFill>
                            <a:srgbClr val="163962"/>
                          </a:solidFill>
                          <a:latin typeface="Arial"/>
                          <a:cs typeface="Arial"/>
                        </a:rPr>
                        <a:t>S</a:t>
                      </a:r>
                      <a:r>
                        <a:rPr sz="1200" b="1" spc="10" dirty="0">
                          <a:solidFill>
                            <a:srgbClr val="163962"/>
                          </a:solidFill>
                          <a:latin typeface="Arial"/>
                          <a:cs typeface="Arial"/>
                        </a:rPr>
                        <a:t>C</a:t>
                      </a:r>
                      <a:r>
                        <a:rPr sz="1200" b="1" spc="-15" dirty="0">
                          <a:solidFill>
                            <a:srgbClr val="163962"/>
                          </a:solidFill>
                          <a:latin typeface="Arial"/>
                          <a:cs typeface="Arial"/>
                        </a:rPr>
                        <a:t>I</a:t>
                      </a:r>
                      <a:r>
                        <a:rPr sz="1200" b="1" spc="-5" dirty="0">
                          <a:solidFill>
                            <a:srgbClr val="163962"/>
                          </a:solidFill>
                          <a:latin typeface="Arial"/>
                          <a:cs typeface="Arial"/>
                        </a:rPr>
                        <a:t>P</a:t>
                      </a:r>
                      <a:r>
                        <a:rPr sz="1200" b="1" spc="-15" dirty="0">
                          <a:solidFill>
                            <a:srgbClr val="163962"/>
                          </a:solidFill>
                          <a:latin typeface="Arial"/>
                          <a:cs typeface="Arial"/>
                        </a:rPr>
                        <a:t>LI</a:t>
                      </a:r>
                      <a:r>
                        <a:rPr sz="1200" b="1" spc="10" dirty="0">
                          <a:solidFill>
                            <a:srgbClr val="163962"/>
                          </a:solidFill>
                          <a:latin typeface="Arial"/>
                          <a:cs typeface="Arial"/>
                        </a:rPr>
                        <a:t>N</a:t>
                      </a:r>
                      <a:r>
                        <a:rPr sz="1200" b="1" dirty="0">
                          <a:solidFill>
                            <a:srgbClr val="163962"/>
                          </a:solidFill>
                          <a:latin typeface="Arial"/>
                          <a:cs typeface="Arial"/>
                        </a:rPr>
                        <a:t>E</a:t>
                      </a:r>
                      <a:endParaRPr sz="1200" dirty="0">
                        <a:latin typeface="Arial"/>
                        <a:cs typeface="Arial"/>
                      </a:endParaRPr>
                    </a:p>
                  </a:txBody>
                  <a:tcPr marL="0" marR="0" marB="0">
                    <a:lnB w="12700">
                      <a:solidFill>
                        <a:srgbClr val="163962"/>
                      </a:solidFill>
                      <a:prstDash val="solid"/>
                    </a:lnB>
                  </a:tcPr>
                </a:tc>
                <a:extLst>
                  <a:ext uri="{0D108BD9-81ED-4DB2-BD59-A6C34878D82A}">
                    <a16:rowId xmlns:a16="http://schemas.microsoft.com/office/drawing/2014/main" val="10000"/>
                  </a:ext>
                </a:extLst>
              </a:tr>
            </a:tbl>
          </a:graphicData>
        </a:graphic>
      </p:graphicFrame>
      <p:sp>
        <p:nvSpPr>
          <p:cNvPr id="44" name="object 11">
            <a:extLst>
              <a:ext uri="{FF2B5EF4-FFF2-40B4-BE49-F238E27FC236}">
                <a16:creationId xmlns:a16="http://schemas.microsoft.com/office/drawing/2014/main" id="{E64BBAAF-2863-445C-BAF6-3DEC92D93BCF}"/>
              </a:ext>
            </a:extLst>
          </p:cNvPr>
          <p:cNvSpPr/>
          <p:nvPr/>
        </p:nvSpPr>
        <p:spPr>
          <a:xfrm>
            <a:off x="605268" y="2984966"/>
            <a:ext cx="8848090" cy="0"/>
          </a:xfrm>
          <a:custGeom>
            <a:avLst/>
            <a:gdLst/>
            <a:ahLst/>
            <a:cxnLst/>
            <a:rect l="l" t="t" r="r" b="b"/>
            <a:pathLst>
              <a:path w="8848090">
                <a:moveTo>
                  <a:pt x="0" y="0"/>
                </a:moveTo>
                <a:lnTo>
                  <a:pt x="8847861" y="0"/>
                </a:lnTo>
              </a:path>
            </a:pathLst>
          </a:custGeom>
          <a:ln w="12700">
            <a:solidFill>
              <a:srgbClr val="F4911E"/>
            </a:solidFill>
          </a:ln>
        </p:spPr>
        <p:txBody>
          <a:bodyPr wrap="square" lIns="0" tIns="0" rIns="0" bIns="0" rtlCol="0"/>
          <a:lstStyle/>
          <a:p>
            <a:endParaRPr/>
          </a:p>
        </p:txBody>
      </p:sp>
      <p:sp>
        <p:nvSpPr>
          <p:cNvPr id="45" name="object 12">
            <a:extLst>
              <a:ext uri="{FF2B5EF4-FFF2-40B4-BE49-F238E27FC236}">
                <a16:creationId xmlns:a16="http://schemas.microsoft.com/office/drawing/2014/main" id="{BA27609E-A587-4CDF-B3D4-9DDA30F55D15}"/>
              </a:ext>
            </a:extLst>
          </p:cNvPr>
          <p:cNvSpPr txBox="1"/>
          <p:nvPr/>
        </p:nvSpPr>
        <p:spPr>
          <a:xfrm>
            <a:off x="724884" y="2084620"/>
            <a:ext cx="8601710" cy="671830"/>
          </a:xfrm>
          <a:prstGeom prst="rect">
            <a:avLst/>
          </a:prstGeom>
        </p:spPr>
        <p:txBody>
          <a:bodyPr vert="horz" wrap="square" lIns="0" tIns="24765" rIns="0" bIns="0" rtlCol="0">
            <a:spAutoFit/>
          </a:bodyPr>
          <a:lstStyle/>
          <a:p>
            <a:pPr marL="12065" marR="5080" algn="ctr">
              <a:lnSpc>
                <a:spcPts val="1680"/>
              </a:lnSpc>
              <a:spcBef>
                <a:spcPts val="195"/>
              </a:spcBef>
            </a:pPr>
            <a:r>
              <a:rPr sz="1400" b="1" spc="-10">
                <a:solidFill>
                  <a:srgbClr val="003963"/>
                </a:solidFill>
                <a:latin typeface="Arial"/>
                <a:cs typeface="Arial"/>
              </a:rPr>
              <a:t>The</a:t>
            </a:r>
            <a:r>
              <a:rPr sz="1400" b="1" spc="-80">
                <a:solidFill>
                  <a:srgbClr val="003963"/>
                </a:solidFill>
                <a:latin typeface="Arial"/>
                <a:cs typeface="Arial"/>
              </a:rPr>
              <a:t> </a:t>
            </a:r>
            <a:r>
              <a:rPr sz="1400" b="1" spc="-10">
                <a:solidFill>
                  <a:srgbClr val="003963"/>
                </a:solidFill>
                <a:latin typeface="Arial"/>
                <a:cs typeface="Arial"/>
              </a:rPr>
              <a:t>ICMA</a:t>
            </a:r>
            <a:r>
              <a:rPr sz="1400" b="1" spc="-155">
                <a:solidFill>
                  <a:srgbClr val="003963"/>
                </a:solidFill>
                <a:latin typeface="Arial"/>
                <a:cs typeface="Arial"/>
              </a:rPr>
              <a:t> </a:t>
            </a:r>
            <a:r>
              <a:rPr sz="1400" b="1" spc="-10">
                <a:solidFill>
                  <a:srgbClr val="003963"/>
                </a:solidFill>
                <a:latin typeface="Arial"/>
                <a:cs typeface="Arial"/>
              </a:rPr>
              <a:t>Principles</a:t>
            </a:r>
            <a:r>
              <a:rPr sz="1400" b="1" spc="-160">
                <a:solidFill>
                  <a:srgbClr val="003963"/>
                </a:solidFill>
                <a:latin typeface="Arial"/>
                <a:cs typeface="Arial"/>
              </a:rPr>
              <a:t> </a:t>
            </a:r>
            <a:r>
              <a:rPr sz="1400" b="1" spc="-20">
                <a:solidFill>
                  <a:srgbClr val="003963"/>
                </a:solidFill>
                <a:latin typeface="Arial"/>
                <a:cs typeface="Arial"/>
              </a:rPr>
              <a:t>(GBP’s,</a:t>
            </a:r>
            <a:r>
              <a:rPr sz="1400" b="1" spc="-160">
                <a:solidFill>
                  <a:srgbClr val="003963"/>
                </a:solidFill>
                <a:latin typeface="Arial"/>
                <a:cs typeface="Arial"/>
              </a:rPr>
              <a:t> </a:t>
            </a:r>
            <a:r>
              <a:rPr sz="1400" b="1" spc="-25">
                <a:solidFill>
                  <a:srgbClr val="003963"/>
                </a:solidFill>
                <a:latin typeface="Arial"/>
                <a:cs typeface="Arial"/>
              </a:rPr>
              <a:t>SBP’s)</a:t>
            </a:r>
            <a:r>
              <a:rPr sz="1400" b="1" spc="-155">
                <a:solidFill>
                  <a:srgbClr val="003963"/>
                </a:solidFill>
                <a:latin typeface="Arial"/>
                <a:cs typeface="Arial"/>
              </a:rPr>
              <a:t> </a:t>
            </a:r>
            <a:r>
              <a:rPr sz="1400" b="1" spc="-10">
                <a:solidFill>
                  <a:srgbClr val="003963"/>
                </a:solidFill>
                <a:latin typeface="Arial"/>
                <a:cs typeface="Arial"/>
              </a:rPr>
              <a:t>are</a:t>
            </a:r>
            <a:r>
              <a:rPr sz="1400" b="1" spc="-75">
                <a:solidFill>
                  <a:srgbClr val="003963"/>
                </a:solidFill>
                <a:latin typeface="Arial"/>
                <a:cs typeface="Arial"/>
              </a:rPr>
              <a:t> </a:t>
            </a:r>
            <a:r>
              <a:rPr sz="1400" b="1" spc="-10">
                <a:solidFill>
                  <a:srgbClr val="003963"/>
                </a:solidFill>
                <a:latin typeface="Arial"/>
                <a:cs typeface="Arial"/>
              </a:rPr>
              <a:t>an</a:t>
            </a:r>
            <a:r>
              <a:rPr sz="1400" b="1" spc="-80">
                <a:solidFill>
                  <a:srgbClr val="003963"/>
                </a:solidFill>
                <a:latin typeface="Arial"/>
                <a:cs typeface="Arial"/>
              </a:rPr>
              <a:t> </a:t>
            </a:r>
            <a:r>
              <a:rPr sz="1400" b="1">
                <a:solidFill>
                  <a:srgbClr val="003963"/>
                </a:solidFill>
                <a:latin typeface="Arial"/>
                <a:cs typeface="Arial"/>
              </a:rPr>
              <a:t>essential</a:t>
            </a:r>
            <a:r>
              <a:rPr sz="1400" b="1" spc="-155">
                <a:solidFill>
                  <a:srgbClr val="003963"/>
                </a:solidFill>
                <a:latin typeface="Arial"/>
                <a:cs typeface="Arial"/>
              </a:rPr>
              <a:t> </a:t>
            </a:r>
            <a:r>
              <a:rPr sz="1400" b="1" spc="-20">
                <a:solidFill>
                  <a:srgbClr val="003963"/>
                </a:solidFill>
                <a:latin typeface="Arial"/>
                <a:cs typeface="Arial"/>
              </a:rPr>
              <a:t>mechanism</a:t>
            </a:r>
            <a:r>
              <a:rPr sz="1400" b="1" spc="-160">
                <a:solidFill>
                  <a:srgbClr val="003963"/>
                </a:solidFill>
                <a:latin typeface="Arial"/>
                <a:cs typeface="Arial"/>
              </a:rPr>
              <a:t> </a:t>
            </a:r>
            <a:r>
              <a:rPr sz="1400" b="1" spc="-5">
                <a:solidFill>
                  <a:srgbClr val="003963"/>
                </a:solidFill>
                <a:latin typeface="Arial"/>
                <a:cs typeface="Arial"/>
              </a:rPr>
              <a:t>for</a:t>
            </a:r>
            <a:r>
              <a:rPr sz="1400" b="1" spc="-160">
                <a:solidFill>
                  <a:srgbClr val="003963"/>
                </a:solidFill>
                <a:latin typeface="Arial"/>
                <a:cs typeface="Arial"/>
              </a:rPr>
              <a:t> </a:t>
            </a:r>
            <a:r>
              <a:rPr sz="1400" b="1" spc="-15">
                <a:solidFill>
                  <a:srgbClr val="003963"/>
                </a:solidFill>
                <a:latin typeface="Arial"/>
                <a:cs typeface="Arial"/>
              </a:rPr>
              <a:t>standardizing</a:t>
            </a:r>
            <a:r>
              <a:rPr sz="1400" b="1" spc="-155">
                <a:solidFill>
                  <a:srgbClr val="003963"/>
                </a:solidFill>
                <a:latin typeface="Arial"/>
                <a:cs typeface="Arial"/>
              </a:rPr>
              <a:t> </a:t>
            </a:r>
            <a:r>
              <a:rPr sz="1400" b="1" spc="-5">
                <a:solidFill>
                  <a:srgbClr val="003963"/>
                </a:solidFill>
                <a:latin typeface="Arial"/>
                <a:cs typeface="Arial"/>
              </a:rPr>
              <a:t>the</a:t>
            </a:r>
            <a:r>
              <a:rPr sz="1400" b="1" spc="-75">
                <a:solidFill>
                  <a:srgbClr val="003963"/>
                </a:solidFill>
                <a:latin typeface="Arial"/>
                <a:cs typeface="Arial"/>
              </a:rPr>
              <a:t> </a:t>
            </a:r>
            <a:r>
              <a:rPr sz="1400" b="1" spc="15">
                <a:solidFill>
                  <a:srgbClr val="003963"/>
                </a:solidFill>
                <a:latin typeface="Arial"/>
                <a:cs typeface="Arial"/>
              </a:rPr>
              <a:t>way</a:t>
            </a:r>
            <a:r>
              <a:rPr sz="1400" b="1" spc="-160">
                <a:solidFill>
                  <a:srgbClr val="003963"/>
                </a:solidFill>
                <a:latin typeface="Arial"/>
                <a:cs typeface="Arial"/>
              </a:rPr>
              <a:t> </a:t>
            </a:r>
            <a:r>
              <a:rPr sz="1400" b="1" spc="-5">
                <a:solidFill>
                  <a:srgbClr val="003963"/>
                </a:solidFill>
                <a:latin typeface="Arial"/>
                <a:cs typeface="Arial"/>
              </a:rPr>
              <a:t>the</a:t>
            </a:r>
            <a:r>
              <a:rPr sz="1400" b="1" spc="-75">
                <a:solidFill>
                  <a:srgbClr val="003963"/>
                </a:solidFill>
                <a:latin typeface="Arial"/>
                <a:cs typeface="Arial"/>
              </a:rPr>
              <a:t> </a:t>
            </a:r>
            <a:r>
              <a:rPr sz="1400" b="1" spc="-10">
                <a:solidFill>
                  <a:srgbClr val="003963"/>
                </a:solidFill>
                <a:latin typeface="Arial"/>
                <a:cs typeface="Arial"/>
              </a:rPr>
              <a:t>market</a:t>
            </a:r>
            <a:r>
              <a:rPr lang="en-US" sz="1400" b="1" spc="-10">
                <a:solidFill>
                  <a:srgbClr val="003963"/>
                </a:solidFill>
                <a:latin typeface="Arial"/>
                <a:cs typeface="Arial"/>
              </a:rPr>
              <a:t> </a:t>
            </a:r>
            <a:r>
              <a:rPr sz="1400" b="1" spc="20">
                <a:solidFill>
                  <a:srgbClr val="003963"/>
                </a:solidFill>
                <a:latin typeface="Arial"/>
                <a:cs typeface="Arial"/>
              </a:rPr>
              <a:t>views</a:t>
            </a:r>
            <a:r>
              <a:rPr sz="1400" b="1" spc="-245">
                <a:solidFill>
                  <a:srgbClr val="003963"/>
                </a:solidFill>
                <a:latin typeface="Arial"/>
                <a:cs typeface="Arial"/>
              </a:rPr>
              <a:t> </a:t>
            </a:r>
            <a:r>
              <a:rPr sz="1400" b="1" spc="5">
                <a:solidFill>
                  <a:srgbClr val="003963"/>
                </a:solidFill>
                <a:latin typeface="Arial"/>
                <a:cs typeface="Arial"/>
              </a:rPr>
              <a:t>impact</a:t>
            </a:r>
            <a:r>
              <a:rPr sz="1400" b="1" spc="-160">
                <a:solidFill>
                  <a:srgbClr val="003963"/>
                </a:solidFill>
                <a:latin typeface="Arial"/>
                <a:cs typeface="Arial"/>
              </a:rPr>
              <a:t> </a:t>
            </a:r>
            <a:r>
              <a:rPr sz="1400" b="1" spc="-10">
                <a:solidFill>
                  <a:srgbClr val="003963"/>
                </a:solidFill>
                <a:latin typeface="Arial"/>
                <a:cs typeface="Arial"/>
              </a:rPr>
              <a:t>bonds.</a:t>
            </a:r>
            <a:r>
              <a:rPr sz="1400" b="1" spc="-240">
                <a:solidFill>
                  <a:srgbClr val="003963"/>
                </a:solidFill>
                <a:latin typeface="Arial"/>
                <a:cs typeface="Arial"/>
              </a:rPr>
              <a:t> </a:t>
            </a:r>
            <a:r>
              <a:rPr sz="1400" b="1" spc="-10">
                <a:solidFill>
                  <a:srgbClr val="003963"/>
                </a:solidFill>
                <a:latin typeface="Arial"/>
                <a:cs typeface="Arial"/>
              </a:rPr>
              <a:t>We</a:t>
            </a:r>
            <a:r>
              <a:rPr sz="1400" b="1" spc="-75">
                <a:solidFill>
                  <a:srgbClr val="003963"/>
                </a:solidFill>
                <a:latin typeface="Arial"/>
                <a:cs typeface="Arial"/>
              </a:rPr>
              <a:t> </a:t>
            </a:r>
            <a:r>
              <a:rPr sz="1400" b="1" spc="-10">
                <a:solidFill>
                  <a:srgbClr val="003963"/>
                </a:solidFill>
                <a:latin typeface="Arial"/>
                <a:cs typeface="Arial"/>
              </a:rPr>
              <a:t>leverage</a:t>
            </a:r>
            <a:r>
              <a:rPr sz="1400" b="1" spc="-160">
                <a:solidFill>
                  <a:srgbClr val="003963"/>
                </a:solidFill>
                <a:latin typeface="Arial"/>
                <a:cs typeface="Arial"/>
              </a:rPr>
              <a:t> </a:t>
            </a:r>
            <a:r>
              <a:rPr sz="1400" b="1" spc="-10">
                <a:solidFill>
                  <a:srgbClr val="003963"/>
                </a:solidFill>
                <a:latin typeface="Arial"/>
                <a:cs typeface="Arial"/>
              </a:rPr>
              <a:t>our</a:t>
            </a:r>
            <a:r>
              <a:rPr sz="1400" b="1" spc="-160">
                <a:solidFill>
                  <a:srgbClr val="003963"/>
                </a:solidFill>
                <a:latin typeface="Arial"/>
                <a:cs typeface="Arial"/>
              </a:rPr>
              <a:t> </a:t>
            </a:r>
            <a:r>
              <a:rPr sz="1400" b="1" spc="-15">
                <a:solidFill>
                  <a:srgbClr val="003963"/>
                </a:solidFill>
                <a:latin typeface="Arial"/>
                <a:cs typeface="Arial"/>
              </a:rPr>
              <a:t>understanding</a:t>
            </a:r>
            <a:r>
              <a:rPr sz="1400" b="1" spc="-160">
                <a:solidFill>
                  <a:srgbClr val="003963"/>
                </a:solidFill>
                <a:latin typeface="Arial"/>
                <a:cs typeface="Arial"/>
              </a:rPr>
              <a:t> </a:t>
            </a:r>
            <a:r>
              <a:rPr sz="1400" b="1" spc="-5">
                <a:solidFill>
                  <a:srgbClr val="003963"/>
                </a:solidFill>
                <a:latin typeface="Arial"/>
                <a:cs typeface="Arial"/>
              </a:rPr>
              <a:t>of</a:t>
            </a:r>
            <a:r>
              <a:rPr sz="1400" b="1" spc="-155">
                <a:solidFill>
                  <a:srgbClr val="003963"/>
                </a:solidFill>
                <a:latin typeface="Arial"/>
                <a:cs typeface="Arial"/>
              </a:rPr>
              <a:t> </a:t>
            </a:r>
            <a:r>
              <a:rPr sz="1400" b="1" spc="10">
                <a:solidFill>
                  <a:srgbClr val="003963"/>
                </a:solidFill>
                <a:latin typeface="Arial"/>
                <a:cs typeface="Arial"/>
              </a:rPr>
              <a:t>them</a:t>
            </a:r>
            <a:r>
              <a:rPr sz="1400" b="1" spc="-160">
                <a:solidFill>
                  <a:srgbClr val="003963"/>
                </a:solidFill>
                <a:latin typeface="Arial"/>
                <a:cs typeface="Arial"/>
              </a:rPr>
              <a:t> </a:t>
            </a:r>
            <a:r>
              <a:rPr sz="1400" b="1" spc="-5">
                <a:solidFill>
                  <a:srgbClr val="003963"/>
                </a:solidFill>
                <a:latin typeface="Arial"/>
                <a:cs typeface="Arial"/>
              </a:rPr>
              <a:t>to</a:t>
            </a:r>
            <a:r>
              <a:rPr sz="1400" b="1" spc="-80">
                <a:solidFill>
                  <a:srgbClr val="003963"/>
                </a:solidFill>
                <a:latin typeface="Arial"/>
                <a:cs typeface="Arial"/>
              </a:rPr>
              <a:t> </a:t>
            </a:r>
            <a:r>
              <a:rPr sz="1400" b="1" spc="-10">
                <a:solidFill>
                  <a:srgbClr val="003963"/>
                </a:solidFill>
                <a:latin typeface="Arial"/>
                <a:cs typeface="Arial"/>
              </a:rPr>
              <a:t>identify</a:t>
            </a:r>
            <a:r>
              <a:rPr sz="1400" b="1" spc="-160">
                <a:solidFill>
                  <a:srgbClr val="003963"/>
                </a:solidFill>
                <a:latin typeface="Arial"/>
                <a:cs typeface="Arial"/>
              </a:rPr>
              <a:t> </a:t>
            </a:r>
            <a:r>
              <a:rPr sz="1400" b="1" spc="-15">
                <a:solidFill>
                  <a:srgbClr val="003963"/>
                </a:solidFill>
                <a:latin typeface="Arial"/>
                <a:cs typeface="Arial"/>
              </a:rPr>
              <a:t>non-labeled</a:t>
            </a:r>
            <a:r>
              <a:rPr sz="1400" b="1" spc="-155">
                <a:solidFill>
                  <a:srgbClr val="003963"/>
                </a:solidFill>
                <a:latin typeface="Arial"/>
                <a:cs typeface="Arial"/>
              </a:rPr>
              <a:t> </a:t>
            </a:r>
            <a:r>
              <a:rPr sz="1400" b="1" spc="-10">
                <a:solidFill>
                  <a:srgbClr val="003963"/>
                </a:solidFill>
                <a:latin typeface="Arial"/>
                <a:cs typeface="Arial"/>
              </a:rPr>
              <a:t>bonds</a:t>
            </a:r>
            <a:r>
              <a:rPr sz="1400" b="1" spc="-160">
                <a:solidFill>
                  <a:srgbClr val="003963"/>
                </a:solidFill>
                <a:latin typeface="Arial"/>
                <a:cs typeface="Arial"/>
              </a:rPr>
              <a:t> </a:t>
            </a:r>
            <a:r>
              <a:rPr sz="1400" b="1" spc="-10">
                <a:solidFill>
                  <a:srgbClr val="003963"/>
                </a:solidFill>
                <a:latin typeface="Arial"/>
                <a:cs typeface="Arial"/>
              </a:rPr>
              <a:t>that</a:t>
            </a:r>
            <a:r>
              <a:rPr sz="1400" b="1" spc="-160">
                <a:solidFill>
                  <a:srgbClr val="003963"/>
                </a:solidFill>
                <a:latin typeface="Arial"/>
                <a:cs typeface="Arial"/>
              </a:rPr>
              <a:t> </a:t>
            </a:r>
            <a:r>
              <a:rPr sz="1400" b="1" spc="-10">
                <a:solidFill>
                  <a:srgbClr val="003963"/>
                </a:solidFill>
                <a:latin typeface="Arial"/>
                <a:cs typeface="Arial"/>
              </a:rPr>
              <a:t>still</a:t>
            </a:r>
            <a:r>
              <a:rPr lang="en-US" sz="1400" b="1" spc="-10">
                <a:solidFill>
                  <a:srgbClr val="003963"/>
                </a:solidFill>
                <a:latin typeface="Arial"/>
                <a:cs typeface="Arial"/>
              </a:rPr>
              <a:t> </a:t>
            </a:r>
            <a:r>
              <a:rPr sz="1400" b="1" spc="10">
                <a:solidFill>
                  <a:srgbClr val="003963"/>
                </a:solidFill>
                <a:latin typeface="Arial"/>
                <a:cs typeface="Arial"/>
              </a:rPr>
              <a:t>have</a:t>
            </a:r>
            <a:r>
              <a:rPr sz="1400" b="1" spc="-85">
                <a:solidFill>
                  <a:srgbClr val="003963"/>
                </a:solidFill>
                <a:latin typeface="Arial"/>
                <a:cs typeface="Arial"/>
              </a:rPr>
              <a:t> </a:t>
            </a:r>
            <a:r>
              <a:rPr sz="1400" b="1" spc="-10">
                <a:solidFill>
                  <a:srgbClr val="003963"/>
                </a:solidFill>
                <a:latin typeface="Arial"/>
                <a:cs typeface="Arial"/>
              </a:rPr>
              <a:t>positive</a:t>
            </a:r>
            <a:r>
              <a:rPr sz="1400" b="1" spc="-240">
                <a:solidFill>
                  <a:srgbClr val="003963"/>
                </a:solidFill>
                <a:latin typeface="Arial"/>
                <a:cs typeface="Arial"/>
              </a:rPr>
              <a:t> </a:t>
            </a:r>
            <a:r>
              <a:rPr sz="1400" b="1" spc="-10">
                <a:solidFill>
                  <a:srgbClr val="003963"/>
                </a:solidFill>
                <a:latin typeface="Arial"/>
                <a:cs typeface="Arial"/>
              </a:rPr>
              <a:t>impact.</a:t>
            </a:r>
            <a:r>
              <a:rPr sz="1400" b="1" spc="-160">
                <a:solidFill>
                  <a:srgbClr val="003963"/>
                </a:solidFill>
                <a:latin typeface="Arial"/>
                <a:cs typeface="Arial"/>
              </a:rPr>
              <a:t> </a:t>
            </a:r>
            <a:r>
              <a:rPr sz="1400" b="1" spc="-10">
                <a:solidFill>
                  <a:srgbClr val="003963"/>
                </a:solidFill>
                <a:latin typeface="Arial"/>
                <a:cs typeface="Arial"/>
              </a:rPr>
              <a:t>Overall,</a:t>
            </a:r>
            <a:r>
              <a:rPr sz="1400" b="1" spc="-165">
                <a:solidFill>
                  <a:srgbClr val="003963"/>
                </a:solidFill>
                <a:latin typeface="Arial"/>
                <a:cs typeface="Arial"/>
              </a:rPr>
              <a:t> </a:t>
            </a:r>
            <a:r>
              <a:rPr sz="1400" b="1" spc="30">
                <a:solidFill>
                  <a:srgbClr val="003963"/>
                </a:solidFill>
                <a:latin typeface="Arial"/>
                <a:cs typeface="Arial"/>
              </a:rPr>
              <a:t>we</a:t>
            </a:r>
            <a:r>
              <a:rPr sz="1400" b="1" spc="-160">
                <a:solidFill>
                  <a:srgbClr val="003963"/>
                </a:solidFill>
                <a:latin typeface="Arial"/>
                <a:cs typeface="Arial"/>
              </a:rPr>
              <a:t> </a:t>
            </a:r>
            <a:r>
              <a:rPr sz="1400" b="1" spc="-10">
                <a:solidFill>
                  <a:srgbClr val="003963"/>
                </a:solidFill>
                <a:latin typeface="Arial"/>
                <a:cs typeface="Arial"/>
              </a:rPr>
              <a:t>define</a:t>
            </a:r>
            <a:r>
              <a:rPr sz="1400" b="1" spc="-160">
                <a:solidFill>
                  <a:srgbClr val="003963"/>
                </a:solidFill>
                <a:latin typeface="Arial"/>
                <a:cs typeface="Arial"/>
              </a:rPr>
              <a:t> </a:t>
            </a:r>
            <a:r>
              <a:rPr sz="1400" b="1" spc="-10">
                <a:solidFill>
                  <a:srgbClr val="003963"/>
                </a:solidFill>
                <a:latin typeface="Arial"/>
                <a:cs typeface="Arial"/>
              </a:rPr>
              <a:t>impactful</a:t>
            </a:r>
            <a:r>
              <a:rPr sz="1400" b="1" spc="-160">
                <a:solidFill>
                  <a:srgbClr val="003963"/>
                </a:solidFill>
                <a:latin typeface="Arial"/>
                <a:cs typeface="Arial"/>
              </a:rPr>
              <a:t> </a:t>
            </a:r>
            <a:r>
              <a:rPr sz="1400" b="1" spc="-10">
                <a:solidFill>
                  <a:srgbClr val="003963"/>
                </a:solidFill>
                <a:latin typeface="Arial"/>
                <a:cs typeface="Arial"/>
              </a:rPr>
              <a:t>bonds</a:t>
            </a:r>
            <a:r>
              <a:rPr sz="1400" b="1" spc="-165">
                <a:solidFill>
                  <a:srgbClr val="003963"/>
                </a:solidFill>
                <a:latin typeface="Arial"/>
                <a:cs typeface="Arial"/>
              </a:rPr>
              <a:t> </a:t>
            </a:r>
            <a:r>
              <a:rPr sz="1400" b="1" spc="-5">
                <a:solidFill>
                  <a:srgbClr val="003963"/>
                </a:solidFill>
                <a:latin typeface="Arial"/>
                <a:cs typeface="Arial"/>
              </a:rPr>
              <a:t>in</a:t>
            </a:r>
            <a:r>
              <a:rPr sz="1400" b="1" spc="-160">
                <a:solidFill>
                  <a:srgbClr val="003963"/>
                </a:solidFill>
                <a:latin typeface="Arial"/>
                <a:cs typeface="Arial"/>
              </a:rPr>
              <a:t> </a:t>
            </a:r>
            <a:r>
              <a:rPr sz="1400" b="1" spc="10">
                <a:solidFill>
                  <a:srgbClr val="003963"/>
                </a:solidFill>
                <a:latin typeface="Arial"/>
                <a:cs typeface="Arial"/>
              </a:rPr>
              <a:t>three</a:t>
            </a:r>
            <a:r>
              <a:rPr sz="1400" b="1" spc="-80">
                <a:solidFill>
                  <a:srgbClr val="003963"/>
                </a:solidFill>
                <a:latin typeface="Arial"/>
                <a:cs typeface="Arial"/>
              </a:rPr>
              <a:t> </a:t>
            </a:r>
            <a:r>
              <a:rPr sz="1400" b="1" spc="-20">
                <a:solidFill>
                  <a:srgbClr val="003963"/>
                </a:solidFill>
                <a:latin typeface="Arial"/>
                <a:cs typeface="Arial"/>
              </a:rPr>
              <a:t>categories</a:t>
            </a:r>
            <a:r>
              <a:rPr sz="1400" b="1" spc="-160">
                <a:solidFill>
                  <a:srgbClr val="003963"/>
                </a:solidFill>
                <a:latin typeface="Arial"/>
                <a:cs typeface="Arial"/>
              </a:rPr>
              <a:t> </a:t>
            </a:r>
            <a:r>
              <a:rPr sz="1400" b="1" spc="-5">
                <a:solidFill>
                  <a:srgbClr val="003963"/>
                </a:solidFill>
                <a:latin typeface="Arial"/>
                <a:cs typeface="Arial"/>
              </a:rPr>
              <a:t>for</a:t>
            </a:r>
            <a:r>
              <a:rPr sz="1400" b="1" spc="-160">
                <a:solidFill>
                  <a:srgbClr val="003963"/>
                </a:solidFill>
                <a:latin typeface="Arial"/>
                <a:cs typeface="Arial"/>
              </a:rPr>
              <a:t> </a:t>
            </a:r>
            <a:r>
              <a:rPr sz="1400" b="1" spc="-10">
                <a:solidFill>
                  <a:srgbClr val="003963"/>
                </a:solidFill>
                <a:latin typeface="Arial"/>
                <a:cs typeface="Arial"/>
              </a:rPr>
              <a:t>our</a:t>
            </a:r>
            <a:r>
              <a:rPr sz="1400" b="1" spc="-80">
                <a:solidFill>
                  <a:srgbClr val="003963"/>
                </a:solidFill>
                <a:latin typeface="Arial"/>
                <a:cs typeface="Arial"/>
              </a:rPr>
              <a:t> </a:t>
            </a:r>
            <a:r>
              <a:rPr sz="1400" b="1" spc="-5">
                <a:solidFill>
                  <a:srgbClr val="003963"/>
                </a:solidFill>
                <a:latin typeface="Arial"/>
                <a:cs typeface="Arial"/>
              </a:rPr>
              <a:t>portfolios.</a:t>
            </a:r>
            <a:endParaRPr sz="1400">
              <a:latin typeface="Arial"/>
              <a:cs typeface="Arial"/>
            </a:endParaRPr>
          </a:p>
        </p:txBody>
      </p:sp>
      <p:grpSp>
        <p:nvGrpSpPr>
          <p:cNvPr id="46" name="Group 45">
            <a:extLst>
              <a:ext uri="{FF2B5EF4-FFF2-40B4-BE49-F238E27FC236}">
                <a16:creationId xmlns:a16="http://schemas.microsoft.com/office/drawing/2014/main" id="{DD8FC486-8371-4D30-A220-14A9B1B6D4DA}"/>
              </a:ext>
            </a:extLst>
          </p:cNvPr>
          <p:cNvGrpSpPr/>
          <p:nvPr/>
        </p:nvGrpSpPr>
        <p:grpSpPr>
          <a:xfrm>
            <a:off x="679711" y="3251200"/>
            <a:ext cx="8698978" cy="3646736"/>
            <a:chOff x="754380" y="3251200"/>
            <a:chExt cx="8698978" cy="3646736"/>
          </a:xfrm>
        </p:grpSpPr>
        <p:grpSp>
          <p:nvGrpSpPr>
            <p:cNvPr id="47" name="Group 46">
              <a:extLst>
                <a:ext uri="{FF2B5EF4-FFF2-40B4-BE49-F238E27FC236}">
                  <a16:creationId xmlns:a16="http://schemas.microsoft.com/office/drawing/2014/main" id="{454807BB-C402-4D25-B679-693C322C4DE8}"/>
                </a:ext>
              </a:extLst>
            </p:cNvPr>
            <p:cNvGrpSpPr/>
            <p:nvPr/>
          </p:nvGrpSpPr>
          <p:grpSpPr>
            <a:xfrm>
              <a:off x="754380" y="3251200"/>
              <a:ext cx="2456180" cy="3646736"/>
              <a:chOff x="660400" y="3271521"/>
              <a:chExt cx="2456180" cy="3646736"/>
            </a:xfrm>
          </p:grpSpPr>
          <p:sp>
            <p:nvSpPr>
              <p:cNvPr id="58" name="object 3">
                <a:extLst>
                  <a:ext uri="{FF2B5EF4-FFF2-40B4-BE49-F238E27FC236}">
                    <a16:creationId xmlns:a16="http://schemas.microsoft.com/office/drawing/2014/main" id="{A4881EF5-3440-4D80-BE1F-8A83B440EB7B}"/>
                  </a:ext>
                </a:extLst>
              </p:cNvPr>
              <p:cNvSpPr txBox="1"/>
              <p:nvPr/>
            </p:nvSpPr>
            <p:spPr>
              <a:xfrm>
                <a:off x="660400" y="4860051"/>
                <a:ext cx="2454974" cy="361615"/>
              </a:xfrm>
              <a:prstGeom prst="rect">
                <a:avLst/>
              </a:prstGeom>
              <a:solidFill>
                <a:srgbClr val="003963"/>
              </a:solidFill>
            </p:spPr>
            <p:txBody>
              <a:bodyPr vert="horz" wrap="square" lIns="0" tIns="108585" rIns="0" bIns="0" rtlCol="0">
                <a:spAutoFit/>
              </a:bodyPr>
              <a:lstStyle/>
              <a:p>
                <a:pPr marL="760095">
                  <a:lnSpc>
                    <a:spcPct val="100000"/>
                  </a:lnSpc>
                  <a:spcBef>
                    <a:spcPts val="855"/>
                  </a:spcBef>
                </a:pPr>
                <a:endParaRPr sz="1450">
                  <a:latin typeface="Arial"/>
                  <a:cs typeface="Arial"/>
                </a:endParaRPr>
              </a:p>
            </p:txBody>
          </p:sp>
          <p:pic>
            <p:nvPicPr>
              <p:cNvPr id="59" name="object 8">
                <a:extLst>
                  <a:ext uri="{FF2B5EF4-FFF2-40B4-BE49-F238E27FC236}">
                    <a16:creationId xmlns:a16="http://schemas.microsoft.com/office/drawing/2014/main" id="{8AB95DEE-B4DE-4ECC-8DD2-367377DF556D}"/>
                  </a:ext>
                </a:extLst>
              </p:cNvPr>
              <p:cNvPicPr/>
              <p:nvPr/>
            </p:nvPicPr>
            <p:blipFill>
              <a:blip r:embed="rId3" cstate="print"/>
              <a:stretch>
                <a:fillRect/>
              </a:stretch>
            </p:blipFill>
            <p:spPr>
              <a:xfrm>
                <a:off x="660400" y="3271521"/>
                <a:ext cx="2456180" cy="1607212"/>
              </a:xfrm>
              <a:prstGeom prst="rect">
                <a:avLst/>
              </a:prstGeom>
            </p:spPr>
          </p:pic>
          <p:sp>
            <p:nvSpPr>
              <p:cNvPr id="60" name="object 12">
                <a:extLst>
                  <a:ext uri="{FF2B5EF4-FFF2-40B4-BE49-F238E27FC236}">
                    <a16:creationId xmlns:a16="http://schemas.microsoft.com/office/drawing/2014/main" id="{FBDCDBF0-A9E5-450A-B608-1F315C54DE60}"/>
                  </a:ext>
                </a:extLst>
              </p:cNvPr>
              <p:cNvSpPr txBox="1"/>
              <p:nvPr/>
            </p:nvSpPr>
            <p:spPr>
              <a:xfrm>
                <a:off x="965959" y="4946922"/>
                <a:ext cx="1837683" cy="187872"/>
              </a:xfrm>
              <a:prstGeom prst="rect">
                <a:avLst/>
              </a:prstGeom>
            </p:spPr>
            <p:txBody>
              <a:bodyPr vert="horz" wrap="square" lIns="0" tIns="3175" rIns="0" bIns="0" rtlCol="0" anchor="ctr">
                <a:spAutoFit/>
              </a:bodyPr>
              <a:lstStyle/>
              <a:p>
                <a:pPr algn="ctr">
                  <a:lnSpc>
                    <a:spcPct val="100000"/>
                  </a:lnSpc>
                </a:pPr>
                <a:r>
                  <a:rPr lang="en-US" sz="1200" b="1">
                    <a:solidFill>
                      <a:srgbClr val="FFFFFF"/>
                    </a:solidFill>
                    <a:latin typeface="Arial"/>
                    <a:cs typeface="Arial"/>
                  </a:rPr>
                  <a:t>Labeled Bonds</a:t>
                </a:r>
              </a:p>
            </p:txBody>
          </p:sp>
          <p:sp>
            <p:nvSpPr>
              <p:cNvPr id="61" name="TextBox 60">
                <a:extLst>
                  <a:ext uri="{FF2B5EF4-FFF2-40B4-BE49-F238E27FC236}">
                    <a16:creationId xmlns:a16="http://schemas.microsoft.com/office/drawing/2014/main" id="{A5650FB5-8E56-4804-9F8B-91EF11F4B47E}"/>
                  </a:ext>
                </a:extLst>
              </p:cNvPr>
              <p:cNvSpPr txBox="1"/>
              <p:nvPr/>
            </p:nvSpPr>
            <p:spPr>
              <a:xfrm>
                <a:off x="660401" y="5311045"/>
                <a:ext cx="2454974" cy="1607212"/>
              </a:xfrm>
              <a:prstGeom prst="rect">
                <a:avLst/>
              </a:prstGeom>
              <a:noFill/>
            </p:spPr>
            <p:txBody>
              <a:bodyPr wrap="square" rtlCol="0">
                <a:noAutofit/>
              </a:bodyPr>
              <a:lstStyle/>
              <a:p>
                <a:pPr marR="5080">
                  <a:spcBef>
                    <a:spcPts val="0"/>
                  </a:spcBef>
                </a:pPr>
                <a:r>
                  <a:rPr lang="en-US" sz="1200">
                    <a:solidFill>
                      <a:srgbClr val="646464"/>
                    </a:solidFill>
                    <a:latin typeface="Arial"/>
                    <a:cs typeface="Arial"/>
                  </a:rPr>
                  <a:t>Investment in labeled green, social, or sustainability bonds whose proceeds are funding specific environmental or social projects in adherence to the Green, Social &amp; Sustainability Bond Principles and Guidelines.</a:t>
                </a:r>
              </a:p>
            </p:txBody>
          </p:sp>
        </p:grpSp>
        <p:grpSp>
          <p:nvGrpSpPr>
            <p:cNvPr id="48" name="Group 47">
              <a:extLst>
                <a:ext uri="{FF2B5EF4-FFF2-40B4-BE49-F238E27FC236}">
                  <a16:creationId xmlns:a16="http://schemas.microsoft.com/office/drawing/2014/main" id="{EFA1FBFF-6280-4D74-BD53-827E6E969B40}"/>
                </a:ext>
              </a:extLst>
            </p:cNvPr>
            <p:cNvGrpSpPr/>
            <p:nvPr/>
          </p:nvGrpSpPr>
          <p:grpSpPr>
            <a:xfrm>
              <a:off x="3639559" y="3251200"/>
              <a:ext cx="2692400" cy="3636576"/>
              <a:chOff x="3679539" y="3281681"/>
              <a:chExt cx="2692400" cy="3636576"/>
            </a:xfrm>
          </p:grpSpPr>
          <p:sp>
            <p:nvSpPr>
              <p:cNvPr id="54" name="object 4">
                <a:extLst>
                  <a:ext uri="{FF2B5EF4-FFF2-40B4-BE49-F238E27FC236}">
                    <a16:creationId xmlns:a16="http://schemas.microsoft.com/office/drawing/2014/main" id="{59ADE486-3DC5-4D05-9369-CA0CBF9DC7CF}"/>
                  </a:ext>
                </a:extLst>
              </p:cNvPr>
              <p:cNvSpPr txBox="1"/>
              <p:nvPr/>
            </p:nvSpPr>
            <p:spPr>
              <a:xfrm>
                <a:off x="3769359" y="4895142"/>
                <a:ext cx="2454974" cy="326524"/>
              </a:xfrm>
              <a:prstGeom prst="rect">
                <a:avLst/>
              </a:prstGeom>
              <a:solidFill>
                <a:srgbClr val="003963"/>
              </a:solidFill>
            </p:spPr>
            <p:txBody>
              <a:bodyPr vert="horz" wrap="square" lIns="0" tIns="110489" rIns="0" bIns="0" rtlCol="0">
                <a:spAutoFit/>
              </a:bodyPr>
              <a:lstStyle/>
              <a:p>
                <a:pPr marL="283210">
                  <a:lnSpc>
                    <a:spcPct val="100000"/>
                  </a:lnSpc>
                  <a:spcBef>
                    <a:spcPts val="869"/>
                  </a:spcBef>
                </a:pPr>
                <a:endParaRPr sz="1450">
                  <a:latin typeface="Arial"/>
                  <a:cs typeface="Arial"/>
                </a:endParaRPr>
              </a:p>
            </p:txBody>
          </p:sp>
          <p:pic>
            <p:nvPicPr>
              <p:cNvPr id="55" name="object 9">
                <a:extLst>
                  <a:ext uri="{FF2B5EF4-FFF2-40B4-BE49-F238E27FC236}">
                    <a16:creationId xmlns:a16="http://schemas.microsoft.com/office/drawing/2014/main" id="{4AFB8C4F-5F51-489F-8D0C-D21394EA58D2}"/>
                  </a:ext>
                </a:extLst>
              </p:cNvPr>
              <p:cNvPicPr/>
              <p:nvPr/>
            </p:nvPicPr>
            <p:blipFill>
              <a:blip r:embed="rId4" cstate="print"/>
              <a:stretch>
                <a:fillRect/>
              </a:stretch>
            </p:blipFill>
            <p:spPr>
              <a:xfrm>
                <a:off x="3769359" y="3281681"/>
                <a:ext cx="2454974" cy="1607212"/>
              </a:xfrm>
              <a:prstGeom prst="rect">
                <a:avLst/>
              </a:prstGeom>
            </p:spPr>
          </p:pic>
          <p:sp>
            <p:nvSpPr>
              <p:cNvPr id="56" name="object 12">
                <a:extLst>
                  <a:ext uri="{FF2B5EF4-FFF2-40B4-BE49-F238E27FC236}">
                    <a16:creationId xmlns:a16="http://schemas.microsoft.com/office/drawing/2014/main" id="{B1DFD49A-579C-4DD3-9D3C-EC89B9914696}"/>
                  </a:ext>
                </a:extLst>
              </p:cNvPr>
              <p:cNvSpPr txBox="1"/>
              <p:nvPr/>
            </p:nvSpPr>
            <p:spPr>
              <a:xfrm>
                <a:off x="3679539" y="4946922"/>
                <a:ext cx="2692400" cy="187872"/>
              </a:xfrm>
              <a:prstGeom prst="rect">
                <a:avLst/>
              </a:prstGeom>
            </p:spPr>
            <p:txBody>
              <a:bodyPr vert="horz" wrap="square" lIns="0" tIns="3175" rIns="0" bIns="0" rtlCol="0" anchor="ctr">
                <a:spAutoFit/>
              </a:bodyPr>
              <a:lstStyle/>
              <a:p>
                <a:pPr algn="ctr">
                  <a:lnSpc>
                    <a:spcPct val="100000"/>
                  </a:lnSpc>
                </a:pPr>
                <a:r>
                  <a:rPr lang="en-US" sz="1200" b="1">
                    <a:solidFill>
                      <a:srgbClr val="FFFFFF"/>
                    </a:solidFill>
                    <a:latin typeface="Arial"/>
                    <a:cs typeface="Arial"/>
                  </a:rPr>
                  <a:t>Targeted Use of Proceeds</a:t>
                </a:r>
              </a:p>
            </p:txBody>
          </p:sp>
          <p:sp>
            <p:nvSpPr>
              <p:cNvPr id="57" name="TextBox 56">
                <a:extLst>
                  <a:ext uri="{FF2B5EF4-FFF2-40B4-BE49-F238E27FC236}">
                    <a16:creationId xmlns:a16="http://schemas.microsoft.com/office/drawing/2014/main" id="{71374FF2-AD44-4DC4-B299-C6B050AE3153}"/>
                  </a:ext>
                </a:extLst>
              </p:cNvPr>
              <p:cNvSpPr txBox="1"/>
              <p:nvPr/>
            </p:nvSpPr>
            <p:spPr>
              <a:xfrm>
                <a:off x="3763612" y="5311045"/>
                <a:ext cx="2454974" cy="1607212"/>
              </a:xfrm>
              <a:prstGeom prst="rect">
                <a:avLst/>
              </a:prstGeom>
              <a:noFill/>
            </p:spPr>
            <p:txBody>
              <a:bodyPr wrap="square" rtlCol="0">
                <a:noAutofit/>
              </a:bodyPr>
              <a:lstStyle/>
              <a:p>
                <a:pPr marR="5080">
                  <a:spcBef>
                    <a:spcPts val="0"/>
                  </a:spcBef>
                </a:pPr>
                <a:r>
                  <a:rPr lang="en-US" sz="1200">
                    <a:solidFill>
                      <a:srgbClr val="646464"/>
                    </a:solidFill>
                    <a:latin typeface="Arial"/>
                    <a:cs typeface="Arial"/>
                  </a:rPr>
                  <a:t>Investment in bonds that are not officially labeled but are funding environmental or social projects that fit our criteria.</a:t>
                </a:r>
              </a:p>
            </p:txBody>
          </p:sp>
        </p:grpSp>
        <p:grpSp>
          <p:nvGrpSpPr>
            <p:cNvPr id="49" name="Group 48">
              <a:extLst>
                <a:ext uri="{FF2B5EF4-FFF2-40B4-BE49-F238E27FC236}">
                  <a16:creationId xmlns:a16="http://schemas.microsoft.com/office/drawing/2014/main" id="{B1EEA30E-1A31-4D38-8A6D-C8387E1F0F1E}"/>
                </a:ext>
              </a:extLst>
            </p:cNvPr>
            <p:cNvGrpSpPr/>
            <p:nvPr/>
          </p:nvGrpSpPr>
          <p:grpSpPr>
            <a:xfrm>
              <a:off x="6760958" y="3251200"/>
              <a:ext cx="2692400" cy="3126740"/>
              <a:chOff x="6754090" y="3251200"/>
              <a:chExt cx="2692400" cy="3126740"/>
            </a:xfrm>
          </p:grpSpPr>
          <p:sp>
            <p:nvSpPr>
              <p:cNvPr id="50" name="object 5">
                <a:extLst>
                  <a:ext uri="{FF2B5EF4-FFF2-40B4-BE49-F238E27FC236}">
                    <a16:creationId xmlns:a16="http://schemas.microsoft.com/office/drawing/2014/main" id="{54FE4261-8C02-4D03-88B6-EB6EFC24C494}"/>
                  </a:ext>
                </a:extLst>
              </p:cNvPr>
              <p:cNvSpPr txBox="1"/>
              <p:nvPr/>
            </p:nvSpPr>
            <p:spPr>
              <a:xfrm>
                <a:off x="6847841" y="4888891"/>
                <a:ext cx="2504898" cy="332775"/>
              </a:xfrm>
              <a:prstGeom prst="rect">
                <a:avLst/>
              </a:prstGeom>
              <a:solidFill>
                <a:srgbClr val="003963"/>
              </a:solidFill>
            </p:spPr>
            <p:txBody>
              <a:bodyPr vert="horz" wrap="square" lIns="0" tIns="108585" rIns="0" bIns="0" rtlCol="0">
                <a:spAutoFit/>
              </a:bodyPr>
              <a:lstStyle/>
              <a:p>
                <a:pPr marL="709295">
                  <a:lnSpc>
                    <a:spcPct val="100000"/>
                  </a:lnSpc>
                  <a:spcBef>
                    <a:spcPts val="855"/>
                  </a:spcBef>
                </a:pPr>
                <a:endParaRPr sz="1450">
                  <a:latin typeface="Arial"/>
                  <a:cs typeface="Arial"/>
                </a:endParaRPr>
              </a:p>
            </p:txBody>
          </p:sp>
          <p:pic>
            <p:nvPicPr>
              <p:cNvPr id="51" name="object 10">
                <a:extLst>
                  <a:ext uri="{FF2B5EF4-FFF2-40B4-BE49-F238E27FC236}">
                    <a16:creationId xmlns:a16="http://schemas.microsoft.com/office/drawing/2014/main" id="{FEE57793-CE04-44C6-BC8C-01752E42F3BC}"/>
                  </a:ext>
                </a:extLst>
              </p:cNvPr>
              <p:cNvPicPr/>
              <p:nvPr/>
            </p:nvPicPr>
            <p:blipFill>
              <a:blip r:embed="rId5" cstate="print"/>
              <a:stretch>
                <a:fillRect/>
              </a:stretch>
            </p:blipFill>
            <p:spPr>
              <a:xfrm>
                <a:off x="6847841" y="3251200"/>
                <a:ext cx="2504898" cy="1637691"/>
              </a:xfrm>
              <a:prstGeom prst="rect">
                <a:avLst/>
              </a:prstGeom>
            </p:spPr>
          </p:pic>
          <p:sp>
            <p:nvSpPr>
              <p:cNvPr id="52" name="object 12">
                <a:extLst>
                  <a:ext uri="{FF2B5EF4-FFF2-40B4-BE49-F238E27FC236}">
                    <a16:creationId xmlns:a16="http://schemas.microsoft.com/office/drawing/2014/main" id="{7BBD818C-93FA-438A-9A51-4E13B5F9B2C1}"/>
                  </a:ext>
                </a:extLst>
              </p:cNvPr>
              <p:cNvSpPr txBox="1"/>
              <p:nvPr/>
            </p:nvSpPr>
            <p:spPr>
              <a:xfrm>
                <a:off x="6754090" y="4946922"/>
                <a:ext cx="2692400" cy="187872"/>
              </a:xfrm>
              <a:prstGeom prst="rect">
                <a:avLst/>
              </a:prstGeom>
            </p:spPr>
            <p:txBody>
              <a:bodyPr vert="horz" wrap="square" lIns="0" tIns="3175" rIns="0" bIns="0" rtlCol="0" anchor="ctr">
                <a:spAutoFit/>
              </a:bodyPr>
              <a:lstStyle/>
              <a:p>
                <a:pPr algn="ctr">
                  <a:lnSpc>
                    <a:spcPct val="100000"/>
                  </a:lnSpc>
                </a:pPr>
                <a:r>
                  <a:rPr lang="en-US" sz="1200" b="1">
                    <a:solidFill>
                      <a:srgbClr val="FFFFFF"/>
                    </a:solidFill>
                    <a:latin typeface="Arial"/>
                    <a:cs typeface="Arial"/>
                  </a:rPr>
                  <a:t>Impactful Issuer</a:t>
                </a:r>
              </a:p>
            </p:txBody>
          </p:sp>
          <p:sp>
            <p:nvSpPr>
              <p:cNvPr id="53" name="TextBox 52">
                <a:extLst>
                  <a:ext uri="{FF2B5EF4-FFF2-40B4-BE49-F238E27FC236}">
                    <a16:creationId xmlns:a16="http://schemas.microsoft.com/office/drawing/2014/main" id="{BE7E37E4-FEC4-4114-9573-C618D33B32E9}"/>
                  </a:ext>
                </a:extLst>
              </p:cNvPr>
              <p:cNvSpPr txBox="1"/>
              <p:nvPr/>
            </p:nvSpPr>
            <p:spPr>
              <a:xfrm>
                <a:off x="6847840" y="5311045"/>
                <a:ext cx="2504898" cy="1066895"/>
              </a:xfrm>
              <a:prstGeom prst="rect">
                <a:avLst/>
              </a:prstGeom>
              <a:noFill/>
            </p:spPr>
            <p:txBody>
              <a:bodyPr wrap="square" rtlCol="0">
                <a:noAutofit/>
              </a:bodyPr>
              <a:lstStyle/>
              <a:p>
                <a:pPr marR="5080">
                  <a:spcBef>
                    <a:spcPts val="0"/>
                  </a:spcBef>
                </a:pPr>
                <a:r>
                  <a:rPr lang="en-US" sz="1200">
                    <a:solidFill>
                      <a:srgbClr val="646464"/>
                    </a:solidFill>
                    <a:latin typeface="Arial"/>
                    <a:cs typeface="Arial"/>
                  </a:rPr>
                  <a:t>Investment in issuers that we believe are generating environmental or social impacts within their operations or offerings.</a:t>
                </a:r>
              </a:p>
            </p:txBody>
          </p:sp>
        </p:grpSp>
      </p:grpSp>
      <p:sp>
        <p:nvSpPr>
          <p:cNvPr id="23" name="Slide Number Placeholder 3">
            <a:extLst>
              <a:ext uri="{FF2B5EF4-FFF2-40B4-BE49-F238E27FC236}">
                <a16:creationId xmlns:a16="http://schemas.microsoft.com/office/drawing/2014/main" id="{ADC72CB9-5659-4F19-927F-AD9EEB16CAFC}"/>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12</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81872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F2ED61-9FCF-41E2-A041-AC55E35A8257}"/>
              </a:ext>
            </a:extLst>
          </p:cNvPr>
          <p:cNvSpPr>
            <a:spLocks noGrp="1"/>
          </p:cNvSpPr>
          <p:nvPr>
            <p:ph type="title"/>
          </p:nvPr>
        </p:nvSpPr>
        <p:spPr/>
        <p:txBody>
          <a:bodyPr/>
          <a:lstStyle/>
          <a:p>
            <a:r>
              <a:rPr lang="en-US" spc="-25"/>
              <a:t>INTEGRATED</a:t>
            </a:r>
            <a:r>
              <a:rPr lang="en-US"/>
              <a:t> </a:t>
            </a:r>
            <a:r>
              <a:rPr lang="en-US" spc="-25"/>
              <a:t>RESEARCH</a:t>
            </a:r>
            <a:r>
              <a:rPr lang="en-US" spc="130"/>
              <a:t> </a:t>
            </a:r>
            <a:r>
              <a:rPr lang="en-US" spc="-15"/>
              <a:t>PROCESS</a:t>
            </a:r>
            <a:endParaRPr lang="en-US"/>
          </a:p>
        </p:txBody>
      </p:sp>
      <p:sp>
        <p:nvSpPr>
          <p:cNvPr id="7" name="Text Placeholder 6">
            <a:extLst>
              <a:ext uri="{FF2B5EF4-FFF2-40B4-BE49-F238E27FC236}">
                <a16:creationId xmlns:a16="http://schemas.microsoft.com/office/drawing/2014/main" id="{5CA472CA-62D4-4373-9240-AD1D06DC6584}"/>
              </a:ext>
            </a:extLst>
          </p:cNvPr>
          <p:cNvSpPr>
            <a:spLocks noGrp="1"/>
          </p:cNvSpPr>
          <p:nvPr>
            <p:ph type="body" sz="quarter" idx="12"/>
          </p:nvPr>
        </p:nvSpPr>
        <p:spPr/>
        <p:txBody>
          <a:bodyPr/>
          <a:lstStyle/>
          <a:p>
            <a:r>
              <a:rPr lang="en-US" spc="-30">
                <a:solidFill>
                  <a:srgbClr val="404040"/>
                </a:solidFill>
                <a:latin typeface="Arial"/>
                <a:cs typeface="Arial"/>
              </a:rPr>
              <a:t>Investment</a:t>
            </a:r>
            <a:r>
              <a:rPr lang="en-US" spc="20">
                <a:solidFill>
                  <a:srgbClr val="404040"/>
                </a:solidFill>
                <a:latin typeface="Arial"/>
                <a:cs typeface="Arial"/>
              </a:rPr>
              <a:t> </a:t>
            </a:r>
            <a:r>
              <a:rPr lang="en-US" spc="-10">
                <a:solidFill>
                  <a:srgbClr val="404040"/>
                </a:solidFill>
                <a:latin typeface="Arial"/>
                <a:cs typeface="Arial"/>
              </a:rPr>
              <a:t>Process</a:t>
            </a:r>
            <a:endParaRPr lang="en-US">
              <a:latin typeface="Arial"/>
              <a:cs typeface="Arial"/>
            </a:endParaRPr>
          </a:p>
        </p:txBody>
      </p:sp>
      <p:sp>
        <p:nvSpPr>
          <p:cNvPr id="8" name="object 2">
            <a:extLst>
              <a:ext uri="{FF2B5EF4-FFF2-40B4-BE49-F238E27FC236}">
                <a16:creationId xmlns:a16="http://schemas.microsoft.com/office/drawing/2014/main" id="{5659A478-1843-46A7-88E4-3FFF1A2D2585}"/>
              </a:ext>
            </a:extLst>
          </p:cNvPr>
          <p:cNvSpPr txBox="1"/>
          <p:nvPr/>
        </p:nvSpPr>
        <p:spPr>
          <a:xfrm>
            <a:off x="554353" y="2001612"/>
            <a:ext cx="8970645" cy="391160"/>
          </a:xfrm>
          <a:prstGeom prst="rect">
            <a:avLst/>
          </a:prstGeom>
        </p:spPr>
        <p:txBody>
          <a:bodyPr vert="horz" wrap="square" lIns="0" tIns="12700" rIns="0" bIns="0" rtlCol="0">
            <a:spAutoFit/>
          </a:bodyPr>
          <a:lstStyle/>
          <a:p>
            <a:pPr marL="3496945" marR="5080" indent="-3484879">
              <a:lnSpc>
                <a:spcPct val="100000"/>
              </a:lnSpc>
              <a:spcBef>
                <a:spcPts val="100"/>
              </a:spcBef>
            </a:pPr>
            <a:r>
              <a:rPr sz="1200" spc="30">
                <a:solidFill>
                  <a:srgbClr val="003963"/>
                </a:solidFill>
                <a:latin typeface="Arial"/>
                <a:cs typeface="Arial"/>
              </a:rPr>
              <a:t>We</a:t>
            </a:r>
            <a:r>
              <a:rPr sz="1200" spc="-125">
                <a:solidFill>
                  <a:srgbClr val="003963"/>
                </a:solidFill>
                <a:latin typeface="Arial"/>
                <a:cs typeface="Arial"/>
              </a:rPr>
              <a:t> </a:t>
            </a:r>
            <a:r>
              <a:rPr sz="1200" spc="-25">
                <a:solidFill>
                  <a:srgbClr val="003963"/>
                </a:solidFill>
                <a:latin typeface="Arial"/>
                <a:cs typeface="Arial"/>
              </a:rPr>
              <a:t>think</a:t>
            </a:r>
            <a:r>
              <a:rPr sz="1200" spc="114">
                <a:solidFill>
                  <a:srgbClr val="003963"/>
                </a:solidFill>
                <a:latin typeface="Arial"/>
                <a:cs typeface="Arial"/>
              </a:rPr>
              <a:t> </a:t>
            </a:r>
            <a:r>
              <a:rPr sz="1200" b="1" spc="-5">
                <a:solidFill>
                  <a:srgbClr val="003963"/>
                </a:solidFill>
                <a:latin typeface="Arial"/>
                <a:cs typeface="Arial"/>
              </a:rPr>
              <a:t>integrating</a:t>
            </a:r>
            <a:r>
              <a:rPr sz="1200" b="1" spc="55">
                <a:solidFill>
                  <a:srgbClr val="003963"/>
                </a:solidFill>
                <a:latin typeface="Arial"/>
                <a:cs typeface="Arial"/>
              </a:rPr>
              <a:t> </a:t>
            </a:r>
            <a:r>
              <a:rPr sz="1200" b="1" spc="-5">
                <a:solidFill>
                  <a:srgbClr val="003963"/>
                </a:solidFill>
                <a:latin typeface="Arial"/>
                <a:cs typeface="Arial"/>
              </a:rPr>
              <a:t>ESG</a:t>
            </a:r>
            <a:r>
              <a:rPr sz="1200" b="1" spc="15">
                <a:solidFill>
                  <a:srgbClr val="003963"/>
                </a:solidFill>
                <a:latin typeface="Arial"/>
                <a:cs typeface="Arial"/>
              </a:rPr>
              <a:t> </a:t>
            </a:r>
            <a:r>
              <a:rPr sz="1200" b="1" spc="-10">
                <a:solidFill>
                  <a:srgbClr val="003963"/>
                </a:solidFill>
                <a:latin typeface="Arial"/>
                <a:cs typeface="Arial"/>
              </a:rPr>
              <a:t>factors</a:t>
            </a:r>
            <a:r>
              <a:rPr sz="1200" b="1" spc="45">
                <a:solidFill>
                  <a:srgbClr val="003963"/>
                </a:solidFill>
                <a:latin typeface="Arial"/>
                <a:cs typeface="Arial"/>
              </a:rPr>
              <a:t> </a:t>
            </a:r>
            <a:r>
              <a:rPr sz="1200" spc="-20">
                <a:solidFill>
                  <a:srgbClr val="003963"/>
                </a:solidFill>
                <a:latin typeface="Arial"/>
                <a:cs typeface="Arial"/>
              </a:rPr>
              <a:t>into</a:t>
            </a:r>
            <a:r>
              <a:rPr sz="1200" spc="40">
                <a:solidFill>
                  <a:srgbClr val="003963"/>
                </a:solidFill>
                <a:latin typeface="Arial"/>
                <a:cs typeface="Arial"/>
              </a:rPr>
              <a:t> </a:t>
            </a:r>
            <a:r>
              <a:rPr sz="1200" spc="-20">
                <a:solidFill>
                  <a:srgbClr val="003963"/>
                </a:solidFill>
                <a:latin typeface="Arial"/>
                <a:cs typeface="Arial"/>
              </a:rPr>
              <a:t>our</a:t>
            </a:r>
            <a:r>
              <a:rPr sz="1200" spc="70">
                <a:solidFill>
                  <a:srgbClr val="003963"/>
                </a:solidFill>
                <a:latin typeface="Arial"/>
                <a:cs typeface="Arial"/>
              </a:rPr>
              <a:t> </a:t>
            </a:r>
            <a:r>
              <a:rPr sz="1200" spc="-20">
                <a:solidFill>
                  <a:srgbClr val="003963"/>
                </a:solidFill>
                <a:latin typeface="Arial"/>
                <a:cs typeface="Arial"/>
              </a:rPr>
              <a:t>fundamental</a:t>
            </a:r>
            <a:r>
              <a:rPr sz="1200" spc="210">
                <a:solidFill>
                  <a:srgbClr val="003963"/>
                </a:solidFill>
                <a:latin typeface="Arial"/>
                <a:cs typeface="Arial"/>
              </a:rPr>
              <a:t> </a:t>
            </a:r>
            <a:r>
              <a:rPr sz="1200" spc="-5">
                <a:solidFill>
                  <a:srgbClr val="003963"/>
                </a:solidFill>
                <a:latin typeface="Arial"/>
                <a:cs typeface="Arial"/>
              </a:rPr>
              <a:t>research</a:t>
            </a:r>
            <a:r>
              <a:rPr sz="1200" spc="-40">
                <a:solidFill>
                  <a:srgbClr val="003963"/>
                </a:solidFill>
                <a:latin typeface="Arial"/>
                <a:cs typeface="Arial"/>
              </a:rPr>
              <a:t> </a:t>
            </a:r>
            <a:r>
              <a:rPr sz="1200" spc="-5">
                <a:solidFill>
                  <a:srgbClr val="003963"/>
                </a:solidFill>
                <a:latin typeface="Arial"/>
                <a:cs typeface="Arial"/>
              </a:rPr>
              <a:t>process</a:t>
            </a:r>
            <a:r>
              <a:rPr sz="1200" spc="-40">
                <a:solidFill>
                  <a:srgbClr val="003963"/>
                </a:solidFill>
                <a:latin typeface="Arial"/>
                <a:cs typeface="Arial"/>
              </a:rPr>
              <a:t> </a:t>
            </a:r>
            <a:r>
              <a:rPr sz="1200" b="1" spc="-5">
                <a:solidFill>
                  <a:srgbClr val="003963"/>
                </a:solidFill>
                <a:latin typeface="Arial"/>
                <a:cs typeface="Arial"/>
              </a:rPr>
              <a:t>enhances</a:t>
            </a:r>
            <a:r>
              <a:rPr sz="1200" b="1" spc="40">
                <a:solidFill>
                  <a:srgbClr val="003963"/>
                </a:solidFill>
                <a:latin typeface="Arial"/>
                <a:cs typeface="Arial"/>
              </a:rPr>
              <a:t> </a:t>
            </a:r>
            <a:r>
              <a:rPr sz="1200" spc="-20">
                <a:solidFill>
                  <a:srgbClr val="003963"/>
                </a:solidFill>
                <a:latin typeface="Arial"/>
                <a:cs typeface="Arial"/>
              </a:rPr>
              <a:t>our</a:t>
            </a:r>
            <a:r>
              <a:rPr sz="1200" spc="70">
                <a:solidFill>
                  <a:srgbClr val="003963"/>
                </a:solidFill>
                <a:latin typeface="Arial"/>
                <a:cs typeface="Arial"/>
              </a:rPr>
              <a:t> </a:t>
            </a:r>
            <a:r>
              <a:rPr sz="1200" spc="-15">
                <a:solidFill>
                  <a:srgbClr val="003963"/>
                </a:solidFill>
                <a:latin typeface="Arial"/>
                <a:cs typeface="Arial"/>
              </a:rPr>
              <a:t>efforts</a:t>
            </a:r>
            <a:r>
              <a:rPr sz="1200" spc="35">
                <a:solidFill>
                  <a:srgbClr val="003963"/>
                </a:solidFill>
                <a:latin typeface="Arial"/>
                <a:cs typeface="Arial"/>
              </a:rPr>
              <a:t> </a:t>
            </a:r>
            <a:r>
              <a:rPr sz="1200" spc="-10">
                <a:solidFill>
                  <a:srgbClr val="003963"/>
                </a:solidFill>
                <a:latin typeface="Arial"/>
                <a:cs typeface="Arial"/>
              </a:rPr>
              <a:t>to</a:t>
            </a:r>
            <a:r>
              <a:rPr sz="1200" spc="45">
                <a:solidFill>
                  <a:srgbClr val="003963"/>
                </a:solidFill>
                <a:latin typeface="Arial"/>
                <a:cs typeface="Arial"/>
              </a:rPr>
              <a:t> </a:t>
            </a:r>
            <a:r>
              <a:rPr sz="1200" b="1" spc="-25">
                <a:solidFill>
                  <a:srgbClr val="003963"/>
                </a:solidFill>
                <a:latin typeface="Arial"/>
                <a:cs typeface="Arial"/>
              </a:rPr>
              <a:t>mitigate</a:t>
            </a:r>
            <a:r>
              <a:rPr sz="1200" b="1" spc="200">
                <a:solidFill>
                  <a:srgbClr val="003963"/>
                </a:solidFill>
                <a:latin typeface="Arial"/>
                <a:cs typeface="Arial"/>
              </a:rPr>
              <a:t> </a:t>
            </a:r>
            <a:r>
              <a:rPr sz="1200" spc="-20">
                <a:solidFill>
                  <a:srgbClr val="003963"/>
                </a:solidFill>
                <a:latin typeface="Arial"/>
                <a:cs typeface="Arial"/>
              </a:rPr>
              <a:t>and</a:t>
            </a:r>
            <a:r>
              <a:rPr sz="1200" spc="50">
                <a:solidFill>
                  <a:srgbClr val="003963"/>
                </a:solidFill>
                <a:latin typeface="Arial"/>
                <a:cs typeface="Arial"/>
              </a:rPr>
              <a:t> </a:t>
            </a:r>
            <a:r>
              <a:rPr sz="1200" b="1" spc="-10">
                <a:solidFill>
                  <a:srgbClr val="003963"/>
                </a:solidFill>
                <a:latin typeface="Arial"/>
                <a:cs typeface="Arial"/>
              </a:rPr>
              <a:t>appropriately</a:t>
            </a:r>
            <a:r>
              <a:rPr sz="1200" b="1" spc="40">
                <a:solidFill>
                  <a:srgbClr val="003963"/>
                </a:solidFill>
                <a:latin typeface="Arial"/>
                <a:cs typeface="Arial"/>
              </a:rPr>
              <a:t> </a:t>
            </a:r>
            <a:r>
              <a:rPr sz="1200" b="1" spc="-10">
                <a:solidFill>
                  <a:srgbClr val="003963"/>
                </a:solidFill>
                <a:latin typeface="Arial"/>
                <a:cs typeface="Arial"/>
              </a:rPr>
              <a:t>price</a:t>
            </a:r>
            <a:r>
              <a:rPr lang="en-US" sz="1200" b="1" spc="-10">
                <a:solidFill>
                  <a:srgbClr val="003963"/>
                </a:solidFill>
                <a:latin typeface="Arial"/>
                <a:cs typeface="Arial"/>
              </a:rPr>
              <a:t> </a:t>
            </a:r>
            <a:r>
              <a:rPr sz="1200" b="1" spc="-10">
                <a:solidFill>
                  <a:srgbClr val="003963"/>
                </a:solidFill>
                <a:latin typeface="Arial"/>
                <a:cs typeface="Arial"/>
              </a:rPr>
              <a:t>risk</a:t>
            </a:r>
            <a:r>
              <a:rPr sz="1200" b="1" spc="35">
                <a:solidFill>
                  <a:srgbClr val="003963"/>
                </a:solidFill>
                <a:latin typeface="Arial"/>
                <a:cs typeface="Arial"/>
              </a:rPr>
              <a:t> </a:t>
            </a:r>
            <a:r>
              <a:rPr sz="1200" spc="-15">
                <a:solidFill>
                  <a:srgbClr val="003963"/>
                </a:solidFill>
                <a:latin typeface="Arial"/>
                <a:cs typeface="Arial"/>
              </a:rPr>
              <a:t>in</a:t>
            </a:r>
            <a:r>
              <a:rPr sz="1200" spc="35">
                <a:solidFill>
                  <a:srgbClr val="003963"/>
                </a:solidFill>
                <a:latin typeface="Arial"/>
                <a:cs typeface="Arial"/>
              </a:rPr>
              <a:t> </a:t>
            </a:r>
            <a:r>
              <a:rPr sz="1200" spc="-15">
                <a:solidFill>
                  <a:srgbClr val="003963"/>
                </a:solidFill>
                <a:latin typeface="Arial"/>
                <a:cs typeface="Arial"/>
              </a:rPr>
              <a:t>the</a:t>
            </a:r>
            <a:r>
              <a:rPr sz="1200" spc="35">
                <a:solidFill>
                  <a:srgbClr val="003963"/>
                </a:solidFill>
                <a:latin typeface="Arial"/>
                <a:cs typeface="Arial"/>
              </a:rPr>
              <a:t> </a:t>
            </a:r>
            <a:r>
              <a:rPr sz="1200" spc="-25">
                <a:solidFill>
                  <a:srgbClr val="003963"/>
                </a:solidFill>
                <a:latin typeface="Arial"/>
                <a:cs typeface="Arial"/>
              </a:rPr>
              <a:t>bonds</a:t>
            </a:r>
            <a:r>
              <a:rPr sz="1200" spc="25">
                <a:solidFill>
                  <a:srgbClr val="003963"/>
                </a:solidFill>
                <a:latin typeface="Arial"/>
                <a:cs typeface="Arial"/>
              </a:rPr>
              <a:t> </a:t>
            </a:r>
            <a:r>
              <a:rPr sz="1200" spc="5">
                <a:solidFill>
                  <a:srgbClr val="003963"/>
                </a:solidFill>
                <a:latin typeface="Arial"/>
                <a:cs typeface="Arial"/>
              </a:rPr>
              <a:t>we</a:t>
            </a:r>
            <a:r>
              <a:rPr sz="1200" spc="35">
                <a:solidFill>
                  <a:srgbClr val="003963"/>
                </a:solidFill>
                <a:latin typeface="Arial"/>
                <a:cs typeface="Arial"/>
              </a:rPr>
              <a:t> </a:t>
            </a:r>
            <a:r>
              <a:rPr sz="1200" spc="-30">
                <a:solidFill>
                  <a:srgbClr val="003963"/>
                </a:solidFill>
                <a:latin typeface="Arial"/>
                <a:cs typeface="Arial"/>
              </a:rPr>
              <a:t>evaluate</a:t>
            </a:r>
            <a:endParaRPr sz="1200">
              <a:latin typeface="Arial"/>
              <a:cs typeface="Arial"/>
            </a:endParaRPr>
          </a:p>
        </p:txBody>
      </p:sp>
      <p:graphicFrame>
        <p:nvGraphicFramePr>
          <p:cNvPr id="9" name="object 3">
            <a:extLst>
              <a:ext uri="{FF2B5EF4-FFF2-40B4-BE49-F238E27FC236}">
                <a16:creationId xmlns:a16="http://schemas.microsoft.com/office/drawing/2014/main" id="{0FAC0175-E071-4049-91BB-04006E09233F}"/>
              </a:ext>
            </a:extLst>
          </p:cNvPr>
          <p:cNvGraphicFramePr>
            <a:graphicFrameLocks noGrp="1"/>
          </p:cNvGraphicFramePr>
          <p:nvPr>
            <p:extLst>
              <p:ext uri="{D42A27DB-BD31-4B8C-83A1-F6EECF244321}">
                <p14:modId xmlns:p14="http://schemas.microsoft.com/office/powerpoint/2010/main" val="1596055962"/>
              </p:ext>
            </p:extLst>
          </p:nvPr>
        </p:nvGraphicFramePr>
        <p:xfrm>
          <a:off x="457200" y="1411605"/>
          <a:ext cx="9067798" cy="457200"/>
        </p:xfrm>
        <a:graphic>
          <a:graphicData uri="http://schemas.openxmlformats.org/drawingml/2006/table">
            <a:tbl>
              <a:tblPr firstRow="1" bandRow="1">
                <a:tableStyleId>{2D5ABB26-0587-4C30-8999-92F81FD0307C}</a:tableStyleId>
              </a:tblPr>
              <a:tblGrid>
                <a:gridCol w="1452245">
                  <a:extLst>
                    <a:ext uri="{9D8B030D-6E8A-4147-A177-3AD203B41FA5}">
                      <a16:colId xmlns:a16="http://schemas.microsoft.com/office/drawing/2014/main" val="20000"/>
                    </a:ext>
                  </a:extLst>
                </a:gridCol>
                <a:gridCol w="157035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421764">
                  <a:extLst>
                    <a:ext uri="{9D8B030D-6E8A-4147-A177-3AD203B41FA5}">
                      <a16:colId xmlns:a16="http://schemas.microsoft.com/office/drawing/2014/main" val="20003"/>
                    </a:ext>
                  </a:extLst>
                </a:gridCol>
                <a:gridCol w="1654175">
                  <a:extLst>
                    <a:ext uri="{9D8B030D-6E8A-4147-A177-3AD203B41FA5}">
                      <a16:colId xmlns:a16="http://schemas.microsoft.com/office/drawing/2014/main" val="20004"/>
                    </a:ext>
                  </a:extLst>
                </a:gridCol>
                <a:gridCol w="1457959">
                  <a:extLst>
                    <a:ext uri="{9D8B030D-6E8A-4147-A177-3AD203B41FA5}">
                      <a16:colId xmlns:a16="http://schemas.microsoft.com/office/drawing/2014/main" val="20005"/>
                    </a:ext>
                  </a:extLst>
                </a:gridCol>
              </a:tblGrid>
              <a:tr h="457200">
                <a:tc>
                  <a:txBody>
                    <a:bodyPr/>
                    <a:lstStyle/>
                    <a:p>
                      <a:pPr marL="365760">
                        <a:lnSpc>
                          <a:spcPct val="100000"/>
                        </a:lnSpc>
                        <a:spcBef>
                          <a:spcPts val="1080"/>
                        </a:spcBef>
                      </a:pPr>
                      <a:r>
                        <a:rPr sz="1200" b="1" spc="-10">
                          <a:solidFill>
                            <a:srgbClr val="003963"/>
                          </a:solidFill>
                          <a:latin typeface="Arial"/>
                          <a:cs typeface="Arial"/>
                        </a:rPr>
                        <a:t>UNIVERSE</a:t>
                      </a:r>
                      <a:endParaRPr sz="1200">
                        <a:latin typeface="Arial"/>
                        <a:cs typeface="Arial"/>
                      </a:endParaRPr>
                    </a:p>
                  </a:txBody>
                  <a:tcPr marL="0" marR="0" marT="137160" marB="0">
                    <a:lnB w="12700">
                      <a:solidFill>
                        <a:srgbClr val="163962"/>
                      </a:solidFill>
                      <a:prstDash val="solid"/>
                    </a:lnB>
                  </a:tcPr>
                </a:tc>
                <a:tc>
                  <a:txBody>
                    <a:bodyPr/>
                    <a:lstStyle/>
                    <a:p>
                      <a:pPr marL="313690" marR="244475" indent="335280">
                        <a:lnSpc>
                          <a:spcPct val="100000"/>
                        </a:lnSpc>
                        <a:spcBef>
                          <a:spcPts val="360"/>
                        </a:spcBef>
                      </a:pPr>
                      <a:r>
                        <a:rPr sz="1200" b="1" spc="-5">
                          <a:solidFill>
                            <a:srgbClr val="003963"/>
                          </a:solidFill>
                          <a:latin typeface="Arial"/>
                          <a:cs typeface="Arial"/>
                        </a:rPr>
                        <a:t>IDEA</a:t>
                      </a:r>
                      <a:r>
                        <a:rPr lang="en-US" sz="1200" b="1" spc="-5">
                          <a:solidFill>
                            <a:srgbClr val="003963"/>
                          </a:solidFill>
                          <a:latin typeface="Arial"/>
                          <a:cs typeface="Arial"/>
                        </a:rPr>
                        <a:t> </a:t>
                      </a:r>
                      <a:r>
                        <a:rPr sz="1200" b="1" spc="0" baseline="0">
                          <a:solidFill>
                            <a:srgbClr val="003963"/>
                          </a:solidFill>
                          <a:latin typeface="Arial"/>
                          <a:cs typeface="Arial"/>
                        </a:rPr>
                        <a:t>GENERATION</a:t>
                      </a:r>
                      <a:endParaRPr sz="1200" spc="0" baseline="0">
                        <a:latin typeface="Arial"/>
                        <a:cs typeface="Arial"/>
                      </a:endParaRPr>
                    </a:p>
                  </a:txBody>
                  <a:tcPr marL="0" marR="0" marB="0">
                    <a:lnB w="12700">
                      <a:solidFill>
                        <a:srgbClr val="163962"/>
                      </a:solidFill>
                      <a:prstDash val="solid"/>
                    </a:lnB>
                  </a:tcPr>
                </a:tc>
                <a:tc>
                  <a:txBody>
                    <a:bodyPr/>
                    <a:lstStyle/>
                    <a:p>
                      <a:pPr marL="335280" marR="334010" indent="254000">
                        <a:lnSpc>
                          <a:spcPct val="100000"/>
                        </a:lnSpc>
                        <a:spcBef>
                          <a:spcPts val="360"/>
                        </a:spcBef>
                      </a:pPr>
                      <a:r>
                        <a:rPr sz="1200" b="1" spc="10">
                          <a:solidFill>
                            <a:srgbClr val="FFFFFF"/>
                          </a:solidFill>
                          <a:latin typeface="Arial"/>
                          <a:cs typeface="Arial"/>
                        </a:rPr>
                        <a:t>DUE</a:t>
                      </a:r>
                      <a:r>
                        <a:rPr lang="en-US" sz="1200" b="1" spc="10">
                          <a:solidFill>
                            <a:srgbClr val="FFFFFF"/>
                          </a:solidFill>
                          <a:latin typeface="Arial"/>
                          <a:cs typeface="Arial"/>
                        </a:rPr>
                        <a:t> </a:t>
                      </a:r>
                      <a:r>
                        <a:rPr sz="1200" b="1" spc="10">
                          <a:solidFill>
                            <a:srgbClr val="FFFFFF"/>
                          </a:solidFill>
                          <a:latin typeface="Arial"/>
                          <a:cs typeface="Arial"/>
                        </a:rPr>
                        <a:t>D</a:t>
                      </a:r>
                      <a:r>
                        <a:rPr sz="1200" b="1" spc="-15">
                          <a:solidFill>
                            <a:srgbClr val="FFFFFF"/>
                          </a:solidFill>
                          <a:latin typeface="Arial"/>
                          <a:cs typeface="Arial"/>
                        </a:rPr>
                        <a:t>ILI</a:t>
                      </a:r>
                      <a:r>
                        <a:rPr sz="1200" b="1" spc="25">
                          <a:solidFill>
                            <a:srgbClr val="FFFFFF"/>
                          </a:solidFill>
                          <a:latin typeface="Arial"/>
                          <a:cs typeface="Arial"/>
                        </a:rPr>
                        <a:t>G</a:t>
                      </a:r>
                      <a:r>
                        <a:rPr sz="1200" b="1" spc="-5">
                          <a:solidFill>
                            <a:srgbClr val="FFFFFF"/>
                          </a:solidFill>
                          <a:latin typeface="Arial"/>
                          <a:cs typeface="Arial"/>
                        </a:rPr>
                        <a:t>E</a:t>
                      </a:r>
                      <a:r>
                        <a:rPr sz="1200" b="1" spc="10">
                          <a:solidFill>
                            <a:srgbClr val="FFFFFF"/>
                          </a:solidFill>
                          <a:latin typeface="Arial"/>
                          <a:cs typeface="Arial"/>
                        </a:rPr>
                        <a:t>NC</a:t>
                      </a:r>
                      <a:r>
                        <a:rPr sz="1200" b="1">
                          <a:solidFill>
                            <a:srgbClr val="FFFFFF"/>
                          </a:solidFill>
                          <a:latin typeface="Arial"/>
                          <a:cs typeface="Arial"/>
                        </a:rPr>
                        <a:t>E</a:t>
                      </a:r>
                      <a:endParaRPr sz="1200">
                        <a:latin typeface="Arial"/>
                        <a:cs typeface="Arial"/>
                      </a:endParaRPr>
                    </a:p>
                  </a:txBody>
                  <a:tcPr marL="0" marR="0" marB="0">
                    <a:solidFill>
                      <a:srgbClr val="003963"/>
                    </a:solidFill>
                  </a:tcPr>
                </a:tc>
                <a:tc>
                  <a:txBody>
                    <a:bodyPr/>
                    <a:lstStyle/>
                    <a:p>
                      <a:pPr marL="375920" marR="285115" indent="10160">
                        <a:lnSpc>
                          <a:spcPct val="100000"/>
                        </a:lnSpc>
                        <a:spcBef>
                          <a:spcPts val="360"/>
                        </a:spcBef>
                      </a:pPr>
                      <a:r>
                        <a:rPr sz="1200" b="1" spc="10">
                          <a:solidFill>
                            <a:srgbClr val="163962"/>
                          </a:solidFill>
                          <a:latin typeface="Arial"/>
                          <a:cs typeface="Arial"/>
                        </a:rPr>
                        <a:t>D</a:t>
                      </a:r>
                      <a:r>
                        <a:rPr sz="1200" b="1" spc="-5">
                          <a:solidFill>
                            <a:srgbClr val="163962"/>
                          </a:solidFill>
                          <a:latin typeface="Arial"/>
                          <a:cs typeface="Arial"/>
                        </a:rPr>
                        <a:t>E</a:t>
                      </a:r>
                      <a:r>
                        <a:rPr sz="1200" b="1" spc="10">
                          <a:solidFill>
                            <a:srgbClr val="163962"/>
                          </a:solidFill>
                          <a:latin typeface="Arial"/>
                          <a:cs typeface="Arial"/>
                        </a:rPr>
                        <a:t>C</a:t>
                      </a:r>
                      <a:r>
                        <a:rPr sz="1200" b="1" spc="-15">
                          <a:solidFill>
                            <a:srgbClr val="163962"/>
                          </a:solidFill>
                          <a:latin typeface="Arial"/>
                          <a:cs typeface="Arial"/>
                        </a:rPr>
                        <a:t>I</a:t>
                      </a:r>
                      <a:r>
                        <a:rPr sz="1200" b="1" spc="-5">
                          <a:solidFill>
                            <a:srgbClr val="163962"/>
                          </a:solidFill>
                          <a:latin typeface="Arial"/>
                          <a:cs typeface="Arial"/>
                        </a:rPr>
                        <a:t>S</a:t>
                      </a:r>
                      <a:r>
                        <a:rPr sz="1200" b="1" spc="-15">
                          <a:solidFill>
                            <a:srgbClr val="163962"/>
                          </a:solidFill>
                          <a:latin typeface="Arial"/>
                          <a:cs typeface="Arial"/>
                        </a:rPr>
                        <a:t>I</a:t>
                      </a:r>
                      <a:r>
                        <a:rPr sz="1200" b="1" spc="25">
                          <a:solidFill>
                            <a:srgbClr val="163962"/>
                          </a:solidFill>
                          <a:latin typeface="Arial"/>
                          <a:cs typeface="Arial"/>
                        </a:rPr>
                        <a:t>O</a:t>
                      </a:r>
                      <a:r>
                        <a:rPr sz="1200" b="1">
                          <a:solidFill>
                            <a:srgbClr val="163962"/>
                          </a:solidFill>
                          <a:latin typeface="Arial"/>
                          <a:cs typeface="Arial"/>
                        </a:rPr>
                        <a:t>N</a:t>
                      </a:r>
                      <a:r>
                        <a:rPr lang="en-US" sz="1200" b="1">
                          <a:solidFill>
                            <a:srgbClr val="163962"/>
                          </a:solidFill>
                          <a:latin typeface="Arial"/>
                          <a:cs typeface="Arial"/>
                        </a:rPr>
                        <a:t> </a:t>
                      </a:r>
                      <a:r>
                        <a:rPr sz="1200" b="1">
                          <a:solidFill>
                            <a:srgbClr val="163962"/>
                          </a:solidFill>
                          <a:latin typeface="Arial"/>
                          <a:cs typeface="Arial"/>
                        </a:rPr>
                        <a:t>P</a:t>
                      </a:r>
                      <a:r>
                        <a:rPr sz="1200" b="1" spc="10">
                          <a:solidFill>
                            <a:srgbClr val="163962"/>
                          </a:solidFill>
                          <a:latin typeface="Arial"/>
                          <a:cs typeface="Arial"/>
                        </a:rPr>
                        <a:t>R</a:t>
                      </a:r>
                      <a:r>
                        <a:rPr sz="1200" b="1" spc="25">
                          <a:solidFill>
                            <a:srgbClr val="163962"/>
                          </a:solidFill>
                          <a:latin typeface="Arial"/>
                          <a:cs typeface="Arial"/>
                        </a:rPr>
                        <a:t>O</a:t>
                      </a:r>
                      <a:r>
                        <a:rPr sz="1200" b="1" spc="10">
                          <a:solidFill>
                            <a:srgbClr val="163962"/>
                          </a:solidFill>
                          <a:latin typeface="Arial"/>
                          <a:cs typeface="Arial"/>
                        </a:rPr>
                        <a:t>C</a:t>
                      </a:r>
                      <a:r>
                        <a:rPr sz="1200" b="1">
                          <a:solidFill>
                            <a:srgbClr val="163962"/>
                          </a:solidFill>
                          <a:latin typeface="Arial"/>
                          <a:cs typeface="Arial"/>
                        </a:rPr>
                        <a:t>ESS</a:t>
                      </a:r>
                      <a:endParaRPr sz="1200">
                        <a:latin typeface="Arial"/>
                        <a:cs typeface="Arial"/>
                      </a:endParaRPr>
                    </a:p>
                  </a:txBody>
                  <a:tcPr marL="0" marR="0" marB="0">
                    <a:lnB w="12700">
                      <a:solidFill>
                        <a:srgbClr val="163962"/>
                      </a:solidFill>
                      <a:prstDash val="solid"/>
                    </a:lnB>
                  </a:tcPr>
                </a:tc>
                <a:tc>
                  <a:txBody>
                    <a:bodyPr/>
                    <a:lstStyle/>
                    <a:p>
                      <a:pPr marL="292735" marR="264160" indent="101600">
                        <a:lnSpc>
                          <a:spcPct val="100000"/>
                        </a:lnSpc>
                        <a:spcBef>
                          <a:spcPts val="360"/>
                        </a:spcBef>
                      </a:pPr>
                      <a:r>
                        <a:rPr sz="1200" b="1" spc="5">
                          <a:solidFill>
                            <a:srgbClr val="163962"/>
                          </a:solidFill>
                          <a:latin typeface="Arial"/>
                          <a:cs typeface="Arial"/>
                        </a:rPr>
                        <a:t>PORTFOLIO</a:t>
                      </a:r>
                      <a:r>
                        <a:rPr lang="en-US" sz="1200" b="1" spc="5">
                          <a:solidFill>
                            <a:srgbClr val="163962"/>
                          </a:solidFill>
                          <a:latin typeface="Arial"/>
                          <a:cs typeface="Arial"/>
                        </a:rPr>
                        <a:t> </a:t>
                      </a:r>
                      <a:r>
                        <a:rPr sz="1200" b="1" spc="40">
                          <a:solidFill>
                            <a:srgbClr val="163962"/>
                          </a:solidFill>
                          <a:latin typeface="Arial"/>
                          <a:cs typeface="Arial"/>
                        </a:rPr>
                        <a:t>M</a:t>
                      </a:r>
                      <a:r>
                        <a:rPr sz="1200" b="1" spc="-150">
                          <a:solidFill>
                            <a:srgbClr val="163962"/>
                          </a:solidFill>
                          <a:latin typeface="Arial"/>
                          <a:cs typeface="Arial"/>
                        </a:rPr>
                        <a:t>A</a:t>
                      </a:r>
                      <a:r>
                        <a:rPr sz="1200" b="1" spc="10">
                          <a:solidFill>
                            <a:srgbClr val="163962"/>
                          </a:solidFill>
                          <a:latin typeface="Arial"/>
                          <a:cs typeface="Arial"/>
                        </a:rPr>
                        <a:t>N</a:t>
                      </a:r>
                      <a:r>
                        <a:rPr sz="1200" b="1" spc="-150">
                          <a:solidFill>
                            <a:srgbClr val="163962"/>
                          </a:solidFill>
                          <a:latin typeface="Arial"/>
                          <a:cs typeface="Arial"/>
                        </a:rPr>
                        <a:t>A</a:t>
                      </a:r>
                      <a:r>
                        <a:rPr sz="1200" b="1" spc="25">
                          <a:solidFill>
                            <a:srgbClr val="163962"/>
                          </a:solidFill>
                          <a:latin typeface="Arial"/>
                          <a:cs typeface="Arial"/>
                        </a:rPr>
                        <a:t>G</a:t>
                      </a:r>
                      <a:r>
                        <a:rPr sz="1200" b="1" spc="-5">
                          <a:solidFill>
                            <a:srgbClr val="163962"/>
                          </a:solidFill>
                          <a:latin typeface="Arial"/>
                          <a:cs typeface="Arial"/>
                        </a:rPr>
                        <a:t>E</a:t>
                      </a:r>
                      <a:r>
                        <a:rPr sz="1200" b="1" spc="40">
                          <a:solidFill>
                            <a:srgbClr val="163962"/>
                          </a:solidFill>
                          <a:latin typeface="Arial"/>
                          <a:cs typeface="Arial"/>
                        </a:rPr>
                        <a:t>M</a:t>
                      </a:r>
                      <a:r>
                        <a:rPr sz="1200" b="1" spc="-5">
                          <a:solidFill>
                            <a:srgbClr val="163962"/>
                          </a:solidFill>
                          <a:latin typeface="Arial"/>
                          <a:cs typeface="Arial"/>
                        </a:rPr>
                        <a:t>E</a:t>
                      </a:r>
                      <a:r>
                        <a:rPr sz="1200" b="1" spc="10">
                          <a:solidFill>
                            <a:srgbClr val="163962"/>
                          </a:solidFill>
                          <a:latin typeface="Arial"/>
                          <a:cs typeface="Arial"/>
                        </a:rPr>
                        <a:t>N</a:t>
                      </a:r>
                      <a:r>
                        <a:rPr sz="1200" b="1">
                          <a:solidFill>
                            <a:srgbClr val="163962"/>
                          </a:solidFill>
                          <a:latin typeface="Arial"/>
                          <a:cs typeface="Arial"/>
                        </a:rPr>
                        <a:t>T</a:t>
                      </a:r>
                      <a:endParaRPr sz="1200">
                        <a:latin typeface="Arial"/>
                        <a:cs typeface="Arial"/>
                      </a:endParaRPr>
                    </a:p>
                  </a:txBody>
                  <a:tcPr marL="0" marR="0" marB="0">
                    <a:lnB w="12700">
                      <a:solidFill>
                        <a:srgbClr val="163962"/>
                      </a:solidFill>
                      <a:prstDash val="solid"/>
                    </a:lnB>
                  </a:tcPr>
                </a:tc>
                <a:tc>
                  <a:txBody>
                    <a:bodyPr/>
                    <a:lstStyle/>
                    <a:p>
                      <a:pPr marL="271780" marR="323850" indent="233045">
                        <a:lnSpc>
                          <a:spcPct val="100000"/>
                        </a:lnSpc>
                        <a:spcBef>
                          <a:spcPts val="360"/>
                        </a:spcBef>
                      </a:pPr>
                      <a:r>
                        <a:rPr sz="1200" b="1" spc="-5">
                          <a:solidFill>
                            <a:srgbClr val="163962"/>
                          </a:solidFill>
                          <a:latin typeface="Arial"/>
                          <a:cs typeface="Arial"/>
                        </a:rPr>
                        <a:t>SELL</a:t>
                      </a:r>
                      <a:r>
                        <a:rPr lang="en-US" sz="1200" b="1" spc="-5">
                          <a:solidFill>
                            <a:srgbClr val="163962"/>
                          </a:solidFill>
                          <a:latin typeface="Arial"/>
                          <a:cs typeface="Arial"/>
                        </a:rPr>
                        <a:t> </a:t>
                      </a:r>
                      <a:r>
                        <a:rPr sz="1200" b="1" spc="10">
                          <a:solidFill>
                            <a:srgbClr val="163962"/>
                          </a:solidFill>
                          <a:latin typeface="Arial"/>
                          <a:cs typeface="Arial"/>
                        </a:rPr>
                        <a:t>D</a:t>
                      </a:r>
                      <a:r>
                        <a:rPr sz="1200" b="1" spc="-15">
                          <a:solidFill>
                            <a:srgbClr val="163962"/>
                          </a:solidFill>
                          <a:latin typeface="Arial"/>
                          <a:cs typeface="Arial"/>
                        </a:rPr>
                        <a:t>I</a:t>
                      </a:r>
                      <a:r>
                        <a:rPr sz="1200" b="1" spc="-5">
                          <a:solidFill>
                            <a:srgbClr val="163962"/>
                          </a:solidFill>
                          <a:latin typeface="Arial"/>
                          <a:cs typeface="Arial"/>
                        </a:rPr>
                        <a:t>S</a:t>
                      </a:r>
                      <a:r>
                        <a:rPr sz="1200" b="1" spc="10">
                          <a:solidFill>
                            <a:srgbClr val="163962"/>
                          </a:solidFill>
                          <a:latin typeface="Arial"/>
                          <a:cs typeface="Arial"/>
                        </a:rPr>
                        <a:t>C</a:t>
                      </a:r>
                      <a:r>
                        <a:rPr sz="1200" b="1" spc="-15">
                          <a:solidFill>
                            <a:srgbClr val="163962"/>
                          </a:solidFill>
                          <a:latin typeface="Arial"/>
                          <a:cs typeface="Arial"/>
                        </a:rPr>
                        <a:t>I</a:t>
                      </a:r>
                      <a:r>
                        <a:rPr sz="1200" b="1" spc="-5">
                          <a:solidFill>
                            <a:srgbClr val="163962"/>
                          </a:solidFill>
                          <a:latin typeface="Arial"/>
                          <a:cs typeface="Arial"/>
                        </a:rPr>
                        <a:t>P</a:t>
                      </a:r>
                      <a:r>
                        <a:rPr sz="1200" b="1" spc="-15">
                          <a:solidFill>
                            <a:srgbClr val="163962"/>
                          </a:solidFill>
                          <a:latin typeface="Arial"/>
                          <a:cs typeface="Arial"/>
                        </a:rPr>
                        <a:t>LI</a:t>
                      </a:r>
                      <a:r>
                        <a:rPr sz="1200" b="1" spc="10">
                          <a:solidFill>
                            <a:srgbClr val="163962"/>
                          </a:solidFill>
                          <a:latin typeface="Arial"/>
                          <a:cs typeface="Arial"/>
                        </a:rPr>
                        <a:t>N</a:t>
                      </a:r>
                      <a:r>
                        <a:rPr sz="1200" b="1">
                          <a:solidFill>
                            <a:srgbClr val="163962"/>
                          </a:solidFill>
                          <a:latin typeface="Arial"/>
                          <a:cs typeface="Arial"/>
                        </a:rPr>
                        <a:t>E</a:t>
                      </a:r>
                      <a:endParaRPr sz="1200">
                        <a:latin typeface="Arial"/>
                        <a:cs typeface="Arial"/>
                      </a:endParaRPr>
                    </a:p>
                  </a:txBody>
                  <a:tcPr marL="0" marR="0" marB="0">
                    <a:lnB w="12700">
                      <a:solidFill>
                        <a:srgbClr val="163962"/>
                      </a:solidFill>
                      <a:prstDash val="solid"/>
                    </a:lnB>
                  </a:tcPr>
                </a:tc>
                <a:extLst>
                  <a:ext uri="{0D108BD9-81ED-4DB2-BD59-A6C34878D82A}">
                    <a16:rowId xmlns:a16="http://schemas.microsoft.com/office/drawing/2014/main" val="10000"/>
                  </a:ext>
                </a:extLst>
              </a:tr>
            </a:tbl>
          </a:graphicData>
        </a:graphic>
      </p:graphicFrame>
      <p:sp>
        <p:nvSpPr>
          <p:cNvPr id="10" name="object 4">
            <a:extLst>
              <a:ext uri="{FF2B5EF4-FFF2-40B4-BE49-F238E27FC236}">
                <a16:creationId xmlns:a16="http://schemas.microsoft.com/office/drawing/2014/main" id="{1CCBC6B9-FA13-47CD-9566-DE310B0B9FB3}"/>
              </a:ext>
            </a:extLst>
          </p:cNvPr>
          <p:cNvSpPr/>
          <p:nvPr/>
        </p:nvSpPr>
        <p:spPr>
          <a:xfrm>
            <a:off x="4358640" y="2600960"/>
            <a:ext cx="4848100" cy="4758122"/>
          </a:xfrm>
          <a:custGeom>
            <a:avLst/>
            <a:gdLst/>
            <a:ahLst/>
            <a:cxnLst/>
            <a:rect l="l" t="t" r="r" b="b"/>
            <a:pathLst>
              <a:path w="5029200" h="5029200">
                <a:moveTo>
                  <a:pt x="0" y="2514600"/>
                </a:moveTo>
                <a:lnTo>
                  <a:pt x="455" y="2466262"/>
                </a:lnTo>
                <a:lnTo>
                  <a:pt x="1815" y="2418146"/>
                </a:lnTo>
                <a:lnTo>
                  <a:pt x="4073" y="2370260"/>
                </a:lnTo>
                <a:lnTo>
                  <a:pt x="7219" y="2322611"/>
                </a:lnTo>
                <a:lnTo>
                  <a:pt x="11247" y="2275208"/>
                </a:lnTo>
                <a:lnTo>
                  <a:pt x="16146" y="2228059"/>
                </a:lnTo>
                <a:lnTo>
                  <a:pt x="21911" y="2181173"/>
                </a:lnTo>
                <a:lnTo>
                  <a:pt x="28531" y="2134556"/>
                </a:lnTo>
                <a:lnTo>
                  <a:pt x="36000" y="2088218"/>
                </a:lnTo>
                <a:lnTo>
                  <a:pt x="44309" y="2042167"/>
                </a:lnTo>
                <a:lnTo>
                  <a:pt x="53450" y="1996410"/>
                </a:lnTo>
                <a:lnTo>
                  <a:pt x="63415" y="1950956"/>
                </a:lnTo>
                <a:lnTo>
                  <a:pt x="74195" y="1905814"/>
                </a:lnTo>
                <a:lnTo>
                  <a:pt x="85783" y="1860990"/>
                </a:lnTo>
                <a:lnTo>
                  <a:pt x="98170" y="1816493"/>
                </a:lnTo>
                <a:lnTo>
                  <a:pt x="111349" y="1772332"/>
                </a:lnTo>
                <a:lnTo>
                  <a:pt x="125310" y="1728515"/>
                </a:lnTo>
                <a:lnTo>
                  <a:pt x="140047" y="1685049"/>
                </a:lnTo>
                <a:lnTo>
                  <a:pt x="155550" y="1641943"/>
                </a:lnTo>
                <a:lnTo>
                  <a:pt x="171812" y="1599205"/>
                </a:lnTo>
                <a:lnTo>
                  <a:pt x="188825" y="1556843"/>
                </a:lnTo>
                <a:lnTo>
                  <a:pt x="206580" y="1514865"/>
                </a:lnTo>
                <a:lnTo>
                  <a:pt x="225069" y="1473280"/>
                </a:lnTo>
                <a:lnTo>
                  <a:pt x="244284" y="1432095"/>
                </a:lnTo>
                <a:lnTo>
                  <a:pt x="264217" y="1391319"/>
                </a:lnTo>
                <a:lnTo>
                  <a:pt x="284861" y="1350960"/>
                </a:lnTo>
                <a:lnTo>
                  <a:pt x="306205" y="1311026"/>
                </a:lnTo>
                <a:lnTo>
                  <a:pt x="328244" y="1271524"/>
                </a:lnTo>
                <a:lnTo>
                  <a:pt x="350967" y="1232464"/>
                </a:lnTo>
                <a:lnTo>
                  <a:pt x="374368" y="1193854"/>
                </a:lnTo>
                <a:lnTo>
                  <a:pt x="398439" y="1155701"/>
                </a:lnTo>
                <a:lnTo>
                  <a:pt x="423170" y="1118013"/>
                </a:lnTo>
                <a:lnTo>
                  <a:pt x="448554" y="1080799"/>
                </a:lnTo>
                <a:lnTo>
                  <a:pt x="474583" y="1044067"/>
                </a:lnTo>
                <a:lnTo>
                  <a:pt x="501248" y="1007826"/>
                </a:lnTo>
                <a:lnTo>
                  <a:pt x="528542" y="972082"/>
                </a:lnTo>
                <a:lnTo>
                  <a:pt x="556456" y="936845"/>
                </a:lnTo>
                <a:lnTo>
                  <a:pt x="584982" y="902122"/>
                </a:lnTo>
                <a:lnTo>
                  <a:pt x="614112" y="867922"/>
                </a:lnTo>
                <a:lnTo>
                  <a:pt x="643838" y="834253"/>
                </a:lnTo>
                <a:lnTo>
                  <a:pt x="674152" y="801122"/>
                </a:lnTo>
                <a:lnTo>
                  <a:pt x="705046" y="768539"/>
                </a:lnTo>
                <a:lnTo>
                  <a:pt x="736511" y="736511"/>
                </a:lnTo>
                <a:lnTo>
                  <a:pt x="768539" y="705046"/>
                </a:lnTo>
                <a:lnTo>
                  <a:pt x="801122" y="674152"/>
                </a:lnTo>
                <a:lnTo>
                  <a:pt x="834253" y="643838"/>
                </a:lnTo>
                <a:lnTo>
                  <a:pt x="867922" y="614112"/>
                </a:lnTo>
                <a:lnTo>
                  <a:pt x="902122" y="584982"/>
                </a:lnTo>
                <a:lnTo>
                  <a:pt x="936845" y="556456"/>
                </a:lnTo>
                <a:lnTo>
                  <a:pt x="972082" y="528542"/>
                </a:lnTo>
                <a:lnTo>
                  <a:pt x="1007826" y="501248"/>
                </a:lnTo>
                <a:lnTo>
                  <a:pt x="1044067" y="474583"/>
                </a:lnTo>
                <a:lnTo>
                  <a:pt x="1080799" y="448554"/>
                </a:lnTo>
                <a:lnTo>
                  <a:pt x="1118013" y="423170"/>
                </a:lnTo>
                <a:lnTo>
                  <a:pt x="1155701" y="398439"/>
                </a:lnTo>
                <a:lnTo>
                  <a:pt x="1193854" y="374368"/>
                </a:lnTo>
                <a:lnTo>
                  <a:pt x="1232464" y="350967"/>
                </a:lnTo>
                <a:lnTo>
                  <a:pt x="1271524" y="328244"/>
                </a:lnTo>
                <a:lnTo>
                  <a:pt x="1311026" y="306205"/>
                </a:lnTo>
                <a:lnTo>
                  <a:pt x="1350960" y="284861"/>
                </a:lnTo>
                <a:lnTo>
                  <a:pt x="1391319" y="264217"/>
                </a:lnTo>
                <a:lnTo>
                  <a:pt x="1432095" y="244284"/>
                </a:lnTo>
                <a:lnTo>
                  <a:pt x="1473280" y="225069"/>
                </a:lnTo>
                <a:lnTo>
                  <a:pt x="1514865" y="206580"/>
                </a:lnTo>
                <a:lnTo>
                  <a:pt x="1556843" y="188825"/>
                </a:lnTo>
                <a:lnTo>
                  <a:pt x="1599205" y="171812"/>
                </a:lnTo>
                <a:lnTo>
                  <a:pt x="1641943" y="155550"/>
                </a:lnTo>
                <a:lnTo>
                  <a:pt x="1685049" y="140047"/>
                </a:lnTo>
                <a:lnTo>
                  <a:pt x="1728515" y="125310"/>
                </a:lnTo>
                <a:lnTo>
                  <a:pt x="1772332" y="111349"/>
                </a:lnTo>
                <a:lnTo>
                  <a:pt x="1816493" y="98170"/>
                </a:lnTo>
                <a:lnTo>
                  <a:pt x="1860990" y="85783"/>
                </a:lnTo>
                <a:lnTo>
                  <a:pt x="1905814" y="74195"/>
                </a:lnTo>
                <a:lnTo>
                  <a:pt x="1950956" y="63415"/>
                </a:lnTo>
                <a:lnTo>
                  <a:pt x="1996410" y="53450"/>
                </a:lnTo>
                <a:lnTo>
                  <a:pt x="2042167" y="44309"/>
                </a:lnTo>
                <a:lnTo>
                  <a:pt x="2088218" y="36000"/>
                </a:lnTo>
                <a:lnTo>
                  <a:pt x="2134556" y="28531"/>
                </a:lnTo>
                <a:lnTo>
                  <a:pt x="2181173" y="21911"/>
                </a:lnTo>
                <a:lnTo>
                  <a:pt x="2228059" y="16146"/>
                </a:lnTo>
                <a:lnTo>
                  <a:pt x="2275208" y="11247"/>
                </a:lnTo>
                <a:lnTo>
                  <a:pt x="2322611" y="7219"/>
                </a:lnTo>
                <a:lnTo>
                  <a:pt x="2370260" y="4073"/>
                </a:lnTo>
                <a:lnTo>
                  <a:pt x="2418146" y="1815"/>
                </a:lnTo>
                <a:lnTo>
                  <a:pt x="2466262" y="455"/>
                </a:lnTo>
                <a:lnTo>
                  <a:pt x="2514600" y="0"/>
                </a:lnTo>
                <a:lnTo>
                  <a:pt x="2562937" y="455"/>
                </a:lnTo>
                <a:lnTo>
                  <a:pt x="2611053" y="1815"/>
                </a:lnTo>
                <a:lnTo>
                  <a:pt x="2658939" y="4073"/>
                </a:lnTo>
                <a:lnTo>
                  <a:pt x="2706588" y="7219"/>
                </a:lnTo>
                <a:lnTo>
                  <a:pt x="2753991" y="11247"/>
                </a:lnTo>
                <a:lnTo>
                  <a:pt x="2801140" y="16146"/>
                </a:lnTo>
                <a:lnTo>
                  <a:pt x="2848026" y="21911"/>
                </a:lnTo>
                <a:lnTo>
                  <a:pt x="2894643" y="28531"/>
                </a:lnTo>
                <a:lnTo>
                  <a:pt x="2940981" y="36000"/>
                </a:lnTo>
                <a:lnTo>
                  <a:pt x="2987032" y="44309"/>
                </a:lnTo>
                <a:lnTo>
                  <a:pt x="3032789" y="53450"/>
                </a:lnTo>
                <a:lnTo>
                  <a:pt x="3078243" y="63415"/>
                </a:lnTo>
                <a:lnTo>
                  <a:pt x="3123385" y="74195"/>
                </a:lnTo>
                <a:lnTo>
                  <a:pt x="3168209" y="85783"/>
                </a:lnTo>
                <a:lnTo>
                  <a:pt x="3212706" y="98170"/>
                </a:lnTo>
                <a:lnTo>
                  <a:pt x="3256867" y="111349"/>
                </a:lnTo>
                <a:lnTo>
                  <a:pt x="3300684" y="125310"/>
                </a:lnTo>
                <a:lnTo>
                  <a:pt x="3344150" y="140047"/>
                </a:lnTo>
                <a:lnTo>
                  <a:pt x="3387256" y="155550"/>
                </a:lnTo>
                <a:lnTo>
                  <a:pt x="3429994" y="171812"/>
                </a:lnTo>
                <a:lnTo>
                  <a:pt x="3472356" y="188825"/>
                </a:lnTo>
                <a:lnTo>
                  <a:pt x="3514334" y="206580"/>
                </a:lnTo>
                <a:lnTo>
                  <a:pt x="3555919" y="225069"/>
                </a:lnTo>
                <a:lnTo>
                  <a:pt x="3597104" y="244284"/>
                </a:lnTo>
                <a:lnTo>
                  <a:pt x="3637880" y="264217"/>
                </a:lnTo>
                <a:lnTo>
                  <a:pt x="3678239" y="284861"/>
                </a:lnTo>
                <a:lnTo>
                  <a:pt x="3718173" y="306205"/>
                </a:lnTo>
                <a:lnTo>
                  <a:pt x="3757675" y="328244"/>
                </a:lnTo>
                <a:lnTo>
                  <a:pt x="3796735" y="350967"/>
                </a:lnTo>
                <a:lnTo>
                  <a:pt x="3835345" y="374368"/>
                </a:lnTo>
                <a:lnTo>
                  <a:pt x="3873498" y="398439"/>
                </a:lnTo>
                <a:lnTo>
                  <a:pt x="3911186" y="423170"/>
                </a:lnTo>
                <a:lnTo>
                  <a:pt x="3948400" y="448554"/>
                </a:lnTo>
                <a:lnTo>
                  <a:pt x="3985132" y="474583"/>
                </a:lnTo>
                <a:lnTo>
                  <a:pt x="4021373" y="501248"/>
                </a:lnTo>
                <a:lnTo>
                  <a:pt x="4057117" y="528542"/>
                </a:lnTo>
                <a:lnTo>
                  <a:pt x="4092354" y="556456"/>
                </a:lnTo>
                <a:lnTo>
                  <a:pt x="4127077" y="584982"/>
                </a:lnTo>
                <a:lnTo>
                  <a:pt x="4161277" y="614112"/>
                </a:lnTo>
                <a:lnTo>
                  <a:pt x="4194946" y="643838"/>
                </a:lnTo>
                <a:lnTo>
                  <a:pt x="4228077" y="674152"/>
                </a:lnTo>
                <a:lnTo>
                  <a:pt x="4260660" y="705046"/>
                </a:lnTo>
                <a:lnTo>
                  <a:pt x="4292688" y="736511"/>
                </a:lnTo>
                <a:lnTo>
                  <a:pt x="4324153" y="768539"/>
                </a:lnTo>
                <a:lnTo>
                  <a:pt x="4355047" y="801122"/>
                </a:lnTo>
                <a:lnTo>
                  <a:pt x="4385361" y="834253"/>
                </a:lnTo>
                <a:lnTo>
                  <a:pt x="4415087" y="867922"/>
                </a:lnTo>
                <a:lnTo>
                  <a:pt x="4444217" y="902122"/>
                </a:lnTo>
                <a:lnTo>
                  <a:pt x="4472743" y="936845"/>
                </a:lnTo>
                <a:lnTo>
                  <a:pt x="4500657" y="972082"/>
                </a:lnTo>
                <a:lnTo>
                  <a:pt x="4527951" y="1007826"/>
                </a:lnTo>
                <a:lnTo>
                  <a:pt x="4554616" y="1044067"/>
                </a:lnTo>
                <a:lnTo>
                  <a:pt x="4580645" y="1080799"/>
                </a:lnTo>
                <a:lnTo>
                  <a:pt x="4606029" y="1118013"/>
                </a:lnTo>
                <a:lnTo>
                  <a:pt x="4630760" y="1155701"/>
                </a:lnTo>
                <a:lnTo>
                  <a:pt x="4654831" y="1193854"/>
                </a:lnTo>
                <a:lnTo>
                  <a:pt x="4678232" y="1232464"/>
                </a:lnTo>
                <a:lnTo>
                  <a:pt x="4700955" y="1271524"/>
                </a:lnTo>
                <a:lnTo>
                  <a:pt x="4722994" y="1311026"/>
                </a:lnTo>
                <a:lnTo>
                  <a:pt x="4744338" y="1350960"/>
                </a:lnTo>
                <a:lnTo>
                  <a:pt x="4764982" y="1391319"/>
                </a:lnTo>
                <a:lnTo>
                  <a:pt x="4784915" y="1432095"/>
                </a:lnTo>
                <a:lnTo>
                  <a:pt x="4804130" y="1473280"/>
                </a:lnTo>
                <a:lnTo>
                  <a:pt x="4822619" y="1514865"/>
                </a:lnTo>
                <a:lnTo>
                  <a:pt x="4840374" y="1556843"/>
                </a:lnTo>
                <a:lnTo>
                  <a:pt x="4857387" y="1599205"/>
                </a:lnTo>
                <a:lnTo>
                  <a:pt x="4873649" y="1641943"/>
                </a:lnTo>
                <a:lnTo>
                  <a:pt x="4889152" y="1685049"/>
                </a:lnTo>
                <a:lnTo>
                  <a:pt x="4903889" y="1728515"/>
                </a:lnTo>
                <a:lnTo>
                  <a:pt x="4917850" y="1772332"/>
                </a:lnTo>
                <a:lnTo>
                  <a:pt x="4931029" y="1816493"/>
                </a:lnTo>
                <a:lnTo>
                  <a:pt x="4943416" y="1860990"/>
                </a:lnTo>
                <a:lnTo>
                  <a:pt x="4955004" y="1905814"/>
                </a:lnTo>
                <a:lnTo>
                  <a:pt x="4965784" y="1950956"/>
                </a:lnTo>
                <a:lnTo>
                  <a:pt x="4975749" y="1996410"/>
                </a:lnTo>
                <a:lnTo>
                  <a:pt x="4984890" y="2042167"/>
                </a:lnTo>
                <a:lnTo>
                  <a:pt x="4993199" y="2088218"/>
                </a:lnTo>
                <a:lnTo>
                  <a:pt x="5000668" y="2134556"/>
                </a:lnTo>
                <a:lnTo>
                  <a:pt x="5007288" y="2181173"/>
                </a:lnTo>
                <a:lnTo>
                  <a:pt x="5013053" y="2228059"/>
                </a:lnTo>
                <a:lnTo>
                  <a:pt x="5017952" y="2275208"/>
                </a:lnTo>
                <a:lnTo>
                  <a:pt x="5021980" y="2322611"/>
                </a:lnTo>
                <a:lnTo>
                  <a:pt x="5025126" y="2370260"/>
                </a:lnTo>
                <a:lnTo>
                  <a:pt x="5027384" y="2418146"/>
                </a:lnTo>
                <a:lnTo>
                  <a:pt x="5028744" y="2466262"/>
                </a:lnTo>
                <a:lnTo>
                  <a:pt x="5029200" y="2514600"/>
                </a:lnTo>
                <a:lnTo>
                  <a:pt x="5028744" y="2562937"/>
                </a:lnTo>
                <a:lnTo>
                  <a:pt x="5027384" y="2611053"/>
                </a:lnTo>
                <a:lnTo>
                  <a:pt x="5025126" y="2658939"/>
                </a:lnTo>
                <a:lnTo>
                  <a:pt x="5021980" y="2706588"/>
                </a:lnTo>
                <a:lnTo>
                  <a:pt x="5017952" y="2753991"/>
                </a:lnTo>
                <a:lnTo>
                  <a:pt x="5013053" y="2801140"/>
                </a:lnTo>
                <a:lnTo>
                  <a:pt x="5007288" y="2848026"/>
                </a:lnTo>
                <a:lnTo>
                  <a:pt x="5000668" y="2894643"/>
                </a:lnTo>
                <a:lnTo>
                  <a:pt x="4993199" y="2940981"/>
                </a:lnTo>
                <a:lnTo>
                  <a:pt x="4984890" y="2987032"/>
                </a:lnTo>
                <a:lnTo>
                  <a:pt x="4975749" y="3032789"/>
                </a:lnTo>
                <a:lnTo>
                  <a:pt x="4965784" y="3078243"/>
                </a:lnTo>
                <a:lnTo>
                  <a:pt x="4955004" y="3123385"/>
                </a:lnTo>
                <a:lnTo>
                  <a:pt x="4943416" y="3168209"/>
                </a:lnTo>
                <a:lnTo>
                  <a:pt x="4931029" y="3212706"/>
                </a:lnTo>
                <a:lnTo>
                  <a:pt x="4917850" y="3256867"/>
                </a:lnTo>
                <a:lnTo>
                  <a:pt x="4903889" y="3300684"/>
                </a:lnTo>
                <a:lnTo>
                  <a:pt x="4889152" y="3344150"/>
                </a:lnTo>
                <a:lnTo>
                  <a:pt x="4873649" y="3387256"/>
                </a:lnTo>
                <a:lnTo>
                  <a:pt x="4857387" y="3429994"/>
                </a:lnTo>
                <a:lnTo>
                  <a:pt x="4840374" y="3472356"/>
                </a:lnTo>
                <a:lnTo>
                  <a:pt x="4822619" y="3514334"/>
                </a:lnTo>
                <a:lnTo>
                  <a:pt x="4804130" y="3555919"/>
                </a:lnTo>
                <a:lnTo>
                  <a:pt x="4784915" y="3597104"/>
                </a:lnTo>
                <a:lnTo>
                  <a:pt x="4764982" y="3637880"/>
                </a:lnTo>
                <a:lnTo>
                  <a:pt x="4744338" y="3678239"/>
                </a:lnTo>
                <a:lnTo>
                  <a:pt x="4722994" y="3718173"/>
                </a:lnTo>
                <a:lnTo>
                  <a:pt x="4700955" y="3757675"/>
                </a:lnTo>
                <a:lnTo>
                  <a:pt x="4678232" y="3796735"/>
                </a:lnTo>
                <a:lnTo>
                  <a:pt x="4654831" y="3835345"/>
                </a:lnTo>
                <a:lnTo>
                  <a:pt x="4630760" y="3873498"/>
                </a:lnTo>
                <a:lnTo>
                  <a:pt x="4606029" y="3911186"/>
                </a:lnTo>
                <a:lnTo>
                  <a:pt x="4580645" y="3948400"/>
                </a:lnTo>
                <a:lnTo>
                  <a:pt x="4554616" y="3985132"/>
                </a:lnTo>
                <a:lnTo>
                  <a:pt x="4527951" y="4021373"/>
                </a:lnTo>
                <a:lnTo>
                  <a:pt x="4500657" y="4057117"/>
                </a:lnTo>
                <a:lnTo>
                  <a:pt x="4472743" y="4092354"/>
                </a:lnTo>
                <a:lnTo>
                  <a:pt x="4444217" y="4127077"/>
                </a:lnTo>
                <a:lnTo>
                  <a:pt x="4415087" y="4161277"/>
                </a:lnTo>
                <a:lnTo>
                  <a:pt x="4385361" y="4194946"/>
                </a:lnTo>
                <a:lnTo>
                  <a:pt x="4355047" y="4228077"/>
                </a:lnTo>
                <a:lnTo>
                  <a:pt x="4324153" y="4260660"/>
                </a:lnTo>
                <a:lnTo>
                  <a:pt x="4292688" y="4292688"/>
                </a:lnTo>
                <a:lnTo>
                  <a:pt x="4260660" y="4324153"/>
                </a:lnTo>
                <a:lnTo>
                  <a:pt x="4228077" y="4355047"/>
                </a:lnTo>
                <a:lnTo>
                  <a:pt x="4194946" y="4385361"/>
                </a:lnTo>
                <a:lnTo>
                  <a:pt x="4161277" y="4415087"/>
                </a:lnTo>
                <a:lnTo>
                  <a:pt x="4127077" y="4444217"/>
                </a:lnTo>
                <a:lnTo>
                  <a:pt x="4092354" y="4472743"/>
                </a:lnTo>
                <a:lnTo>
                  <a:pt x="4057117" y="4500657"/>
                </a:lnTo>
                <a:lnTo>
                  <a:pt x="4021373" y="4527951"/>
                </a:lnTo>
                <a:lnTo>
                  <a:pt x="3985132" y="4554616"/>
                </a:lnTo>
                <a:lnTo>
                  <a:pt x="3948400" y="4580645"/>
                </a:lnTo>
                <a:lnTo>
                  <a:pt x="3911186" y="4606029"/>
                </a:lnTo>
                <a:lnTo>
                  <a:pt x="3873498" y="4630760"/>
                </a:lnTo>
                <a:lnTo>
                  <a:pt x="3835345" y="4654831"/>
                </a:lnTo>
                <a:lnTo>
                  <a:pt x="3796735" y="4678232"/>
                </a:lnTo>
                <a:lnTo>
                  <a:pt x="3757675" y="4700955"/>
                </a:lnTo>
                <a:lnTo>
                  <a:pt x="3718173" y="4722994"/>
                </a:lnTo>
                <a:lnTo>
                  <a:pt x="3678239" y="4744338"/>
                </a:lnTo>
                <a:lnTo>
                  <a:pt x="3637880" y="4764982"/>
                </a:lnTo>
                <a:lnTo>
                  <a:pt x="3597104" y="4784915"/>
                </a:lnTo>
                <a:lnTo>
                  <a:pt x="3555919" y="4804130"/>
                </a:lnTo>
                <a:lnTo>
                  <a:pt x="3514334" y="4822619"/>
                </a:lnTo>
                <a:lnTo>
                  <a:pt x="3472356" y="4840374"/>
                </a:lnTo>
                <a:lnTo>
                  <a:pt x="3429994" y="4857387"/>
                </a:lnTo>
                <a:lnTo>
                  <a:pt x="3387256" y="4873649"/>
                </a:lnTo>
                <a:lnTo>
                  <a:pt x="3344150" y="4889152"/>
                </a:lnTo>
                <a:lnTo>
                  <a:pt x="3300684" y="4903889"/>
                </a:lnTo>
                <a:lnTo>
                  <a:pt x="3256867" y="4917850"/>
                </a:lnTo>
                <a:lnTo>
                  <a:pt x="3212706" y="4931029"/>
                </a:lnTo>
                <a:lnTo>
                  <a:pt x="3168209" y="4943416"/>
                </a:lnTo>
                <a:lnTo>
                  <a:pt x="3123385" y="4955004"/>
                </a:lnTo>
                <a:lnTo>
                  <a:pt x="3078243" y="4965784"/>
                </a:lnTo>
                <a:lnTo>
                  <a:pt x="3032789" y="4975749"/>
                </a:lnTo>
                <a:lnTo>
                  <a:pt x="2987032" y="4984890"/>
                </a:lnTo>
                <a:lnTo>
                  <a:pt x="2940981" y="4993199"/>
                </a:lnTo>
                <a:lnTo>
                  <a:pt x="2894643" y="5000668"/>
                </a:lnTo>
                <a:lnTo>
                  <a:pt x="2848026" y="5007288"/>
                </a:lnTo>
                <a:lnTo>
                  <a:pt x="2801140" y="5013053"/>
                </a:lnTo>
                <a:lnTo>
                  <a:pt x="2753991" y="5017952"/>
                </a:lnTo>
                <a:lnTo>
                  <a:pt x="2706588" y="5021980"/>
                </a:lnTo>
                <a:lnTo>
                  <a:pt x="2658939" y="5025126"/>
                </a:lnTo>
                <a:lnTo>
                  <a:pt x="2611053" y="5027384"/>
                </a:lnTo>
                <a:lnTo>
                  <a:pt x="2562937" y="5028744"/>
                </a:lnTo>
                <a:lnTo>
                  <a:pt x="2514600" y="5029200"/>
                </a:lnTo>
                <a:lnTo>
                  <a:pt x="2466262" y="5028744"/>
                </a:lnTo>
                <a:lnTo>
                  <a:pt x="2418146" y="5027384"/>
                </a:lnTo>
                <a:lnTo>
                  <a:pt x="2370260" y="5025126"/>
                </a:lnTo>
                <a:lnTo>
                  <a:pt x="2322611" y="5021980"/>
                </a:lnTo>
                <a:lnTo>
                  <a:pt x="2275208" y="5017952"/>
                </a:lnTo>
                <a:lnTo>
                  <a:pt x="2228059" y="5013053"/>
                </a:lnTo>
                <a:lnTo>
                  <a:pt x="2181173" y="5007288"/>
                </a:lnTo>
                <a:lnTo>
                  <a:pt x="2134556" y="5000668"/>
                </a:lnTo>
                <a:lnTo>
                  <a:pt x="2088218" y="4993199"/>
                </a:lnTo>
                <a:lnTo>
                  <a:pt x="2042167" y="4984890"/>
                </a:lnTo>
                <a:lnTo>
                  <a:pt x="1996410" y="4975749"/>
                </a:lnTo>
                <a:lnTo>
                  <a:pt x="1950956" y="4965784"/>
                </a:lnTo>
                <a:lnTo>
                  <a:pt x="1905814" y="4955004"/>
                </a:lnTo>
                <a:lnTo>
                  <a:pt x="1860990" y="4943416"/>
                </a:lnTo>
                <a:lnTo>
                  <a:pt x="1816493" y="4931029"/>
                </a:lnTo>
                <a:lnTo>
                  <a:pt x="1772332" y="4917850"/>
                </a:lnTo>
                <a:lnTo>
                  <a:pt x="1728515" y="4903889"/>
                </a:lnTo>
                <a:lnTo>
                  <a:pt x="1685049" y="4889152"/>
                </a:lnTo>
                <a:lnTo>
                  <a:pt x="1641943" y="4873649"/>
                </a:lnTo>
                <a:lnTo>
                  <a:pt x="1599205" y="4857387"/>
                </a:lnTo>
                <a:lnTo>
                  <a:pt x="1556843" y="4840374"/>
                </a:lnTo>
                <a:lnTo>
                  <a:pt x="1514865" y="4822619"/>
                </a:lnTo>
                <a:lnTo>
                  <a:pt x="1473280" y="4804130"/>
                </a:lnTo>
                <a:lnTo>
                  <a:pt x="1432095" y="4784915"/>
                </a:lnTo>
                <a:lnTo>
                  <a:pt x="1391319" y="4764982"/>
                </a:lnTo>
                <a:lnTo>
                  <a:pt x="1350960" y="4744338"/>
                </a:lnTo>
                <a:lnTo>
                  <a:pt x="1311026" y="4722994"/>
                </a:lnTo>
                <a:lnTo>
                  <a:pt x="1271524" y="4700955"/>
                </a:lnTo>
                <a:lnTo>
                  <a:pt x="1232464" y="4678232"/>
                </a:lnTo>
                <a:lnTo>
                  <a:pt x="1193854" y="4654831"/>
                </a:lnTo>
                <a:lnTo>
                  <a:pt x="1155701" y="4630760"/>
                </a:lnTo>
                <a:lnTo>
                  <a:pt x="1118013" y="4606029"/>
                </a:lnTo>
                <a:lnTo>
                  <a:pt x="1080799" y="4580645"/>
                </a:lnTo>
                <a:lnTo>
                  <a:pt x="1044067" y="4554616"/>
                </a:lnTo>
                <a:lnTo>
                  <a:pt x="1007826" y="4527951"/>
                </a:lnTo>
                <a:lnTo>
                  <a:pt x="972082" y="4500657"/>
                </a:lnTo>
                <a:lnTo>
                  <a:pt x="936845" y="4472743"/>
                </a:lnTo>
                <a:lnTo>
                  <a:pt x="902122" y="4444217"/>
                </a:lnTo>
                <a:lnTo>
                  <a:pt x="867922" y="4415087"/>
                </a:lnTo>
                <a:lnTo>
                  <a:pt x="834253" y="4385361"/>
                </a:lnTo>
                <a:lnTo>
                  <a:pt x="801122" y="4355047"/>
                </a:lnTo>
                <a:lnTo>
                  <a:pt x="768539" y="4324153"/>
                </a:lnTo>
                <a:lnTo>
                  <a:pt x="736511" y="4292688"/>
                </a:lnTo>
                <a:lnTo>
                  <a:pt x="705046" y="4260660"/>
                </a:lnTo>
                <a:lnTo>
                  <a:pt x="674152" y="4228077"/>
                </a:lnTo>
                <a:lnTo>
                  <a:pt x="643838" y="4194946"/>
                </a:lnTo>
                <a:lnTo>
                  <a:pt x="614112" y="4161277"/>
                </a:lnTo>
                <a:lnTo>
                  <a:pt x="584982" y="4127077"/>
                </a:lnTo>
                <a:lnTo>
                  <a:pt x="556456" y="4092354"/>
                </a:lnTo>
                <a:lnTo>
                  <a:pt x="528542" y="4057117"/>
                </a:lnTo>
                <a:lnTo>
                  <a:pt x="501248" y="4021373"/>
                </a:lnTo>
                <a:lnTo>
                  <a:pt x="474583" y="3985132"/>
                </a:lnTo>
                <a:lnTo>
                  <a:pt x="448554" y="3948400"/>
                </a:lnTo>
                <a:lnTo>
                  <a:pt x="423170" y="3911186"/>
                </a:lnTo>
                <a:lnTo>
                  <a:pt x="398439" y="3873498"/>
                </a:lnTo>
                <a:lnTo>
                  <a:pt x="374368" y="3835345"/>
                </a:lnTo>
                <a:lnTo>
                  <a:pt x="350967" y="3796735"/>
                </a:lnTo>
                <a:lnTo>
                  <a:pt x="328244" y="3757675"/>
                </a:lnTo>
                <a:lnTo>
                  <a:pt x="306205" y="3718173"/>
                </a:lnTo>
                <a:lnTo>
                  <a:pt x="284861" y="3678239"/>
                </a:lnTo>
                <a:lnTo>
                  <a:pt x="264217" y="3637880"/>
                </a:lnTo>
                <a:lnTo>
                  <a:pt x="244284" y="3597104"/>
                </a:lnTo>
                <a:lnTo>
                  <a:pt x="225069" y="3555919"/>
                </a:lnTo>
                <a:lnTo>
                  <a:pt x="206580" y="3514334"/>
                </a:lnTo>
                <a:lnTo>
                  <a:pt x="188825" y="3472356"/>
                </a:lnTo>
                <a:lnTo>
                  <a:pt x="171812" y="3429994"/>
                </a:lnTo>
                <a:lnTo>
                  <a:pt x="155550" y="3387256"/>
                </a:lnTo>
                <a:lnTo>
                  <a:pt x="140047" y="3344150"/>
                </a:lnTo>
                <a:lnTo>
                  <a:pt x="125310" y="3300684"/>
                </a:lnTo>
                <a:lnTo>
                  <a:pt x="111349" y="3256867"/>
                </a:lnTo>
                <a:lnTo>
                  <a:pt x="98170" y="3212706"/>
                </a:lnTo>
                <a:lnTo>
                  <a:pt x="85783" y="3168209"/>
                </a:lnTo>
                <a:lnTo>
                  <a:pt x="74195" y="3123385"/>
                </a:lnTo>
                <a:lnTo>
                  <a:pt x="63415" y="3078243"/>
                </a:lnTo>
                <a:lnTo>
                  <a:pt x="53450" y="3032789"/>
                </a:lnTo>
                <a:lnTo>
                  <a:pt x="44309" y="2987032"/>
                </a:lnTo>
                <a:lnTo>
                  <a:pt x="36000" y="2940981"/>
                </a:lnTo>
                <a:lnTo>
                  <a:pt x="28531" y="2894643"/>
                </a:lnTo>
                <a:lnTo>
                  <a:pt x="21911" y="2848026"/>
                </a:lnTo>
                <a:lnTo>
                  <a:pt x="16146" y="2801140"/>
                </a:lnTo>
                <a:lnTo>
                  <a:pt x="11247" y="2753991"/>
                </a:lnTo>
                <a:lnTo>
                  <a:pt x="7219" y="2706588"/>
                </a:lnTo>
                <a:lnTo>
                  <a:pt x="4073" y="2658939"/>
                </a:lnTo>
                <a:lnTo>
                  <a:pt x="1815" y="2611053"/>
                </a:lnTo>
                <a:lnTo>
                  <a:pt x="455" y="2562937"/>
                </a:lnTo>
                <a:lnTo>
                  <a:pt x="0" y="2514600"/>
                </a:lnTo>
                <a:close/>
              </a:path>
            </a:pathLst>
          </a:custGeom>
          <a:ln w="40640">
            <a:solidFill>
              <a:srgbClr val="1EB852"/>
            </a:solidFill>
          </a:ln>
        </p:spPr>
        <p:txBody>
          <a:bodyPr wrap="square" lIns="0" tIns="0" rIns="0" bIns="0" rtlCol="0"/>
          <a:lstStyle/>
          <a:p>
            <a:endParaRPr/>
          </a:p>
        </p:txBody>
      </p:sp>
      <p:grpSp>
        <p:nvGrpSpPr>
          <p:cNvPr id="11" name="Group 10">
            <a:extLst>
              <a:ext uri="{FF2B5EF4-FFF2-40B4-BE49-F238E27FC236}">
                <a16:creationId xmlns:a16="http://schemas.microsoft.com/office/drawing/2014/main" id="{9B421056-787D-4383-8B14-B74C80D69335}"/>
              </a:ext>
            </a:extLst>
          </p:cNvPr>
          <p:cNvGrpSpPr/>
          <p:nvPr/>
        </p:nvGrpSpPr>
        <p:grpSpPr>
          <a:xfrm>
            <a:off x="2219098" y="5897209"/>
            <a:ext cx="2378710" cy="1057982"/>
            <a:chOff x="2233494" y="5840597"/>
            <a:chExt cx="2378710" cy="1057982"/>
          </a:xfrm>
        </p:grpSpPr>
        <p:sp>
          <p:nvSpPr>
            <p:cNvPr id="12" name="object 7">
              <a:extLst>
                <a:ext uri="{FF2B5EF4-FFF2-40B4-BE49-F238E27FC236}">
                  <a16:creationId xmlns:a16="http://schemas.microsoft.com/office/drawing/2014/main" id="{BCA37D0E-4A4B-4DF1-A84C-404E1B3E1A7D}"/>
                </a:ext>
              </a:extLst>
            </p:cNvPr>
            <p:cNvSpPr txBox="1"/>
            <p:nvPr/>
          </p:nvSpPr>
          <p:spPr>
            <a:xfrm>
              <a:off x="2233494" y="5840597"/>
              <a:ext cx="1468755" cy="185948"/>
            </a:xfrm>
            <a:prstGeom prst="rect">
              <a:avLst/>
            </a:prstGeom>
          </p:spPr>
          <p:txBody>
            <a:bodyPr vert="horz" wrap="square" lIns="0" tIns="16510" rIns="0" bIns="0" rtlCol="0">
              <a:spAutoFit/>
            </a:bodyPr>
            <a:lstStyle/>
            <a:p>
              <a:pPr>
                <a:lnSpc>
                  <a:spcPct val="100000"/>
                </a:lnSpc>
                <a:spcBef>
                  <a:spcPts val="130"/>
                </a:spcBef>
              </a:pPr>
              <a:r>
                <a:rPr sz="1100" b="1" spc="30">
                  <a:solidFill>
                    <a:srgbClr val="003963"/>
                  </a:solidFill>
                  <a:latin typeface="Arial"/>
                  <a:cs typeface="Arial"/>
                </a:rPr>
                <a:t>F</a:t>
              </a:r>
              <a:r>
                <a:rPr sz="1100" b="1" spc="-35">
                  <a:solidFill>
                    <a:srgbClr val="003963"/>
                  </a:solidFill>
                  <a:latin typeface="Arial"/>
                  <a:cs typeface="Arial"/>
                </a:rPr>
                <a:t>i</a:t>
              </a:r>
              <a:r>
                <a:rPr sz="1100" b="1" spc="30">
                  <a:solidFill>
                    <a:srgbClr val="003963"/>
                  </a:solidFill>
                  <a:latin typeface="Arial"/>
                  <a:cs typeface="Arial"/>
                </a:rPr>
                <a:t>n</a:t>
              </a:r>
              <a:r>
                <a:rPr sz="1100" b="1" spc="20">
                  <a:solidFill>
                    <a:srgbClr val="003963"/>
                  </a:solidFill>
                  <a:latin typeface="Arial"/>
                  <a:cs typeface="Arial"/>
                </a:rPr>
                <a:t>a</a:t>
              </a:r>
              <a:r>
                <a:rPr sz="1100" b="1" spc="30">
                  <a:solidFill>
                    <a:srgbClr val="003963"/>
                  </a:solidFill>
                  <a:latin typeface="Arial"/>
                  <a:cs typeface="Arial"/>
                </a:rPr>
                <a:t>n</a:t>
              </a:r>
              <a:r>
                <a:rPr sz="1100" b="1" spc="20">
                  <a:solidFill>
                    <a:srgbClr val="003963"/>
                  </a:solidFill>
                  <a:latin typeface="Arial"/>
                  <a:cs typeface="Arial"/>
                </a:rPr>
                <a:t>c</a:t>
              </a:r>
              <a:r>
                <a:rPr sz="1100" b="1" spc="-35">
                  <a:solidFill>
                    <a:srgbClr val="003963"/>
                  </a:solidFill>
                  <a:latin typeface="Arial"/>
                  <a:cs typeface="Arial"/>
                </a:rPr>
                <a:t>i</a:t>
              </a:r>
              <a:r>
                <a:rPr sz="1100" b="1" spc="20">
                  <a:solidFill>
                    <a:srgbClr val="003963"/>
                  </a:solidFill>
                  <a:latin typeface="Arial"/>
                  <a:cs typeface="Arial"/>
                </a:rPr>
                <a:t>a</a:t>
              </a:r>
              <a:r>
                <a:rPr sz="1100" b="1" spc="5">
                  <a:solidFill>
                    <a:srgbClr val="003963"/>
                  </a:solidFill>
                  <a:latin typeface="Arial"/>
                  <a:cs typeface="Arial"/>
                </a:rPr>
                <a:t>l</a:t>
              </a:r>
              <a:r>
                <a:rPr sz="1100" b="1" spc="-145">
                  <a:solidFill>
                    <a:srgbClr val="003963"/>
                  </a:solidFill>
                  <a:latin typeface="Arial"/>
                  <a:cs typeface="Arial"/>
                </a:rPr>
                <a:t> </a:t>
              </a:r>
              <a:r>
                <a:rPr sz="1100" b="1" spc="-5">
                  <a:solidFill>
                    <a:srgbClr val="003963"/>
                  </a:solidFill>
                  <a:latin typeface="Arial"/>
                  <a:cs typeface="Arial"/>
                </a:rPr>
                <a:t>M</a:t>
              </a:r>
              <a:r>
                <a:rPr sz="1100" b="1" spc="30">
                  <a:solidFill>
                    <a:srgbClr val="003963"/>
                  </a:solidFill>
                  <a:latin typeface="Arial"/>
                  <a:cs typeface="Arial"/>
                </a:rPr>
                <a:t>od</a:t>
              </a:r>
              <a:r>
                <a:rPr sz="1100" b="1" spc="20">
                  <a:solidFill>
                    <a:srgbClr val="003963"/>
                  </a:solidFill>
                  <a:latin typeface="Arial"/>
                  <a:cs typeface="Arial"/>
                </a:rPr>
                <a:t>e</a:t>
              </a:r>
              <a:r>
                <a:rPr sz="1100" b="1" spc="-35">
                  <a:solidFill>
                    <a:srgbClr val="003963"/>
                  </a:solidFill>
                  <a:latin typeface="Arial"/>
                  <a:cs typeface="Arial"/>
                </a:rPr>
                <a:t>li</a:t>
              </a:r>
              <a:r>
                <a:rPr sz="1100" b="1" spc="30">
                  <a:solidFill>
                    <a:srgbClr val="003963"/>
                  </a:solidFill>
                  <a:latin typeface="Arial"/>
                  <a:cs typeface="Arial"/>
                </a:rPr>
                <a:t>ng</a:t>
              </a:r>
              <a:endParaRPr sz="1100">
                <a:latin typeface="Arial"/>
                <a:cs typeface="Arial"/>
              </a:endParaRPr>
            </a:p>
          </p:txBody>
        </p:sp>
        <p:sp>
          <p:nvSpPr>
            <p:cNvPr id="13" name="object 8">
              <a:extLst>
                <a:ext uri="{FF2B5EF4-FFF2-40B4-BE49-F238E27FC236}">
                  <a16:creationId xmlns:a16="http://schemas.microsoft.com/office/drawing/2014/main" id="{42D7DD0A-B934-4E0D-90AB-F71CEA2A54CA}"/>
                </a:ext>
              </a:extLst>
            </p:cNvPr>
            <p:cNvSpPr txBox="1"/>
            <p:nvPr/>
          </p:nvSpPr>
          <p:spPr>
            <a:xfrm>
              <a:off x="2233494" y="6026545"/>
              <a:ext cx="2378710" cy="872034"/>
            </a:xfrm>
            <a:prstGeom prst="rect">
              <a:avLst/>
            </a:prstGeom>
          </p:spPr>
          <p:txBody>
            <a:bodyPr vert="horz" wrap="square" lIns="0" tIns="12700" rIns="0" bIns="0" rtlCol="0">
              <a:spAutoFit/>
            </a:bodyPr>
            <a:lstStyle/>
            <a:p>
              <a:pPr marL="283464" marR="5080" indent="-283464">
                <a:lnSpc>
                  <a:spcPct val="100000"/>
                </a:lnSpc>
                <a:spcBef>
                  <a:spcPts val="100"/>
                </a:spcBef>
                <a:buFont typeface="Wingdings"/>
                <a:buChar char=""/>
                <a:tabLst>
                  <a:tab pos="195580" algn="l"/>
                </a:tabLst>
              </a:pPr>
              <a:r>
                <a:rPr sz="1050" spc="-20">
                  <a:solidFill>
                    <a:srgbClr val="636363"/>
                  </a:solidFill>
                  <a:latin typeface="Arial"/>
                  <a:cs typeface="Arial"/>
                </a:rPr>
                <a:t>Build</a:t>
              </a:r>
              <a:r>
                <a:rPr sz="1050" spc="20">
                  <a:solidFill>
                    <a:srgbClr val="636363"/>
                  </a:solidFill>
                  <a:latin typeface="Arial"/>
                  <a:cs typeface="Arial"/>
                </a:rPr>
                <a:t> </a:t>
              </a:r>
              <a:r>
                <a:rPr sz="1050" spc="-25">
                  <a:solidFill>
                    <a:srgbClr val="636363"/>
                  </a:solidFill>
                  <a:latin typeface="Arial"/>
                  <a:cs typeface="Arial"/>
                </a:rPr>
                <a:t>detailed</a:t>
              </a:r>
              <a:r>
                <a:rPr sz="1050" spc="175">
                  <a:solidFill>
                    <a:srgbClr val="636363"/>
                  </a:solidFill>
                  <a:latin typeface="Arial"/>
                  <a:cs typeface="Arial"/>
                </a:rPr>
                <a:t> </a:t>
              </a:r>
              <a:r>
                <a:rPr sz="1050" spc="-20">
                  <a:solidFill>
                    <a:srgbClr val="636363"/>
                  </a:solidFill>
                  <a:latin typeface="Arial"/>
                  <a:cs typeface="Arial"/>
                </a:rPr>
                <a:t>financial</a:t>
              </a:r>
              <a:r>
                <a:rPr sz="1050" spc="100">
                  <a:solidFill>
                    <a:srgbClr val="636363"/>
                  </a:solidFill>
                  <a:latin typeface="Arial"/>
                  <a:cs typeface="Arial"/>
                </a:rPr>
                <a:t> </a:t>
              </a:r>
              <a:r>
                <a:rPr sz="1050" spc="-10">
                  <a:solidFill>
                    <a:srgbClr val="636363"/>
                  </a:solidFill>
                  <a:latin typeface="Arial"/>
                  <a:cs typeface="Arial"/>
                </a:rPr>
                <a:t>model</a:t>
              </a:r>
              <a:r>
                <a:rPr sz="1050" spc="-50">
                  <a:solidFill>
                    <a:srgbClr val="636363"/>
                  </a:solidFill>
                  <a:latin typeface="Arial"/>
                  <a:cs typeface="Arial"/>
                </a:rPr>
                <a:t> </a:t>
              </a:r>
              <a:r>
                <a:rPr sz="1050" spc="-25">
                  <a:solidFill>
                    <a:srgbClr val="636363"/>
                  </a:solidFill>
                  <a:latin typeface="Arial"/>
                  <a:cs typeface="Arial"/>
                </a:rPr>
                <a:t>for</a:t>
              </a:r>
              <a:r>
                <a:rPr lang="en-US" sz="1050" spc="-25">
                  <a:solidFill>
                    <a:srgbClr val="636363"/>
                  </a:solidFill>
                  <a:latin typeface="Arial"/>
                  <a:cs typeface="Arial"/>
                </a:rPr>
                <a:t> </a:t>
              </a:r>
              <a:r>
                <a:rPr sz="1050" spc="-10">
                  <a:solidFill>
                    <a:srgbClr val="636363"/>
                  </a:solidFill>
                  <a:latin typeface="Arial"/>
                  <a:cs typeface="Arial"/>
                </a:rPr>
                <a:t>each</a:t>
              </a:r>
              <a:r>
                <a:rPr sz="1050" spc="30">
                  <a:solidFill>
                    <a:srgbClr val="636363"/>
                  </a:solidFill>
                  <a:latin typeface="Arial"/>
                  <a:cs typeface="Arial"/>
                </a:rPr>
                <a:t> </a:t>
              </a:r>
              <a:r>
                <a:rPr sz="1050" spc="-10">
                  <a:solidFill>
                    <a:srgbClr val="636363"/>
                  </a:solidFill>
                  <a:latin typeface="Arial"/>
                  <a:cs typeface="Arial"/>
                </a:rPr>
                <a:t>issuer</a:t>
              </a:r>
              <a:endParaRPr sz="1050">
                <a:latin typeface="Arial"/>
                <a:cs typeface="Arial"/>
              </a:endParaRPr>
            </a:p>
            <a:p>
              <a:pPr marL="283464" marR="138430" indent="-283464">
                <a:lnSpc>
                  <a:spcPct val="100000"/>
                </a:lnSpc>
                <a:spcBef>
                  <a:spcPts val="200"/>
                </a:spcBef>
                <a:buFont typeface="Wingdings"/>
                <a:buChar char=""/>
                <a:tabLst>
                  <a:tab pos="195580" algn="l"/>
                </a:tabLst>
              </a:pPr>
              <a:r>
                <a:rPr sz="1050" spc="-20">
                  <a:solidFill>
                    <a:srgbClr val="636363"/>
                  </a:solidFill>
                  <a:latin typeface="Arial"/>
                  <a:cs typeface="Arial"/>
                </a:rPr>
                <a:t>Quantify</a:t>
              </a:r>
              <a:r>
                <a:rPr sz="1050" spc="95">
                  <a:solidFill>
                    <a:srgbClr val="636363"/>
                  </a:solidFill>
                  <a:latin typeface="Arial"/>
                  <a:cs typeface="Arial"/>
                </a:rPr>
                <a:t> </a:t>
              </a:r>
              <a:r>
                <a:rPr sz="1050" spc="-15">
                  <a:solidFill>
                    <a:srgbClr val="636363"/>
                  </a:solidFill>
                  <a:latin typeface="Arial"/>
                  <a:cs typeface="Arial"/>
                </a:rPr>
                <a:t>free</a:t>
              </a:r>
              <a:r>
                <a:rPr sz="1050" spc="25">
                  <a:solidFill>
                    <a:srgbClr val="636363"/>
                  </a:solidFill>
                  <a:latin typeface="Arial"/>
                  <a:cs typeface="Arial"/>
                </a:rPr>
                <a:t> </a:t>
              </a:r>
              <a:r>
                <a:rPr sz="1050" spc="10">
                  <a:solidFill>
                    <a:srgbClr val="636363"/>
                  </a:solidFill>
                  <a:latin typeface="Arial"/>
                  <a:cs typeface="Arial"/>
                </a:rPr>
                <a:t>cash</a:t>
              </a:r>
              <a:r>
                <a:rPr sz="1050" spc="-50">
                  <a:solidFill>
                    <a:srgbClr val="636363"/>
                  </a:solidFill>
                  <a:latin typeface="Arial"/>
                  <a:cs typeface="Arial"/>
                </a:rPr>
                <a:t> </a:t>
              </a:r>
              <a:r>
                <a:rPr sz="1050" spc="-20">
                  <a:solidFill>
                    <a:srgbClr val="636363"/>
                  </a:solidFill>
                  <a:latin typeface="Arial"/>
                  <a:cs typeface="Arial"/>
                </a:rPr>
                <a:t>flow</a:t>
              </a:r>
              <a:r>
                <a:rPr sz="1050" spc="70">
                  <a:solidFill>
                    <a:srgbClr val="636363"/>
                  </a:solidFill>
                  <a:latin typeface="Arial"/>
                  <a:cs typeface="Arial"/>
                </a:rPr>
                <a:t> </a:t>
              </a:r>
              <a:r>
                <a:rPr sz="1050" spc="-20">
                  <a:solidFill>
                    <a:srgbClr val="636363"/>
                  </a:solidFill>
                  <a:latin typeface="Arial"/>
                  <a:cs typeface="Arial"/>
                </a:rPr>
                <a:t>and</a:t>
              </a:r>
              <a:r>
                <a:rPr sz="1050" spc="30">
                  <a:solidFill>
                    <a:srgbClr val="636363"/>
                  </a:solidFill>
                  <a:latin typeface="Arial"/>
                  <a:cs typeface="Arial"/>
                </a:rPr>
                <a:t> </a:t>
              </a:r>
              <a:r>
                <a:rPr sz="1050" spc="-15">
                  <a:solidFill>
                    <a:srgbClr val="636363"/>
                  </a:solidFill>
                  <a:latin typeface="Arial"/>
                  <a:cs typeface="Arial"/>
                </a:rPr>
                <a:t>its</a:t>
              </a:r>
              <a:r>
                <a:rPr lang="en-US" sz="1050" spc="-15">
                  <a:solidFill>
                    <a:srgbClr val="636363"/>
                  </a:solidFill>
                  <a:latin typeface="Arial"/>
                  <a:cs typeface="Arial"/>
                </a:rPr>
                <a:t> </a:t>
              </a:r>
              <a:r>
                <a:rPr sz="1050" spc="-20">
                  <a:solidFill>
                    <a:srgbClr val="636363"/>
                  </a:solidFill>
                  <a:latin typeface="Arial"/>
                  <a:cs typeface="Arial"/>
                </a:rPr>
                <a:t>sustainability</a:t>
              </a:r>
              <a:endParaRPr sz="1050">
                <a:latin typeface="Arial"/>
                <a:cs typeface="Arial"/>
              </a:endParaRPr>
            </a:p>
            <a:p>
              <a:pPr marL="283464" indent="-283464">
                <a:lnSpc>
                  <a:spcPct val="100000"/>
                </a:lnSpc>
                <a:spcBef>
                  <a:spcPts val="200"/>
                </a:spcBef>
                <a:buFont typeface="Wingdings"/>
                <a:buChar char=""/>
                <a:tabLst>
                  <a:tab pos="195580" algn="l"/>
                </a:tabLst>
              </a:pPr>
              <a:r>
                <a:rPr sz="1050" spc="-25">
                  <a:solidFill>
                    <a:srgbClr val="636363"/>
                  </a:solidFill>
                  <a:latin typeface="Arial"/>
                  <a:cs typeface="Arial"/>
                </a:rPr>
                <a:t>Develop</a:t>
              </a:r>
              <a:r>
                <a:rPr sz="1050" spc="100">
                  <a:solidFill>
                    <a:srgbClr val="636363"/>
                  </a:solidFill>
                  <a:latin typeface="Arial"/>
                  <a:cs typeface="Arial"/>
                </a:rPr>
                <a:t> </a:t>
              </a:r>
              <a:r>
                <a:rPr sz="1050" spc="-15">
                  <a:solidFill>
                    <a:srgbClr val="636363"/>
                  </a:solidFill>
                  <a:latin typeface="Arial"/>
                  <a:cs typeface="Arial"/>
                </a:rPr>
                <a:t>downside</a:t>
              </a:r>
              <a:r>
                <a:rPr sz="1050" spc="25">
                  <a:solidFill>
                    <a:srgbClr val="636363"/>
                  </a:solidFill>
                  <a:latin typeface="Arial"/>
                  <a:cs typeface="Arial"/>
                </a:rPr>
                <a:t> </a:t>
              </a:r>
              <a:r>
                <a:rPr sz="1050" spc="-15">
                  <a:solidFill>
                    <a:srgbClr val="636363"/>
                  </a:solidFill>
                  <a:latin typeface="Arial"/>
                  <a:cs typeface="Arial"/>
                </a:rPr>
                <a:t>scenarios</a:t>
              </a:r>
              <a:endParaRPr sz="1050">
                <a:latin typeface="Arial"/>
                <a:cs typeface="Arial"/>
              </a:endParaRPr>
            </a:p>
          </p:txBody>
        </p:sp>
      </p:grpSp>
      <p:sp>
        <p:nvSpPr>
          <p:cNvPr id="14" name="object 9">
            <a:extLst>
              <a:ext uri="{FF2B5EF4-FFF2-40B4-BE49-F238E27FC236}">
                <a16:creationId xmlns:a16="http://schemas.microsoft.com/office/drawing/2014/main" id="{30A86A0E-8CB6-4FFA-8AE6-D9715C18A556}"/>
              </a:ext>
            </a:extLst>
          </p:cNvPr>
          <p:cNvSpPr txBox="1"/>
          <p:nvPr/>
        </p:nvSpPr>
        <p:spPr>
          <a:xfrm>
            <a:off x="4391946" y="4727078"/>
            <a:ext cx="1171575" cy="351378"/>
          </a:xfrm>
          <a:prstGeom prst="rect">
            <a:avLst/>
          </a:prstGeom>
        </p:spPr>
        <p:txBody>
          <a:bodyPr vert="horz" wrap="square" lIns="0" tIns="12700" rIns="0" bIns="0" rtlCol="0">
            <a:spAutoFit/>
          </a:bodyPr>
          <a:lstStyle/>
          <a:p>
            <a:pPr marL="12700" marR="5080" indent="19685">
              <a:lnSpc>
                <a:spcPct val="100000"/>
              </a:lnSpc>
              <a:spcBef>
                <a:spcPts val="100"/>
              </a:spcBef>
            </a:pPr>
            <a:r>
              <a:rPr sz="1100" spc="5">
                <a:solidFill>
                  <a:srgbClr val="003963"/>
                </a:solidFill>
                <a:latin typeface="Arial Black"/>
                <a:cs typeface="Arial Black"/>
              </a:rPr>
              <a:t>ATTRACTIVE</a:t>
            </a:r>
            <a:r>
              <a:rPr lang="en-US" sz="1100" spc="5">
                <a:solidFill>
                  <a:srgbClr val="003963"/>
                </a:solidFill>
                <a:latin typeface="Arial Black"/>
                <a:cs typeface="Arial Black"/>
              </a:rPr>
              <a:t> </a:t>
            </a:r>
            <a:r>
              <a:rPr sz="1100" spc="10">
                <a:solidFill>
                  <a:srgbClr val="003963"/>
                </a:solidFill>
                <a:latin typeface="Arial Black"/>
                <a:cs typeface="Arial Black"/>
              </a:rPr>
              <a:t>I</a:t>
            </a:r>
            <a:r>
              <a:rPr sz="1100" spc="40">
                <a:solidFill>
                  <a:srgbClr val="003963"/>
                </a:solidFill>
                <a:latin typeface="Arial Black"/>
                <a:cs typeface="Arial Black"/>
              </a:rPr>
              <a:t>N</a:t>
            </a:r>
            <a:r>
              <a:rPr sz="1100" spc="25">
                <a:solidFill>
                  <a:srgbClr val="003963"/>
                </a:solidFill>
                <a:latin typeface="Arial Black"/>
                <a:cs typeface="Arial Black"/>
              </a:rPr>
              <a:t>V</a:t>
            </a:r>
            <a:r>
              <a:rPr sz="1100" spc="10">
                <a:solidFill>
                  <a:srgbClr val="003963"/>
                </a:solidFill>
                <a:latin typeface="Arial Black"/>
                <a:cs typeface="Arial Black"/>
              </a:rPr>
              <a:t>EST</a:t>
            </a:r>
            <a:r>
              <a:rPr sz="1100" spc="-15">
                <a:solidFill>
                  <a:srgbClr val="003963"/>
                </a:solidFill>
                <a:latin typeface="Arial Black"/>
                <a:cs typeface="Arial Black"/>
              </a:rPr>
              <a:t>M</a:t>
            </a:r>
            <a:r>
              <a:rPr sz="1100" spc="10">
                <a:solidFill>
                  <a:srgbClr val="003963"/>
                </a:solidFill>
                <a:latin typeface="Arial Black"/>
                <a:cs typeface="Arial Black"/>
              </a:rPr>
              <a:t>E</a:t>
            </a:r>
            <a:r>
              <a:rPr sz="1100" spc="40">
                <a:solidFill>
                  <a:srgbClr val="003963"/>
                </a:solidFill>
                <a:latin typeface="Arial Black"/>
                <a:cs typeface="Arial Black"/>
              </a:rPr>
              <a:t>N</a:t>
            </a:r>
            <a:r>
              <a:rPr sz="1100">
                <a:solidFill>
                  <a:srgbClr val="003963"/>
                </a:solidFill>
                <a:latin typeface="Arial Black"/>
                <a:cs typeface="Arial Black"/>
              </a:rPr>
              <a:t>T</a:t>
            </a:r>
            <a:endParaRPr sz="1100">
              <a:latin typeface="Arial Black"/>
              <a:cs typeface="Arial Black"/>
            </a:endParaRPr>
          </a:p>
        </p:txBody>
      </p:sp>
      <p:pic>
        <p:nvPicPr>
          <p:cNvPr id="15" name="object 11">
            <a:extLst>
              <a:ext uri="{FF2B5EF4-FFF2-40B4-BE49-F238E27FC236}">
                <a16:creationId xmlns:a16="http://schemas.microsoft.com/office/drawing/2014/main" id="{9B0242F3-40EA-4180-93E4-FAF40222E1DC}"/>
              </a:ext>
            </a:extLst>
          </p:cNvPr>
          <p:cNvPicPr/>
          <p:nvPr/>
        </p:nvPicPr>
        <p:blipFill>
          <a:blip r:embed="rId3" cstate="print"/>
          <a:stretch>
            <a:fillRect/>
          </a:stretch>
        </p:blipFill>
        <p:spPr>
          <a:xfrm>
            <a:off x="1358140" y="3338458"/>
            <a:ext cx="558799" cy="568959"/>
          </a:xfrm>
          <a:prstGeom prst="rect">
            <a:avLst/>
          </a:prstGeom>
        </p:spPr>
      </p:pic>
      <p:pic>
        <p:nvPicPr>
          <p:cNvPr id="16" name="object 12">
            <a:extLst>
              <a:ext uri="{FF2B5EF4-FFF2-40B4-BE49-F238E27FC236}">
                <a16:creationId xmlns:a16="http://schemas.microsoft.com/office/drawing/2014/main" id="{E20C865B-D64A-42A6-BA36-4AC43A902F56}"/>
              </a:ext>
            </a:extLst>
          </p:cNvPr>
          <p:cNvPicPr/>
          <p:nvPr/>
        </p:nvPicPr>
        <p:blipFill>
          <a:blip r:embed="rId4" cstate="print"/>
          <a:stretch>
            <a:fillRect/>
          </a:stretch>
        </p:blipFill>
        <p:spPr>
          <a:xfrm>
            <a:off x="746626" y="4665061"/>
            <a:ext cx="629920" cy="629920"/>
          </a:xfrm>
          <a:prstGeom prst="rect">
            <a:avLst/>
          </a:prstGeom>
        </p:spPr>
      </p:pic>
      <p:pic>
        <p:nvPicPr>
          <p:cNvPr id="17" name="object 13">
            <a:extLst>
              <a:ext uri="{FF2B5EF4-FFF2-40B4-BE49-F238E27FC236}">
                <a16:creationId xmlns:a16="http://schemas.microsoft.com/office/drawing/2014/main" id="{9974E1F7-83EA-4B41-BC43-1A5F41844535}"/>
              </a:ext>
            </a:extLst>
          </p:cNvPr>
          <p:cNvPicPr/>
          <p:nvPr/>
        </p:nvPicPr>
        <p:blipFill>
          <a:blip r:embed="rId5" cstate="print"/>
          <a:stretch>
            <a:fillRect/>
          </a:stretch>
        </p:blipFill>
        <p:spPr>
          <a:xfrm>
            <a:off x="1377787" y="5953806"/>
            <a:ext cx="690880" cy="690880"/>
          </a:xfrm>
          <a:prstGeom prst="rect">
            <a:avLst/>
          </a:prstGeom>
        </p:spPr>
      </p:pic>
      <p:grpSp>
        <p:nvGrpSpPr>
          <p:cNvPr id="18" name="Group 17">
            <a:extLst>
              <a:ext uri="{FF2B5EF4-FFF2-40B4-BE49-F238E27FC236}">
                <a16:creationId xmlns:a16="http://schemas.microsoft.com/office/drawing/2014/main" id="{C861612C-E48E-472E-84C8-7110CAC2E1C5}"/>
              </a:ext>
            </a:extLst>
          </p:cNvPr>
          <p:cNvGrpSpPr/>
          <p:nvPr/>
        </p:nvGrpSpPr>
        <p:grpSpPr>
          <a:xfrm>
            <a:off x="5638725" y="5917864"/>
            <a:ext cx="2571750" cy="1043030"/>
            <a:chOff x="5638725" y="5917864"/>
            <a:chExt cx="2571750" cy="1043030"/>
          </a:xfrm>
        </p:grpSpPr>
        <p:sp>
          <p:nvSpPr>
            <p:cNvPr id="19" name="object 15">
              <a:extLst>
                <a:ext uri="{FF2B5EF4-FFF2-40B4-BE49-F238E27FC236}">
                  <a16:creationId xmlns:a16="http://schemas.microsoft.com/office/drawing/2014/main" id="{630B7747-69AD-4799-98DB-B71464ADD357}"/>
                </a:ext>
              </a:extLst>
            </p:cNvPr>
            <p:cNvSpPr txBox="1"/>
            <p:nvPr/>
          </p:nvSpPr>
          <p:spPr>
            <a:xfrm>
              <a:off x="5638725" y="5917864"/>
              <a:ext cx="1006475" cy="185948"/>
            </a:xfrm>
            <a:prstGeom prst="rect">
              <a:avLst/>
            </a:prstGeom>
          </p:spPr>
          <p:txBody>
            <a:bodyPr vert="horz" wrap="square" lIns="0" tIns="16510" rIns="0" bIns="0" rtlCol="0">
              <a:spAutoFit/>
            </a:bodyPr>
            <a:lstStyle/>
            <a:p>
              <a:pPr>
                <a:lnSpc>
                  <a:spcPct val="100000"/>
                </a:lnSpc>
                <a:spcBef>
                  <a:spcPts val="130"/>
                </a:spcBef>
              </a:pPr>
              <a:r>
                <a:rPr sz="1100" b="1" spc="15">
                  <a:solidFill>
                    <a:srgbClr val="0D4363"/>
                  </a:solidFill>
                  <a:latin typeface="Arial"/>
                  <a:cs typeface="Arial"/>
                </a:rPr>
                <a:t>Engagement</a:t>
              </a:r>
              <a:endParaRPr sz="1100">
                <a:latin typeface="Arial"/>
                <a:cs typeface="Arial"/>
              </a:endParaRPr>
            </a:p>
          </p:txBody>
        </p:sp>
        <p:sp>
          <p:nvSpPr>
            <p:cNvPr id="20" name="object 16">
              <a:extLst>
                <a:ext uri="{FF2B5EF4-FFF2-40B4-BE49-F238E27FC236}">
                  <a16:creationId xmlns:a16="http://schemas.microsoft.com/office/drawing/2014/main" id="{7212B1C1-AB68-496E-B600-EB5BE3F3BC41}"/>
                </a:ext>
              </a:extLst>
            </p:cNvPr>
            <p:cNvSpPr txBox="1"/>
            <p:nvPr/>
          </p:nvSpPr>
          <p:spPr>
            <a:xfrm>
              <a:off x="5638725" y="6127332"/>
              <a:ext cx="2571750" cy="833562"/>
            </a:xfrm>
            <a:prstGeom prst="rect">
              <a:avLst/>
            </a:prstGeom>
          </p:spPr>
          <p:txBody>
            <a:bodyPr vert="horz" wrap="square" lIns="0" tIns="12700" rIns="0" bIns="0" rtlCol="0">
              <a:spAutoFit/>
            </a:bodyPr>
            <a:lstStyle/>
            <a:p>
              <a:pPr marL="283464" marR="602615" indent="-283464">
                <a:lnSpc>
                  <a:spcPct val="100000"/>
                </a:lnSpc>
                <a:spcBef>
                  <a:spcPts val="200"/>
                </a:spcBef>
                <a:buFont typeface="Wingdings"/>
                <a:buChar char=""/>
                <a:tabLst>
                  <a:tab pos="195580" algn="l"/>
                </a:tabLst>
              </a:pPr>
              <a:r>
                <a:rPr sz="1000" spc="-15">
                  <a:solidFill>
                    <a:srgbClr val="636363"/>
                  </a:solidFill>
                  <a:latin typeface="Arial"/>
                  <a:cs typeface="Arial"/>
                </a:rPr>
                <a:t>Probe</a:t>
              </a:r>
              <a:r>
                <a:rPr sz="1000" spc="20">
                  <a:solidFill>
                    <a:srgbClr val="636363"/>
                  </a:solidFill>
                  <a:latin typeface="Arial"/>
                  <a:cs typeface="Arial"/>
                </a:rPr>
                <a:t> </a:t>
              </a:r>
              <a:r>
                <a:rPr sz="1000" spc="-25">
                  <a:solidFill>
                    <a:srgbClr val="636363"/>
                  </a:solidFill>
                  <a:latin typeface="Arial"/>
                  <a:cs typeface="Arial"/>
                </a:rPr>
                <a:t>quality</a:t>
              </a:r>
              <a:r>
                <a:rPr sz="1000" spc="90">
                  <a:solidFill>
                    <a:srgbClr val="636363"/>
                  </a:solidFill>
                  <a:latin typeface="Arial"/>
                  <a:cs typeface="Arial"/>
                </a:rPr>
                <a:t> </a:t>
              </a:r>
              <a:r>
                <a:rPr sz="1000" spc="-20">
                  <a:solidFill>
                    <a:srgbClr val="636363"/>
                  </a:solidFill>
                  <a:latin typeface="Arial"/>
                  <a:cs typeface="Arial"/>
                </a:rPr>
                <a:t>and</a:t>
              </a:r>
              <a:r>
                <a:rPr sz="1000" spc="20">
                  <a:solidFill>
                    <a:srgbClr val="636363"/>
                  </a:solidFill>
                  <a:latin typeface="Arial"/>
                  <a:cs typeface="Arial"/>
                </a:rPr>
                <a:t> </a:t>
              </a:r>
              <a:r>
                <a:rPr sz="1000" spc="-25">
                  <a:solidFill>
                    <a:srgbClr val="636363"/>
                  </a:solidFill>
                  <a:latin typeface="Arial"/>
                  <a:cs typeface="Arial"/>
                </a:rPr>
                <a:t>depth</a:t>
              </a:r>
              <a:r>
                <a:rPr sz="1000" spc="100">
                  <a:solidFill>
                    <a:srgbClr val="636363"/>
                  </a:solidFill>
                  <a:latin typeface="Arial"/>
                  <a:cs typeface="Arial"/>
                </a:rPr>
                <a:t> </a:t>
              </a:r>
              <a:r>
                <a:rPr sz="1000" spc="-30">
                  <a:solidFill>
                    <a:srgbClr val="636363"/>
                  </a:solidFill>
                  <a:latin typeface="Arial"/>
                  <a:cs typeface="Arial"/>
                </a:rPr>
                <a:t>of</a:t>
              </a:r>
              <a:r>
                <a:rPr lang="en-US" sz="1000" spc="-30">
                  <a:solidFill>
                    <a:srgbClr val="636363"/>
                  </a:solidFill>
                  <a:latin typeface="Arial"/>
                  <a:cs typeface="Arial"/>
                </a:rPr>
                <a:t> </a:t>
              </a:r>
              <a:r>
                <a:rPr sz="1000" spc="-15">
                  <a:solidFill>
                    <a:srgbClr val="636363"/>
                  </a:solidFill>
                  <a:latin typeface="Arial"/>
                  <a:cs typeface="Arial"/>
                </a:rPr>
                <a:t>sustainable</a:t>
              </a:r>
              <a:r>
                <a:rPr sz="1000" spc="105">
                  <a:solidFill>
                    <a:srgbClr val="636363"/>
                  </a:solidFill>
                  <a:latin typeface="Arial"/>
                  <a:cs typeface="Arial"/>
                </a:rPr>
                <a:t> </a:t>
              </a:r>
              <a:r>
                <a:rPr sz="1000" spc="-30">
                  <a:solidFill>
                    <a:srgbClr val="636363"/>
                  </a:solidFill>
                  <a:latin typeface="Arial"/>
                  <a:cs typeface="Arial"/>
                </a:rPr>
                <a:t>initiatives</a:t>
              </a:r>
              <a:endParaRPr sz="1000">
                <a:latin typeface="Arial"/>
                <a:cs typeface="Arial"/>
              </a:endParaRPr>
            </a:p>
            <a:p>
              <a:pPr marL="283464" indent="-283464">
                <a:lnSpc>
                  <a:spcPct val="100000"/>
                </a:lnSpc>
                <a:spcBef>
                  <a:spcPts val="200"/>
                </a:spcBef>
                <a:buFont typeface="Wingdings"/>
                <a:buChar char=""/>
                <a:tabLst>
                  <a:tab pos="195580" algn="l"/>
                </a:tabLst>
              </a:pPr>
              <a:r>
                <a:rPr sz="1000" spc="-20">
                  <a:solidFill>
                    <a:srgbClr val="636363"/>
                  </a:solidFill>
                  <a:latin typeface="Arial"/>
                  <a:cs typeface="Arial"/>
                </a:rPr>
                <a:t>Address</a:t>
              </a:r>
              <a:r>
                <a:rPr sz="1000" spc="55">
                  <a:solidFill>
                    <a:srgbClr val="636363"/>
                  </a:solidFill>
                  <a:latin typeface="Arial"/>
                  <a:cs typeface="Arial"/>
                </a:rPr>
                <a:t> </a:t>
              </a:r>
              <a:r>
                <a:rPr sz="1000" spc="-15">
                  <a:solidFill>
                    <a:srgbClr val="636363"/>
                  </a:solidFill>
                  <a:latin typeface="Arial"/>
                  <a:cs typeface="Arial"/>
                </a:rPr>
                <a:t>controversies</a:t>
              </a:r>
              <a:endParaRPr sz="1000">
                <a:latin typeface="Arial"/>
                <a:cs typeface="Arial"/>
              </a:endParaRPr>
            </a:p>
            <a:p>
              <a:pPr marL="283464" marR="5080" indent="-283464">
                <a:lnSpc>
                  <a:spcPct val="100000"/>
                </a:lnSpc>
                <a:spcBef>
                  <a:spcPts val="200"/>
                </a:spcBef>
                <a:buFont typeface="Wingdings"/>
                <a:buChar char=""/>
                <a:tabLst>
                  <a:tab pos="195580" algn="l"/>
                </a:tabLst>
              </a:pPr>
              <a:r>
                <a:rPr sz="1000">
                  <a:solidFill>
                    <a:srgbClr val="636363"/>
                  </a:solidFill>
                  <a:latin typeface="Arial"/>
                  <a:cs typeface="Arial"/>
                </a:rPr>
                <a:t>Assess</a:t>
              </a:r>
              <a:r>
                <a:rPr sz="1000" spc="-65">
                  <a:solidFill>
                    <a:srgbClr val="636363"/>
                  </a:solidFill>
                  <a:latin typeface="Arial"/>
                  <a:cs typeface="Arial"/>
                </a:rPr>
                <a:t> </a:t>
              </a:r>
              <a:r>
                <a:rPr sz="1000" spc="-25">
                  <a:solidFill>
                    <a:srgbClr val="636363"/>
                  </a:solidFill>
                  <a:latin typeface="Arial"/>
                  <a:cs typeface="Arial"/>
                </a:rPr>
                <a:t>intent</a:t>
              </a:r>
              <a:r>
                <a:rPr sz="1000" spc="120">
                  <a:solidFill>
                    <a:srgbClr val="636363"/>
                  </a:solidFill>
                  <a:latin typeface="Arial"/>
                  <a:cs typeface="Arial"/>
                </a:rPr>
                <a:t> </a:t>
              </a:r>
              <a:r>
                <a:rPr sz="1000" spc="-20">
                  <a:solidFill>
                    <a:srgbClr val="636363"/>
                  </a:solidFill>
                  <a:latin typeface="Arial"/>
                  <a:cs typeface="Arial"/>
                </a:rPr>
                <a:t>and</a:t>
              </a:r>
              <a:r>
                <a:rPr sz="1000" spc="25">
                  <a:solidFill>
                    <a:srgbClr val="636363"/>
                  </a:solidFill>
                  <a:latin typeface="Arial"/>
                  <a:cs typeface="Arial"/>
                </a:rPr>
                <a:t> </a:t>
              </a:r>
              <a:r>
                <a:rPr sz="1000" spc="-10">
                  <a:solidFill>
                    <a:srgbClr val="636363"/>
                  </a:solidFill>
                  <a:latin typeface="Arial"/>
                  <a:cs typeface="Arial"/>
                </a:rPr>
                <a:t>capacity</a:t>
              </a:r>
              <a:r>
                <a:rPr sz="1000" spc="20">
                  <a:solidFill>
                    <a:srgbClr val="636363"/>
                  </a:solidFill>
                  <a:latin typeface="Arial"/>
                  <a:cs typeface="Arial"/>
                </a:rPr>
                <a:t> </a:t>
              </a:r>
              <a:r>
                <a:rPr sz="1000" spc="-15">
                  <a:solidFill>
                    <a:srgbClr val="636363"/>
                  </a:solidFill>
                  <a:latin typeface="Arial"/>
                  <a:cs typeface="Arial"/>
                </a:rPr>
                <a:t>if</a:t>
              </a:r>
              <a:r>
                <a:rPr sz="1000" spc="40">
                  <a:solidFill>
                    <a:srgbClr val="636363"/>
                  </a:solidFill>
                  <a:latin typeface="Arial"/>
                  <a:cs typeface="Arial"/>
                </a:rPr>
                <a:t> </a:t>
              </a:r>
              <a:r>
                <a:rPr sz="1000" spc="-10">
                  <a:solidFill>
                    <a:srgbClr val="636363"/>
                  </a:solidFill>
                  <a:latin typeface="Arial"/>
                  <a:cs typeface="Arial"/>
                </a:rPr>
                <a:t>issuer</a:t>
              </a:r>
              <a:r>
                <a:rPr lang="en-US" sz="1000" spc="-10">
                  <a:solidFill>
                    <a:srgbClr val="636363"/>
                  </a:solidFill>
                  <a:latin typeface="Arial"/>
                  <a:cs typeface="Arial"/>
                </a:rPr>
                <a:t> </a:t>
              </a:r>
              <a:r>
                <a:rPr sz="1000" spc="-20">
                  <a:solidFill>
                    <a:srgbClr val="636363"/>
                  </a:solidFill>
                  <a:latin typeface="Arial"/>
                  <a:cs typeface="Arial"/>
                </a:rPr>
                <a:t>has </a:t>
              </a:r>
              <a:r>
                <a:rPr sz="1000" spc="-15">
                  <a:solidFill>
                    <a:srgbClr val="636363"/>
                  </a:solidFill>
                  <a:latin typeface="Arial"/>
                  <a:cs typeface="Arial"/>
                </a:rPr>
                <a:t>attested</a:t>
              </a:r>
              <a:r>
                <a:rPr sz="1000" spc="-10">
                  <a:solidFill>
                    <a:srgbClr val="636363"/>
                  </a:solidFill>
                  <a:latin typeface="Arial"/>
                  <a:cs typeface="Arial"/>
                </a:rPr>
                <a:t> to impactful</a:t>
              </a:r>
              <a:r>
                <a:rPr sz="1000" spc="-5">
                  <a:solidFill>
                    <a:srgbClr val="636363"/>
                  </a:solidFill>
                  <a:latin typeface="Arial"/>
                  <a:cs typeface="Arial"/>
                </a:rPr>
                <a:t> </a:t>
              </a:r>
              <a:r>
                <a:rPr sz="1000">
                  <a:solidFill>
                    <a:srgbClr val="636363"/>
                  </a:solidFill>
                  <a:latin typeface="Arial"/>
                  <a:cs typeface="Arial"/>
                </a:rPr>
                <a:t>use </a:t>
              </a:r>
              <a:r>
                <a:rPr sz="1000" spc="-30">
                  <a:solidFill>
                    <a:srgbClr val="636363"/>
                  </a:solidFill>
                  <a:latin typeface="Arial"/>
                  <a:cs typeface="Arial"/>
                </a:rPr>
                <a:t>of</a:t>
              </a:r>
              <a:r>
                <a:rPr lang="en-US" sz="1000" spc="-30">
                  <a:solidFill>
                    <a:srgbClr val="636363"/>
                  </a:solidFill>
                  <a:latin typeface="Arial"/>
                  <a:cs typeface="Arial"/>
                </a:rPr>
                <a:t> </a:t>
              </a:r>
              <a:r>
                <a:rPr sz="1000" spc="-20">
                  <a:solidFill>
                    <a:srgbClr val="636363"/>
                  </a:solidFill>
                  <a:latin typeface="Arial"/>
                  <a:cs typeface="Arial"/>
                </a:rPr>
                <a:t>proceeds</a:t>
              </a:r>
              <a:endParaRPr sz="1000">
                <a:latin typeface="Arial"/>
                <a:cs typeface="Arial"/>
              </a:endParaRPr>
            </a:p>
          </p:txBody>
        </p:sp>
      </p:grpSp>
      <p:pic>
        <p:nvPicPr>
          <p:cNvPr id="21" name="object 18">
            <a:extLst>
              <a:ext uri="{FF2B5EF4-FFF2-40B4-BE49-F238E27FC236}">
                <a16:creationId xmlns:a16="http://schemas.microsoft.com/office/drawing/2014/main" id="{39A7CA85-CB8D-40AB-8D4C-CA641C30A1AC}"/>
              </a:ext>
            </a:extLst>
          </p:cNvPr>
          <p:cNvPicPr/>
          <p:nvPr/>
        </p:nvPicPr>
        <p:blipFill rotWithShape="1">
          <a:blip r:embed="rId6" cstate="print"/>
          <a:srcRect l="5286" t="9991" r="7803" b="8776"/>
          <a:stretch/>
        </p:blipFill>
        <p:spPr>
          <a:xfrm>
            <a:off x="7870434" y="5953806"/>
            <a:ext cx="679915" cy="635510"/>
          </a:xfrm>
          <a:prstGeom prst="rect">
            <a:avLst/>
          </a:prstGeom>
        </p:spPr>
      </p:pic>
      <p:sp>
        <p:nvSpPr>
          <p:cNvPr id="22" name="object 19">
            <a:extLst>
              <a:ext uri="{FF2B5EF4-FFF2-40B4-BE49-F238E27FC236}">
                <a16:creationId xmlns:a16="http://schemas.microsoft.com/office/drawing/2014/main" id="{2223391F-9DF0-4649-92C9-AFE9A81352AA}"/>
              </a:ext>
            </a:extLst>
          </p:cNvPr>
          <p:cNvSpPr/>
          <p:nvPr/>
        </p:nvSpPr>
        <p:spPr>
          <a:xfrm>
            <a:off x="7960360" y="6029960"/>
            <a:ext cx="792480" cy="792480"/>
          </a:xfrm>
          <a:custGeom>
            <a:avLst/>
            <a:gdLst/>
            <a:ahLst/>
            <a:cxnLst/>
            <a:rect l="l" t="t" r="r" b="b"/>
            <a:pathLst>
              <a:path w="792479" h="792479">
                <a:moveTo>
                  <a:pt x="0" y="0"/>
                </a:moveTo>
                <a:lnTo>
                  <a:pt x="792479" y="0"/>
                </a:lnTo>
                <a:lnTo>
                  <a:pt x="792479" y="792480"/>
                </a:lnTo>
                <a:lnTo>
                  <a:pt x="0" y="792480"/>
                </a:lnTo>
                <a:lnTo>
                  <a:pt x="0" y="0"/>
                </a:lnTo>
                <a:close/>
              </a:path>
            </a:pathLst>
          </a:custGeom>
          <a:ln w="10172">
            <a:noFill/>
          </a:ln>
        </p:spPr>
        <p:txBody>
          <a:bodyPr wrap="square" lIns="0" tIns="0" rIns="0" bIns="0" rtlCol="0"/>
          <a:lstStyle/>
          <a:p>
            <a:endParaRPr/>
          </a:p>
        </p:txBody>
      </p:sp>
      <p:pic>
        <p:nvPicPr>
          <p:cNvPr id="23" name="object 20">
            <a:extLst>
              <a:ext uri="{FF2B5EF4-FFF2-40B4-BE49-F238E27FC236}">
                <a16:creationId xmlns:a16="http://schemas.microsoft.com/office/drawing/2014/main" id="{5B07DDCD-13DB-4B6D-AB5D-67B06708D658}"/>
              </a:ext>
            </a:extLst>
          </p:cNvPr>
          <p:cNvPicPr/>
          <p:nvPr/>
        </p:nvPicPr>
        <p:blipFill>
          <a:blip r:embed="rId7" cstate="print"/>
          <a:stretch>
            <a:fillRect/>
          </a:stretch>
        </p:blipFill>
        <p:spPr>
          <a:xfrm>
            <a:off x="7869093" y="3290314"/>
            <a:ext cx="609600" cy="609600"/>
          </a:xfrm>
          <a:prstGeom prst="rect">
            <a:avLst/>
          </a:prstGeom>
        </p:spPr>
      </p:pic>
      <p:pic>
        <p:nvPicPr>
          <p:cNvPr id="24" name="object 21">
            <a:extLst>
              <a:ext uri="{FF2B5EF4-FFF2-40B4-BE49-F238E27FC236}">
                <a16:creationId xmlns:a16="http://schemas.microsoft.com/office/drawing/2014/main" id="{D1333A1A-4E17-4656-8C73-F4194BFF4A5B}"/>
              </a:ext>
            </a:extLst>
          </p:cNvPr>
          <p:cNvPicPr/>
          <p:nvPr/>
        </p:nvPicPr>
        <p:blipFill>
          <a:blip r:embed="rId8" cstate="print"/>
          <a:stretch>
            <a:fillRect/>
          </a:stretch>
        </p:blipFill>
        <p:spPr>
          <a:xfrm>
            <a:off x="8480304" y="4649822"/>
            <a:ext cx="670559" cy="660399"/>
          </a:xfrm>
          <a:prstGeom prst="rect">
            <a:avLst/>
          </a:prstGeom>
        </p:spPr>
      </p:pic>
      <p:grpSp>
        <p:nvGrpSpPr>
          <p:cNvPr id="25" name="Group 24">
            <a:extLst>
              <a:ext uri="{FF2B5EF4-FFF2-40B4-BE49-F238E27FC236}">
                <a16:creationId xmlns:a16="http://schemas.microsoft.com/office/drawing/2014/main" id="{7E25412E-8FF5-4257-A484-4333B612F612}"/>
              </a:ext>
            </a:extLst>
          </p:cNvPr>
          <p:cNvGrpSpPr/>
          <p:nvPr/>
        </p:nvGrpSpPr>
        <p:grpSpPr>
          <a:xfrm>
            <a:off x="5641113" y="2961276"/>
            <a:ext cx="2284479" cy="960232"/>
            <a:chOff x="5641113" y="2961276"/>
            <a:chExt cx="2284479" cy="960232"/>
          </a:xfrm>
        </p:grpSpPr>
        <p:sp>
          <p:nvSpPr>
            <p:cNvPr id="26" name="object 22">
              <a:extLst>
                <a:ext uri="{FF2B5EF4-FFF2-40B4-BE49-F238E27FC236}">
                  <a16:creationId xmlns:a16="http://schemas.microsoft.com/office/drawing/2014/main" id="{57BE8E3F-8167-40EF-9D28-B0C81BA6E0B1}"/>
                </a:ext>
              </a:extLst>
            </p:cNvPr>
            <p:cNvSpPr txBox="1"/>
            <p:nvPr/>
          </p:nvSpPr>
          <p:spPr>
            <a:xfrm>
              <a:off x="5641113" y="2961276"/>
              <a:ext cx="2197735" cy="185948"/>
            </a:xfrm>
            <a:prstGeom prst="rect">
              <a:avLst/>
            </a:prstGeom>
          </p:spPr>
          <p:txBody>
            <a:bodyPr vert="horz" wrap="square" lIns="0" tIns="16510" rIns="0" bIns="0" rtlCol="0">
              <a:spAutoFit/>
            </a:bodyPr>
            <a:lstStyle/>
            <a:p>
              <a:pPr>
                <a:lnSpc>
                  <a:spcPct val="100000"/>
                </a:lnSpc>
                <a:spcBef>
                  <a:spcPts val="130"/>
                </a:spcBef>
              </a:pPr>
              <a:r>
                <a:rPr sz="1100" b="1" spc="45">
                  <a:solidFill>
                    <a:srgbClr val="0D4363"/>
                  </a:solidFill>
                  <a:latin typeface="Arial"/>
                  <a:cs typeface="Arial"/>
                </a:rPr>
                <a:t>S</a:t>
              </a:r>
              <a:r>
                <a:rPr sz="1100" b="1" spc="20">
                  <a:solidFill>
                    <a:srgbClr val="0D4363"/>
                  </a:solidFill>
                  <a:latin typeface="Arial"/>
                  <a:cs typeface="Arial"/>
                </a:rPr>
                <a:t>ec</a:t>
              </a:r>
              <a:r>
                <a:rPr sz="1100" b="1" spc="-20">
                  <a:solidFill>
                    <a:srgbClr val="0D4363"/>
                  </a:solidFill>
                  <a:latin typeface="Arial"/>
                  <a:cs typeface="Arial"/>
                </a:rPr>
                <a:t>t</a:t>
              </a:r>
              <a:r>
                <a:rPr sz="1100" b="1" spc="30">
                  <a:solidFill>
                    <a:srgbClr val="0D4363"/>
                  </a:solidFill>
                  <a:latin typeface="Arial"/>
                  <a:cs typeface="Arial"/>
                </a:rPr>
                <a:t>o</a:t>
              </a:r>
              <a:r>
                <a:rPr sz="1100" b="1" spc="10">
                  <a:solidFill>
                    <a:srgbClr val="0D4363"/>
                  </a:solidFill>
                  <a:latin typeface="Arial"/>
                  <a:cs typeface="Arial"/>
                </a:rPr>
                <a:t>r</a:t>
              </a:r>
              <a:r>
                <a:rPr sz="1100" b="1" spc="-130">
                  <a:solidFill>
                    <a:srgbClr val="0D4363"/>
                  </a:solidFill>
                  <a:latin typeface="Arial"/>
                  <a:cs typeface="Arial"/>
                </a:rPr>
                <a:t> </a:t>
              </a:r>
              <a:r>
                <a:rPr sz="1100" b="1" spc="20">
                  <a:solidFill>
                    <a:srgbClr val="0D4363"/>
                  </a:solidFill>
                  <a:latin typeface="Arial"/>
                  <a:cs typeface="Arial"/>
                </a:rPr>
                <a:t>&amp;</a:t>
              </a:r>
              <a:r>
                <a:rPr sz="1100" b="1" spc="-75">
                  <a:solidFill>
                    <a:srgbClr val="0D4363"/>
                  </a:solidFill>
                  <a:latin typeface="Arial"/>
                  <a:cs typeface="Arial"/>
                </a:rPr>
                <a:t> </a:t>
              </a:r>
              <a:r>
                <a:rPr sz="1100" b="1" spc="30">
                  <a:solidFill>
                    <a:srgbClr val="0D4363"/>
                  </a:solidFill>
                  <a:latin typeface="Arial"/>
                  <a:cs typeface="Arial"/>
                </a:rPr>
                <a:t>Th</a:t>
              </a:r>
              <a:r>
                <a:rPr sz="1100" b="1" spc="20">
                  <a:solidFill>
                    <a:srgbClr val="0D4363"/>
                  </a:solidFill>
                  <a:latin typeface="Arial"/>
                  <a:cs typeface="Arial"/>
                </a:rPr>
                <a:t>e</a:t>
              </a:r>
              <a:r>
                <a:rPr sz="1100" b="1" spc="5">
                  <a:solidFill>
                    <a:srgbClr val="0D4363"/>
                  </a:solidFill>
                  <a:latin typeface="Arial"/>
                  <a:cs typeface="Arial"/>
                </a:rPr>
                <a:t>m</a:t>
              </a:r>
              <a:r>
                <a:rPr sz="1100" b="1" spc="20">
                  <a:solidFill>
                    <a:srgbClr val="0D4363"/>
                  </a:solidFill>
                  <a:latin typeface="Arial"/>
                  <a:cs typeface="Arial"/>
                </a:rPr>
                <a:t>a</a:t>
              </a:r>
              <a:r>
                <a:rPr sz="1100" b="1" spc="-20">
                  <a:solidFill>
                    <a:srgbClr val="0D4363"/>
                  </a:solidFill>
                  <a:latin typeface="Arial"/>
                  <a:cs typeface="Arial"/>
                </a:rPr>
                <a:t>t</a:t>
              </a:r>
              <a:r>
                <a:rPr sz="1100" b="1" spc="-35">
                  <a:solidFill>
                    <a:srgbClr val="0D4363"/>
                  </a:solidFill>
                  <a:latin typeface="Arial"/>
                  <a:cs typeface="Arial"/>
                </a:rPr>
                <a:t>i</a:t>
              </a:r>
              <a:r>
                <a:rPr sz="1100" b="1" spc="15">
                  <a:solidFill>
                    <a:srgbClr val="0D4363"/>
                  </a:solidFill>
                  <a:latin typeface="Arial"/>
                  <a:cs typeface="Arial"/>
                </a:rPr>
                <a:t>c</a:t>
              </a:r>
              <a:r>
                <a:rPr sz="1100" b="1" spc="-100">
                  <a:solidFill>
                    <a:srgbClr val="0D4363"/>
                  </a:solidFill>
                  <a:latin typeface="Arial"/>
                  <a:cs typeface="Arial"/>
                </a:rPr>
                <a:t> </a:t>
              </a:r>
              <a:r>
                <a:rPr sz="1100" b="1" spc="55">
                  <a:solidFill>
                    <a:srgbClr val="0D4363"/>
                  </a:solidFill>
                  <a:latin typeface="Arial"/>
                  <a:cs typeface="Arial"/>
                </a:rPr>
                <a:t>R</a:t>
              </a:r>
              <a:r>
                <a:rPr sz="1100" b="1" spc="20">
                  <a:solidFill>
                    <a:srgbClr val="0D4363"/>
                  </a:solidFill>
                  <a:latin typeface="Arial"/>
                  <a:cs typeface="Arial"/>
                </a:rPr>
                <a:t>esea</a:t>
              </a:r>
              <a:r>
                <a:rPr sz="1100" b="1" spc="-10">
                  <a:solidFill>
                    <a:srgbClr val="0D4363"/>
                  </a:solidFill>
                  <a:latin typeface="Arial"/>
                  <a:cs typeface="Arial"/>
                </a:rPr>
                <a:t>r</a:t>
              </a:r>
              <a:r>
                <a:rPr sz="1100" b="1" spc="20">
                  <a:solidFill>
                    <a:srgbClr val="0D4363"/>
                  </a:solidFill>
                  <a:latin typeface="Arial"/>
                  <a:cs typeface="Arial"/>
                </a:rPr>
                <a:t>ch</a:t>
              </a:r>
              <a:endParaRPr sz="1100">
                <a:latin typeface="Arial"/>
                <a:cs typeface="Arial"/>
              </a:endParaRPr>
            </a:p>
          </p:txBody>
        </p:sp>
        <p:sp>
          <p:nvSpPr>
            <p:cNvPr id="27" name="object 23">
              <a:extLst>
                <a:ext uri="{FF2B5EF4-FFF2-40B4-BE49-F238E27FC236}">
                  <a16:creationId xmlns:a16="http://schemas.microsoft.com/office/drawing/2014/main" id="{B9905A9F-F095-4F3D-A316-FA6C228F8A2E}"/>
                </a:ext>
              </a:extLst>
            </p:cNvPr>
            <p:cNvSpPr txBox="1"/>
            <p:nvPr/>
          </p:nvSpPr>
          <p:spPr>
            <a:xfrm>
              <a:off x="5641113" y="3139243"/>
              <a:ext cx="2284479" cy="782265"/>
            </a:xfrm>
            <a:prstGeom prst="rect">
              <a:avLst/>
            </a:prstGeom>
          </p:spPr>
          <p:txBody>
            <a:bodyPr vert="horz" wrap="square" lIns="0" tIns="12700" rIns="0" bIns="0" rtlCol="0">
              <a:spAutoFit/>
            </a:bodyPr>
            <a:lstStyle/>
            <a:p>
              <a:pPr marL="195580" marR="259079" indent="-182880">
                <a:lnSpc>
                  <a:spcPct val="100000"/>
                </a:lnSpc>
                <a:spcBef>
                  <a:spcPts val="100"/>
                </a:spcBef>
                <a:buFont typeface="Wingdings"/>
                <a:buChar char=""/>
                <a:tabLst>
                  <a:tab pos="195580" algn="l"/>
                </a:tabLst>
              </a:pPr>
              <a:r>
                <a:rPr sz="1000" spc="-35">
                  <a:solidFill>
                    <a:srgbClr val="646464"/>
                  </a:solidFill>
                  <a:latin typeface="Arial"/>
                  <a:cs typeface="Arial"/>
                </a:rPr>
                <a:t>Identify</a:t>
              </a:r>
              <a:r>
                <a:rPr sz="1000" spc="180">
                  <a:solidFill>
                    <a:srgbClr val="646464"/>
                  </a:solidFill>
                  <a:latin typeface="Arial"/>
                  <a:cs typeface="Arial"/>
                </a:rPr>
                <a:t> </a:t>
              </a:r>
              <a:r>
                <a:rPr sz="1000" spc="-15">
                  <a:solidFill>
                    <a:srgbClr val="646464"/>
                  </a:solidFill>
                  <a:latin typeface="Arial"/>
                  <a:cs typeface="Arial"/>
                </a:rPr>
                <a:t>sector-level</a:t>
              </a:r>
              <a:r>
                <a:rPr sz="1000" spc="114">
                  <a:solidFill>
                    <a:srgbClr val="646464"/>
                  </a:solidFill>
                  <a:latin typeface="Arial"/>
                  <a:cs typeface="Arial"/>
                </a:rPr>
                <a:t> </a:t>
              </a:r>
              <a:r>
                <a:rPr sz="1000" spc="-5">
                  <a:solidFill>
                    <a:srgbClr val="646464"/>
                  </a:solidFill>
                  <a:latin typeface="Arial"/>
                  <a:cs typeface="Arial"/>
                </a:rPr>
                <a:t>ESG</a:t>
              </a:r>
              <a:r>
                <a:rPr sz="1000" spc="5">
                  <a:solidFill>
                    <a:srgbClr val="646464"/>
                  </a:solidFill>
                  <a:latin typeface="Arial"/>
                  <a:cs typeface="Arial"/>
                </a:rPr>
                <a:t> </a:t>
              </a:r>
              <a:r>
                <a:rPr sz="1000" spc="-10">
                  <a:solidFill>
                    <a:srgbClr val="646464"/>
                  </a:solidFill>
                  <a:latin typeface="Arial"/>
                  <a:cs typeface="Arial"/>
                </a:rPr>
                <a:t>risks</a:t>
              </a:r>
              <a:r>
                <a:rPr lang="en-US" sz="1000" spc="-10">
                  <a:solidFill>
                    <a:srgbClr val="646464"/>
                  </a:solidFill>
                  <a:latin typeface="Arial"/>
                  <a:cs typeface="Arial"/>
                </a:rPr>
                <a:t> </a:t>
              </a:r>
              <a:r>
                <a:rPr sz="1000" spc="-20">
                  <a:solidFill>
                    <a:srgbClr val="646464"/>
                  </a:solidFill>
                  <a:latin typeface="Arial"/>
                  <a:cs typeface="Arial"/>
                </a:rPr>
                <a:t>and</a:t>
              </a:r>
              <a:r>
                <a:rPr sz="1000" spc="30">
                  <a:solidFill>
                    <a:srgbClr val="646464"/>
                  </a:solidFill>
                  <a:latin typeface="Arial"/>
                  <a:cs typeface="Arial"/>
                </a:rPr>
                <a:t> </a:t>
              </a:r>
              <a:r>
                <a:rPr sz="1000" spc="-30">
                  <a:solidFill>
                    <a:srgbClr val="646464"/>
                  </a:solidFill>
                  <a:latin typeface="Arial"/>
                  <a:cs typeface="Arial"/>
                </a:rPr>
                <a:t>opportunities</a:t>
              </a:r>
              <a:endParaRPr sz="1000">
                <a:solidFill>
                  <a:srgbClr val="646464"/>
                </a:solidFill>
                <a:latin typeface="Arial"/>
                <a:cs typeface="Arial"/>
              </a:endParaRPr>
            </a:p>
            <a:p>
              <a:pPr marL="194945" marR="112395" indent="-182880">
                <a:lnSpc>
                  <a:spcPct val="100000"/>
                </a:lnSpc>
                <a:buFont typeface="Wingdings"/>
                <a:buChar char=""/>
                <a:tabLst>
                  <a:tab pos="195580" algn="l"/>
                </a:tabLst>
              </a:pPr>
              <a:r>
                <a:rPr sz="1000" spc="-20">
                  <a:solidFill>
                    <a:srgbClr val="646464"/>
                  </a:solidFill>
                  <a:latin typeface="Arial"/>
                  <a:cs typeface="Arial"/>
                </a:rPr>
                <a:t>Understand</a:t>
              </a:r>
              <a:r>
                <a:rPr sz="1000" spc="100">
                  <a:solidFill>
                    <a:srgbClr val="646464"/>
                  </a:solidFill>
                  <a:latin typeface="Arial"/>
                  <a:cs typeface="Arial"/>
                </a:rPr>
                <a:t> </a:t>
              </a:r>
              <a:r>
                <a:rPr sz="1000" spc="-10">
                  <a:solidFill>
                    <a:srgbClr val="646464"/>
                  </a:solidFill>
                  <a:latin typeface="Arial"/>
                  <a:cs typeface="Arial"/>
                </a:rPr>
                <a:t>best</a:t>
              </a:r>
              <a:r>
                <a:rPr sz="1000" spc="35">
                  <a:solidFill>
                    <a:srgbClr val="646464"/>
                  </a:solidFill>
                  <a:latin typeface="Arial"/>
                  <a:cs typeface="Arial"/>
                </a:rPr>
                <a:t> </a:t>
              </a:r>
              <a:r>
                <a:rPr sz="1000" spc="-10">
                  <a:solidFill>
                    <a:srgbClr val="646464"/>
                  </a:solidFill>
                  <a:latin typeface="Arial"/>
                  <a:cs typeface="Arial"/>
                </a:rPr>
                <a:t>practices</a:t>
              </a:r>
              <a:r>
                <a:rPr sz="1000" spc="15">
                  <a:solidFill>
                    <a:srgbClr val="646464"/>
                  </a:solidFill>
                  <a:latin typeface="Arial"/>
                  <a:cs typeface="Arial"/>
                </a:rPr>
                <a:t> </a:t>
              </a:r>
              <a:r>
                <a:rPr sz="1000" spc="-15">
                  <a:solidFill>
                    <a:srgbClr val="646464"/>
                  </a:solidFill>
                  <a:latin typeface="Arial"/>
                  <a:cs typeface="Arial"/>
                </a:rPr>
                <a:t>in</a:t>
              </a:r>
              <a:r>
                <a:rPr sz="1000" spc="25">
                  <a:solidFill>
                    <a:srgbClr val="646464"/>
                  </a:solidFill>
                  <a:latin typeface="Arial"/>
                  <a:cs typeface="Arial"/>
                </a:rPr>
                <a:t> </a:t>
              </a:r>
              <a:r>
                <a:rPr sz="1000" spc="-25">
                  <a:solidFill>
                    <a:srgbClr val="646464"/>
                  </a:solidFill>
                  <a:latin typeface="Arial"/>
                  <a:cs typeface="Arial"/>
                </a:rPr>
                <a:t>the</a:t>
              </a:r>
              <a:r>
                <a:rPr lang="en-US" sz="1000" spc="-25">
                  <a:solidFill>
                    <a:srgbClr val="646464"/>
                  </a:solidFill>
                  <a:latin typeface="Arial"/>
                  <a:cs typeface="Arial"/>
                </a:rPr>
                <a:t> </a:t>
              </a:r>
              <a:r>
                <a:rPr sz="1000" spc="-5">
                  <a:solidFill>
                    <a:srgbClr val="646464"/>
                  </a:solidFill>
                  <a:latin typeface="Arial"/>
                  <a:cs typeface="Arial"/>
                </a:rPr>
                <a:t>sector</a:t>
              </a:r>
              <a:endParaRPr sz="1000">
                <a:solidFill>
                  <a:srgbClr val="646464"/>
                </a:solidFill>
                <a:latin typeface="Arial"/>
                <a:cs typeface="Arial"/>
              </a:endParaRPr>
            </a:p>
            <a:p>
              <a:pPr marL="195580" indent="-182880">
                <a:lnSpc>
                  <a:spcPct val="100000"/>
                </a:lnSpc>
                <a:buFont typeface="Wingdings"/>
                <a:buChar char=""/>
                <a:tabLst>
                  <a:tab pos="195580" algn="l"/>
                </a:tabLst>
              </a:pPr>
              <a:r>
                <a:rPr sz="1000" spc="-20">
                  <a:solidFill>
                    <a:srgbClr val="646464"/>
                  </a:solidFill>
                  <a:latin typeface="Arial"/>
                  <a:cs typeface="Arial"/>
                </a:rPr>
                <a:t>Track</a:t>
              </a:r>
              <a:r>
                <a:rPr sz="1000">
                  <a:solidFill>
                    <a:srgbClr val="646464"/>
                  </a:solidFill>
                  <a:latin typeface="Arial"/>
                  <a:cs typeface="Arial"/>
                </a:rPr>
                <a:t> sector</a:t>
              </a:r>
              <a:r>
                <a:rPr sz="1000" spc="-40">
                  <a:solidFill>
                    <a:srgbClr val="646464"/>
                  </a:solidFill>
                  <a:latin typeface="Arial"/>
                  <a:cs typeface="Arial"/>
                </a:rPr>
                <a:t> </a:t>
              </a:r>
              <a:r>
                <a:rPr sz="1000" spc="-25">
                  <a:solidFill>
                    <a:srgbClr val="646464"/>
                  </a:solidFill>
                  <a:latin typeface="Arial"/>
                  <a:cs typeface="Arial"/>
                </a:rPr>
                <a:t>trends</a:t>
              </a:r>
              <a:endParaRPr lang="en-US" sz="1000" spc="-25">
                <a:solidFill>
                  <a:srgbClr val="646464"/>
                </a:solidFill>
                <a:latin typeface="Arial"/>
                <a:cs typeface="Arial"/>
              </a:endParaRPr>
            </a:p>
          </p:txBody>
        </p:sp>
      </p:grpSp>
      <p:sp>
        <p:nvSpPr>
          <p:cNvPr id="28" name="object 24">
            <a:extLst>
              <a:ext uri="{FF2B5EF4-FFF2-40B4-BE49-F238E27FC236}">
                <a16:creationId xmlns:a16="http://schemas.microsoft.com/office/drawing/2014/main" id="{D54BB14C-0968-4072-9C92-2D82254755E1}"/>
              </a:ext>
            </a:extLst>
          </p:cNvPr>
          <p:cNvSpPr/>
          <p:nvPr/>
        </p:nvSpPr>
        <p:spPr>
          <a:xfrm>
            <a:off x="670559" y="2600960"/>
            <a:ext cx="4848100" cy="4758122"/>
          </a:xfrm>
          <a:custGeom>
            <a:avLst/>
            <a:gdLst/>
            <a:ahLst/>
            <a:cxnLst/>
            <a:rect l="l" t="t" r="r" b="b"/>
            <a:pathLst>
              <a:path w="5029200" h="5029200">
                <a:moveTo>
                  <a:pt x="0" y="2514600"/>
                </a:moveTo>
                <a:lnTo>
                  <a:pt x="455" y="2466262"/>
                </a:lnTo>
                <a:lnTo>
                  <a:pt x="1815" y="2418146"/>
                </a:lnTo>
                <a:lnTo>
                  <a:pt x="4073" y="2370260"/>
                </a:lnTo>
                <a:lnTo>
                  <a:pt x="7219" y="2322611"/>
                </a:lnTo>
                <a:lnTo>
                  <a:pt x="11247" y="2275208"/>
                </a:lnTo>
                <a:lnTo>
                  <a:pt x="16146" y="2228059"/>
                </a:lnTo>
                <a:lnTo>
                  <a:pt x="21911" y="2181173"/>
                </a:lnTo>
                <a:lnTo>
                  <a:pt x="28531" y="2134556"/>
                </a:lnTo>
                <a:lnTo>
                  <a:pt x="36000" y="2088218"/>
                </a:lnTo>
                <a:lnTo>
                  <a:pt x="44309" y="2042167"/>
                </a:lnTo>
                <a:lnTo>
                  <a:pt x="53450" y="1996410"/>
                </a:lnTo>
                <a:lnTo>
                  <a:pt x="63415" y="1950956"/>
                </a:lnTo>
                <a:lnTo>
                  <a:pt x="74195" y="1905814"/>
                </a:lnTo>
                <a:lnTo>
                  <a:pt x="85783" y="1860990"/>
                </a:lnTo>
                <a:lnTo>
                  <a:pt x="98170" y="1816493"/>
                </a:lnTo>
                <a:lnTo>
                  <a:pt x="111349" y="1772332"/>
                </a:lnTo>
                <a:lnTo>
                  <a:pt x="125310" y="1728515"/>
                </a:lnTo>
                <a:lnTo>
                  <a:pt x="140047" y="1685049"/>
                </a:lnTo>
                <a:lnTo>
                  <a:pt x="155550" y="1641943"/>
                </a:lnTo>
                <a:lnTo>
                  <a:pt x="171812" y="1599205"/>
                </a:lnTo>
                <a:lnTo>
                  <a:pt x="188825" y="1556843"/>
                </a:lnTo>
                <a:lnTo>
                  <a:pt x="206580" y="1514865"/>
                </a:lnTo>
                <a:lnTo>
                  <a:pt x="225069" y="1473280"/>
                </a:lnTo>
                <a:lnTo>
                  <a:pt x="244284" y="1432095"/>
                </a:lnTo>
                <a:lnTo>
                  <a:pt x="264217" y="1391319"/>
                </a:lnTo>
                <a:lnTo>
                  <a:pt x="284861" y="1350960"/>
                </a:lnTo>
                <a:lnTo>
                  <a:pt x="306205" y="1311026"/>
                </a:lnTo>
                <a:lnTo>
                  <a:pt x="328244" y="1271524"/>
                </a:lnTo>
                <a:lnTo>
                  <a:pt x="350967" y="1232464"/>
                </a:lnTo>
                <a:lnTo>
                  <a:pt x="374368" y="1193854"/>
                </a:lnTo>
                <a:lnTo>
                  <a:pt x="398439" y="1155701"/>
                </a:lnTo>
                <a:lnTo>
                  <a:pt x="423170" y="1118013"/>
                </a:lnTo>
                <a:lnTo>
                  <a:pt x="448554" y="1080799"/>
                </a:lnTo>
                <a:lnTo>
                  <a:pt x="474583" y="1044067"/>
                </a:lnTo>
                <a:lnTo>
                  <a:pt x="501248" y="1007826"/>
                </a:lnTo>
                <a:lnTo>
                  <a:pt x="528542" y="972082"/>
                </a:lnTo>
                <a:lnTo>
                  <a:pt x="556456" y="936845"/>
                </a:lnTo>
                <a:lnTo>
                  <a:pt x="584982" y="902122"/>
                </a:lnTo>
                <a:lnTo>
                  <a:pt x="614112" y="867922"/>
                </a:lnTo>
                <a:lnTo>
                  <a:pt x="643838" y="834253"/>
                </a:lnTo>
                <a:lnTo>
                  <a:pt x="674152" y="801122"/>
                </a:lnTo>
                <a:lnTo>
                  <a:pt x="705046" y="768539"/>
                </a:lnTo>
                <a:lnTo>
                  <a:pt x="736511" y="736511"/>
                </a:lnTo>
                <a:lnTo>
                  <a:pt x="768539" y="705046"/>
                </a:lnTo>
                <a:lnTo>
                  <a:pt x="801122" y="674152"/>
                </a:lnTo>
                <a:lnTo>
                  <a:pt x="834253" y="643838"/>
                </a:lnTo>
                <a:lnTo>
                  <a:pt x="867922" y="614112"/>
                </a:lnTo>
                <a:lnTo>
                  <a:pt x="902122" y="584982"/>
                </a:lnTo>
                <a:lnTo>
                  <a:pt x="936845" y="556456"/>
                </a:lnTo>
                <a:lnTo>
                  <a:pt x="972082" y="528542"/>
                </a:lnTo>
                <a:lnTo>
                  <a:pt x="1007826" y="501248"/>
                </a:lnTo>
                <a:lnTo>
                  <a:pt x="1044067" y="474583"/>
                </a:lnTo>
                <a:lnTo>
                  <a:pt x="1080799" y="448554"/>
                </a:lnTo>
                <a:lnTo>
                  <a:pt x="1118013" y="423170"/>
                </a:lnTo>
                <a:lnTo>
                  <a:pt x="1155701" y="398439"/>
                </a:lnTo>
                <a:lnTo>
                  <a:pt x="1193854" y="374368"/>
                </a:lnTo>
                <a:lnTo>
                  <a:pt x="1232464" y="350967"/>
                </a:lnTo>
                <a:lnTo>
                  <a:pt x="1271524" y="328244"/>
                </a:lnTo>
                <a:lnTo>
                  <a:pt x="1311026" y="306205"/>
                </a:lnTo>
                <a:lnTo>
                  <a:pt x="1350960" y="284861"/>
                </a:lnTo>
                <a:lnTo>
                  <a:pt x="1391319" y="264217"/>
                </a:lnTo>
                <a:lnTo>
                  <a:pt x="1432095" y="244284"/>
                </a:lnTo>
                <a:lnTo>
                  <a:pt x="1473280" y="225069"/>
                </a:lnTo>
                <a:lnTo>
                  <a:pt x="1514865" y="206580"/>
                </a:lnTo>
                <a:lnTo>
                  <a:pt x="1556843" y="188825"/>
                </a:lnTo>
                <a:lnTo>
                  <a:pt x="1599205" y="171812"/>
                </a:lnTo>
                <a:lnTo>
                  <a:pt x="1641943" y="155550"/>
                </a:lnTo>
                <a:lnTo>
                  <a:pt x="1685049" y="140047"/>
                </a:lnTo>
                <a:lnTo>
                  <a:pt x="1728515" y="125310"/>
                </a:lnTo>
                <a:lnTo>
                  <a:pt x="1772332" y="111349"/>
                </a:lnTo>
                <a:lnTo>
                  <a:pt x="1816493" y="98170"/>
                </a:lnTo>
                <a:lnTo>
                  <a:pt x="1860990" y="85783"/>
                </a:lnTo>
                <a:lnTo>
                  <a:pt x="1905814" y="74195"/>
                </a:lnTo>
                <a:lnTo>
                  <a:pt x="1950956" y="63415"/>
                </a:lnTo>
                <a:lnTo>
                  <a:pt x="1996410" y="53450"/>
                </a:lnTo>
                <a:lnTo>
                  <a:pt x="2042167" y="44309"/>
                </a:lnTo>
                <a:lnTo>
                  <a:pt x="2088218" y="36000"/>
                </a:lnTo>
                <a:lnTo>
                  <a:pt x="2134556" y="28531"/>
                </a:lnTo>
                <a:lnTo>
                  <a:pt x="2181173" y="21911"/>
                </a:lnTo>
                <a:lnTo>
                  <a:pt x="2228059" y="16146"/>
                </a:lnTo>
                <a:lnTo>
                  <a:pt x="2275208" y="11247"/>
                </a:lnTo>
                <a:lnTo>
                  <a:pt x="2322611" y="7219"/>
                </a:lnTo>
                <a:lnTo>
                  <a:pt x="2370260" y="4073"/>
                </a:lnTo>
                <a:lnTo>
                  <a:pt x="2418146" y="1815"/>
                </a:lnTo>
                <a:lnTo>
                  <a:pt x="2466262" y="455"/>
                </a:lnTo>
                <a:lnTo>
                  <a:pt x="2514600" y="0"/>
                </a:lnTo>
                <a:lnTo>
                  <a:pt x="2562937" y="455"/>
                </a:lnTo>
                <a:lnTo>
                  <a:pt x="2611053" y="1815"/>
                </a:lnTo>
                <a:lnTo>
                  <a:pt x="2658939" y="4073"/>
                </a:lnTo>
                <a:lnTo>
                  <a:pt x="2706588" y="7219"/>
                </a:lnTo>
                <a:lnTo>
                  <a:pt x="2753991" y="11247"/>
                </a:lnTo>
                <a:lnTo>
                  <a:pt x="2801140" y="16146"/>
                </a:lnTo>
                <a:lnTo>
                  <a:pt x="2848026" y="21911"/>
                </a:lnTo>
                <a:lnTo>
                  <a:pt x="2894643" y="28531"/>
                </a:lnTo>
                <a:lnTo>
                  <a:pt x="2940981" y="36000"/>
                </a:lnTo>
                <a:lnTo>
                  <a:pt x="2987032" y="44309"/>
                </a:lnTo>
                <a:lnTo>
                  <a:pt x="3032789" y="53450"/>
                </a:lnTo>
                <a:lnTo>
                  <a:pt x="3078243" y="63415"/>
                </a:lnTo>
                <a:lnTo>
                  <a:pt x="3123385" y="74195"/>
                </a:lnTo>
                <a:lnTo>
                  <a:pt x="3168209" y="85783"/>
                </a:lnTo>
                <a:lnTo>
                  <a:pt x="3212706" y="98170"/>
                </a:lnTo>
                <a:lnTo>
                  <a:pt x="3256867" y="111349"/>
                </a:lnTo>
                <a:lnTo>
                  <a:pt x="3300684" y="125310"/>
                </a:lnTo>
                <a:lnTo>
                  <a:pt x="3344150" y="140047"/>
                </a:lnTo>
                <a:lnTo>
                  <a:pt x="3387256" y="155550"/>
                </a:lnTo>
                <a:lnTo>
                  <a:pt x="3429994" y="171812"/>
                </a:lnTo>
                <a:lnTo>
                  <a:pt x="3472356" y="188825"/>
                </a:lnTo>
                <a:lnTo>
                  <a:pt x="3514334" y="206580"/>
                </a:lnTo>
                <a:lnTo>
                  <a:pt x="3555919" y="225069"/>
                </a:lnTo>
                <a:lnTo>
                  <a:pt x="3597104" y="244284"/>
                </a:lnTo>
                <a:lnTo>
                  <a:pt x="3637880" y="264217"/>
                </a:lnTo>
                <a:lnTo>
                  <a:pt x="3678239" y="284861"/>
                </a:lnTo>
                <a:lnTo>
                  <a:pt x="3718173" y="306205"/>
                </a:lnTo>
                <a:lnTo>
                  <a:pt x="3757675" y="328244"/>
                </a:lnTo>
                <a:lnTo>
                  <a:pt x="3796735" y="350967"/>
                </a:lnTo>
                <a:lnTo>
                  <a:pt x="3835345" y="374368"/>
                </a:lnTo>
                <a:lnTo>
                  <a:pt x="3873498" y="398439"/>
                </a:lnTo>
                <a:lnTo>
                  <a:pt x="3911186" y="423170"/>
                </a:lnTo>
                <a:lnTo>
                  <a:pt x="3948400" y="448554"/>
                </a:lnTo>
                <a:lnTo>
                  <a:pt x="3985132" y="474583"/>
                </a:lnTo>
                <a:lnTo>
                  <a:pt x="4021373" y="501248"/>
                </a:lnTo>
                <a:lnTo>
                  <a:pt x="4057117" y="528542"/>
                </a:lnTo>
                <a:lnTo>
                  <a:pt x="4092354" y="556456"/>
                </a:lnTo>
                <a:lnTo>
                  <a:pt x="4127077" y="584982"/>
                </a:lnTo>
                <a:lnTo>
                  <a:pt x="4161277" y="614112"/>
                </a:lnTo>
                <a:lnTo>
                  <a:pt x="4194946" y="643838"/>
                </a:lnTo>
                <a:lnTo>
                  <a:pt x="4228077" y="674152"/>
                </a:lnTo>
                <a:lnTo>
                  <a:pt x="4260660" y="705046"/>
                </a:lnTo>
                <a:lnTo>
                  <a:pt x="4292688" y="736511"/>
                </a:lnTo>
                <a:lnTo>
                  <a:pt x="4324153" y="768539"/>
                </a:lnTo>
                <a:lnTo>
                  <a:pt x="4355047" y="801122"/>
                </a:lnTo>
                <a:lnTo>
                  <a:pt x="4385361" y="834253"/>
                </a:lnTo>
                <a:lnTo>
                  <a:pt x="4415087" y="867922"/>
                </a:lnTo>
                <a:lnTo>
                  <a:pt x="4444217" y="902122"/>
                </a:lnTo>
                <a:lnTo>
                  <a:pt x="4472743" y="936845"/>
                </a:lnTo>
                <a:lnTo>
                  <a:pt x="4500657" y="972082"/>
                </a:lnTo>
                <a:lnTo>
                  <a:pt x="4527951" y="1007826"/>
                </a:lnTo>
                <a:lnTo>
                  <a:pt x="4554616" y="1044067"/>
                </a:lnTo>
                <a:lnTo>
                  <a:pt x="4580645" y="1080799"/>
                </a:lnTo>
                <a:lnTo>
                  <a:pt x="4606029" y="1118013"/>
                </a:lnTo>
                <a:lnTo>
                  <a:pt x="4630760" y="1155701"/>
                </a:lnTo>
                <a:lnTo>
                  <a:pt x="4654831" y="1193854"/>
                </a:lnTo>
                <a:lnTo>
                  <a:pt x="4678232" y="1232464"/>
                </a:lnTo>
                <a:lnTo>
                  <a:pt x="4700955" y="1271524"/>
                </a:lnTo>
                <a:lnTo>
                  <a:pt x="4722994" y="1311026"/>
                </a:lnTo>
                <a:lnTo>
                  <a:pt x="4744338" y="1350960"/>
                </a:lnTo>
                <a:lnTo>
                  <a:pt x="4764982" y="1391319"/>
                </a:lnTo>
                <a:lnTo>
                  <a:pt x="4784915" y="1432095"/>
                </a:lnTo>
                <a:lnTo>
                  <a:pt x="4804130" y="1473280"/>
                </a:lnTo>
                <a:lnTo>
                  <a:pt x="4822619" y="1514865"/>
                </a:lnTo>
                <a:lnTo>
                  <a:pt x="4840374" y="1556843"/>
                </a:lnTo>
                <a:lnTo>
                  <a:pt x="4857387" y="1599205"/>
                </a:lnTo>
                <a:lnTo>
                  <a:pt x="4873649" y="1641943"/>
                </a:lnTo>
                <a:lnTo>
                  <a:pt x="4889152" y="1685049"/>
                </a:lnTo>
                <a:lnTo>
                  <a:pt x="4903889" y="1728515"/>
                </a:lnTo>
                <a:lnTo>
                  <a:pt x="4917850" y="1772332"/>
                </a:lnTo>
                <a:lnTo>
                  <a:pt x="4931029" y="1816493"/>
                </a:lnTo>
                <a:lnTo>
                  <a:pt x="4943416" y="1860990"/>
                </a:lnTo>
                <a:lnTo>
                  <a:pt x="4955004" y="1905814"/>
                </a:lnTo>
                <a:lnTo>
                  <a:pt x="4965784" y="1950956"/>
                </a:lnTo>
                <a:lnTo>
                  <a:pt x="4975749" y="1996410"/>
                </a:lnTo>
                <a:lnTo>
                  <a:pt x="4984890" y="2042167"/>
                </a:lnTo>
                <a:lnTo>
                  <a:pt x="4993199" y="2088218"/>
                </a:lnTo>
                <a:lnTo>
                  <a:pt x="5000668" y="2134556"/>
                </a:lnTo>
                <a:lnTo>
                  <a:pt x="5007288" y="2181173"/>
                </a:lnTo>
                <a:lnTo>
                  <a:pt x="5013053" y="2228059"/>
                </a:lnTo>
                <a:lnTo>
                  <a:pt x="5017952" y="2275208"/>
                </a:lnTo>
                <a:lnTo>
                  <a:pt x="5021980" y="2322611"/>
                </a:lnTo>
                <a:lnTo>
                  <a:pt x="5025126" y="2370260"/>
                </a:lnTo>
                <a:lnTo>
                  <a:pt x="5027384" y="2418146"/>
                </a:lnTo>
                <a:lnTo>
                  <a:pt x="5028744" y="2466262"/>
                </a:lnTo>
                <a:lnTo>
                  <a:pt x="5029200" y="2514600"/>
                </a:lnTo>
                <a:lnTo>
                  <a:pt x="5028744" y="2562937"/>
                </a:lnTo>
                <a:lnTo>
                  <a:pt x="5027384" y="2611053"/>
                </a:lnTo>
                <a:lnTo>
                  <a:pt x="5025126" y="2658939"/>
                </a:lnTo>
                <a:lnTo>
                  <a:pt x="5021980" y="2706588"/>
                </a:lnTo>
                <a:lnTo>
                  <a:pt x="5017952" y="2753991"/>
                </a:lnTo>
                <a:lnTo>
                  <a:pt x="5013053" y="2801140"/>
                </a:lnTo>
                <a:lnTo>
                  <a:pt x="5007288" y="2848026"/>
                </a:lnTo>
                <a:lnTo>
                  <a:pt x="5000668" y="2894643"/>
                </a:lnTo>
                <a:lnTo>
                  <a:pt x="4993199" y="2940981"/>
                </a:lnTo>
                <a:lnTo>
                  <a:pt x="4984890" y="2987032"/>
                </a:lnTo>
                <a:lnTo>
                  <a:pt x="4975749" y="3032789"/>
                </a:lnTo>
                <a:lnTo>
                  <a:pt x="4965784" y="3078243"/>
                </a:lnTo>
                <a:lnTo>
                  <a:pt x="4955004" y="3123385"/>
                </a:lnTo>
                <a:lnTo>
                  <a:pt x="4943416" y="3168209"/>
                </a:lnTo>
                <a:lnTo>
                  <a:pt x="4931029" y="3212706"/>
                </a:lnTo>
                <a:lnTo>
                  <a:pt x="4917850" y="3256867"/>
                </a:lnTo>
                <a:lnTo>
                  <a:pt x="4903889" y="3300684"/>
                </a:lnTo>
                <a:lnTo>
                  <a:pt x="4889152" y="3344150"/>
                </a:lnTo>
                <a:lnTo>
                  <a:pt x="4873649" y="3387256"/>
                </a:lnTo>
                <a:lnTo>
                  <a:pt x="4857387" y="3429994"/>
                </a:lnTo>
                <a:lnTo>
                  <a:pt x="4840374" y="3472356"/>
                </a:lnTo>
                <a:lnTo>
                  <a:pt x="4822619" y="3514334"/>
                </a:lnTo>
                <a:lnTo>
                  <a:pt x="4804130" y="3555919"/>
                </a:lnTo>
                <a:lnTo>
                  <a:pt x="4784915" y="3597104"/>
                </a:lnTo>
                <a:lnTo>
                  <a:pt x="4764982" y="3637880"/>
                </a:lnTo>
                <a:lnTo>
                  <a:pt x="4744338" y="3678239"/>
                </a:lnTo>
                <a:lnTo>
                  <a:pt x="4722994" y="3718173"/>
                </a:lnTo>
                <a:lnTo>
                  <a:pt x="4700955" y="3757675"/>
                </a:lnTo>
                <a:lnTo>
                  <a:pt x="4678232" y="3796735"/>
                </a:lnTo>
                <a:lnTo>
                  <a:pt x="4654831" y="3835345"/>
                </a:lnTo>
                <a:lnTo>
                  <a:pt x="4630760" y="3873498"/>
                </a:lnTo>
                <a:lnTo>
                  <a:pt x="4606029" y="3911186"/>
                </a:lnTo>
                <a:lnTo>
                  <a:pt x="4580645" y="3948400"/>
                </a:lnTo>
                <a:lnTo>
                  <a:pt x="4554616" y="3985132"/>
                </a:lnTo>
                <a:lnTo>
                  <a:pt x="4527951" y="4021373"/>
                </a:lnTo>
                <a:lnTo>
                  <a:pt x="4500657" y="4057117"/>
                </a:lnTo>
                <a:lnTo>
                  <a:pt x="4472743" y="4092354"/>
                </a:lnTo>
                <a:lnTo>
                  <a:pt x="4444217" y="4127077"/>
                </a:lnTo>
                <a:lnTo>
                  <a:pt x="4415087" y="4161277"/>
                </a:lnTo>
                <a:lnTo>
                  <a:pt x="4385361" y="4194946"/>
                </a:lnTo>
                <a:lnTo>
                  <a:pt x="4355047" y="4228077"/>
                </a:lnTo>
                <a:lnTo>
                  <a:pt x="4324153" y="4260660"/>
                </a:lnTo>
                <a:lnTo>
                  <a:pt x="4292688" y="4292688"/>
                </a:lnTo>
                <a:lnTo>
                  <a:pt x="4260660" y="4324153"/>
                </a:lnTo>
                <a:lnTo>
                  <a:pt x="4228077" y="4355047"/>
                </a:lnTo>
                <a:lnTo>
                  <a:pt x="4194946" y="4385361"/>
                </a:lnTo>
                <a:lnTo>
                  <a:pt x="4161277" y="4415087"/>
                </a:lnTo>
                <a:lnTo>
                  <a:pt x="4127077" y="4444217"/>
                </a:lnTo>
                <a:lnTo>
                  <a:pt x="4092354" y="4472743"/>
                </a:lnTo>
                <a:lnTo>
                  <a:pt x="4057117" y="4500657"/>
                </a:lnTo>
                <a:lnTo>
                  <a:pt x="4021373" y="4527951"/>
                </a:lnTo>
                <a:lnTo>
                  <a:pt x="3985132" y="4554616"/>
                </a:lnTo>
                <a:lnTo>
                  <a:pt x="3948400" y="4580645"/>
                </a:lnTo>
                <a:lnTo>
                  <a:pt x="3911186" y="4606029"/>
                </a:lnTo>
                <a:lnTo>
                  <a:pt x="3873498" y="4630760"/>
                </a:lnTo>
                <a:lnTo>
                  <a:pt x="3835345" y="4654831"/>
                </a:lnTo>
                <a:lnTo>
                  <a:pt x="3796735" y="4678232"/>
                </a:lnTo>
                <a:lnTo>
                  <a:pt x="3757675" y="4700955"/>
                </a:lnTo>
                <a:lnTo>
                  <a:pt x="3718173" y="4722994"/>
                </a:lnTo>
                <a:lnTo>
                  <a:pt x="3678239" y="4744338"/>
                </a:lnTo>
                <a:lnTo>
                  <a:pt x="3637880" y="4764982"/>
                </a:lnTo>
                <a:lnTo>
                  <a:pt x="3597104" y="4784915"/>
                </a:lnTo>
                <a:lnTo>
                  <a:pt x="3555919" y="4804130"/>
                </a:lnTo>
                <a:lnTo>
                  <a:pt x="3514334" y="4822619"/>
                </a:lnTo>
                <a:lnTo>
                  <a:pt x="3472356" y="4840374"/>
                </a:lnTo>
                <a:lnTo>
                  <a:pt x="3429994" y="4857387"/>
                </a:lnTo>
                <a:lnTo>
                  <a:pt x="3387256" y="4873649"/>
                </a:lnTo>
                <a:lnTo>
                  <a:pt x="3344150" y="4889152"/>
                </a:lnTo>
                <a:lnTo>
                  <a:pt x="3300684" y="4903889"/>
                </a:lnTo>
                <a:lnTo>
                  <a:pt x="3256867" y="4917850"/>
                </a:lnTo>
                <a:lnTo>
                  <a:pt x="3212706" y="4931029"/>
                </a:lnTo>
                <a:lnTo>
                  <a:pt x="3168209" y="4943416"/>
                </a:lnTo>
                <a:lnTo>
                  <a:pt x="3123385" y="4955004"/>
                </a:lnTo>
                <a:lnTo>
                  <a:pt x="3078243" y="4965784"/>
                </a:lnTo>
                <a:lnTo>
                  <a:pt x="3032789" y="4975749"/>
                </a:lnTo>
                <a:lnTo>
                  <a:pt x="2987032" y="4984890"/>
                </a:lnTo>
                <a:lnTo>
                  <a:pt x="2940981" y="4993199"/>
                </a:lnTo>
                <a:lnTo>
                  <a:pt x="2894643" y="5000668"/>
                </a:lnTo>
                <a:lnTo>
                  <a:pt x="2848026" y="5007288"/>
                </a:lnTo>
                <a:lnTo>
                  <a:pt x="2801140" y="5013053"/>
                </a:lnTo>
                <a:lnTo>
                  <a:pt x="2753991" y="5017952"/>
                </a:lnTo>
                <a:lnTo>
                  <a:pt x="2706588" y="5021980"/>
                </a:lnTo>
                <a:lnTo>
                  <a:pt x="2658939" y="5025126"/>
                </a:lnTo>
                <a:lnTo>
                  <a:pt x="2611053" y="5027384"/>
                </a:lnTo>
                <a:lnTo>
                  <a:pt x="2562937" y="5028744"/>
                </a:lnTo>
                <a:lnTo>
                  <a:pt x="2514600" y="5029200"/>
                </a:lnTo>
                <a:lnTo>
                  <a:pt x="2466262" y="5028744"/>
                </a:lnTo>
                <a:lnTo>
                  <a:pt x="2418146" y="5027384"/>
                </a:lnTo>
                <a:lnTo>
                  <a:pt x="2370260" y="5025126"/>
                </a:lnTo>
                <a:lnTo>
                  <a:pt x="2322611" y="5021980"/>
                </a:lnTo>
                <a:lnTo>
                  <a:pt x="2275208" y="5017952"/>
                </a:lnTo>
                <a:lnTo>
                  <a:pt x="2228059" y="5013053"/>
                </a:lnTo>
                <a:lnTo>
                  <a:pt x="2181173" y="5007288"/>
                </a:lnTo>
                <a:lnTo>
                  <a:pt x="2134556" y="5000668"/>
                </a:lnTo>
                <a:lnTo>
                  <a:pt x="2088218" y="4993199"/>
                </a:lnTo>
                <a:lnTo>
                  <a:pt x="2042167" y="4984890"/>
                </a:lnTo>
                <a:lnTo>
                  <a:pt x="1996410" y="4975749"/>
                </a:lnTo>
                <a:lnTo>
                  <a:pt x="1950956" y="4965784"/>
                </a:lnTo>
                <a:lnTo>
                  <a:pt x="1905814" y="4955004"/>
                </a:lnTo>
                <a:lnTo>
                  <a:pt x="1860990" y="4943416"/>
                </a:lnTo>
                <a:lnTo>
                  <a:pt x="1816493" y="4931029"/>
                </a:lnTo>
                <a:lnTo>
                  <a:pt x="1772332" y="4917850"/>
                </a:lnTo>
                <a:lnTo>
                  <a:pt x="1728515" y="4903889"/>
                </a:lnTo>
                <a:lnTo>
                  <a:pt x="1685049" y="4889152"/>
                </a:lnTo>
                <a:lnTo>
                  <a:pt x="1641943" y="4873649"/>
                </a:lnTo>
                <a:lnTo>
                  <a:pt x="1599205" y="4857387"/>
                </a:lnTo>
                <a:lnTo>
                  <a:pt x="1556843" y="4840374"/>
                </a:lnTo>
                <a:lnTo>
                  <a:pt x="1514865" y="4822619"/>
                </a:lnTo>
                <a:lnTo>
                  <a:pt x="1473280" y="4804130"/>
                </a:lnTo>
                <a:lnTo>
                  <a:pt x="1432095" y="4784915"/>
                </a:lnTo>
                <a:lnTo>
                  <a:pt x="1391319" y="4764982"/>
                </a:lnTo>
                <a:lnTo>
                  <a:pt x="1350960" y="4744338"/>
                </a:lnTo>
                <a:lnTo>
                  <a:pt x="1311026" y="4722994"/>
                </a:lnTo>
                <a:lnTo>
                  <a:pt x="1271524" y="4700955"/>
                </a:lnTo>
                <a:lnTo>
                  <a:pt x="1232464" y="4678232"/>
                </a:lnTo>
                <a:lnTo>
                  <a:pt x="1193854" y="4654831"/>
                </a:lnTo>
                <a:lnTo>
                  <a:pt x="1155701" y="4630760"/>
                </a:lnTo>
                <a:lnTo>
                  <a:pt x="1118013" y="4606029"/>
                </a:lnTo>
                <a:lnTo>
                  <a:pt x="1080799" y="4580645"/>
                </a:lnTo>
                <a:lnTo>
                  <a:pt x="1044067" y="4554616"/>
                </a:lnTo>
                <a:lnTo>
                  <a:pt x="1007826" y="4527951"/>
                </a:lnTo>
                <a:lnTo>
                  <a:pt x="972082" y="4500657"/>
                </a:lnTo>
                <a:lnTo>
                  <a:pt x="936845" y="4472743"/>
                </a:lnTo>
                <a:lnTo>
                  <a:pt x="902122" y="4444217"/>
                </a:lnTo>
                <a:lnTo>
                  <a:pt x="867922" y="4415087"/>
                </a:lnTo>
                <a:lnTo>
                  <a:pt x="834253" y="4385361"/>
                </a:lnTo>
                <a:lnTo>
                  <a:pt x="801122" y="4355047"/>
                </a:lnTo>
                <a:lnTo>
                  <a:pt x="768539" y="4324153"/>
                </a:lnTo>
                <a:lnTo>
                  <a:pt x="736511" y="4292688"/>
                </a:lnTo>
                <a:lnTo>
                  <a:pt x="705046" y="4260660"/>
                </a:lnTo>
                <a:lnTo>
                  <a:pt x="674152" y="4228077"/>
                </a:lnTo>
                <a:lnTo>
                  <a:pt x="643838" y="4194946"/>
                </a:lnTo>
                <a:lnTo>
                  <a:pt x="614112" y="4161277"/>
                </a:lnTo>
                <a:lnTo>
                  <a:pt x="584982" y="4127077"/>
                </a:lnTo>
                <a:lnTo>
                  <a:pt x="556456" y="4092354"/>
                </a:lnTo>
                <a:lnTo>
                  <a:pt x="528542" y="4057117"/>
                </a:lnTo>
                <a:lnTo>
                  <a:pt x="501248" y="4021373"/>
                </a:lnTo>
                <a:lnTo>
                  <a:pt x="474583" y="3985132"/>
                </a:lnTo>
                <a:lnTo>
                  <a:pt x="448554" y="3948400"/>
                </a:lnTo>
                <a:lnTo>
                  <a:pt x="423170" y="3911186"/>
                </a:lnTo>
                <a:lnTo>
                  <a:pt x="398439" y="3873498"/>
                </a:lnTo>
                <a:lnTo>
                  <a:pt x="374368" y="3835345"/>
                </a:lnTo>
                <a:lnTo>
                  <a:pt x="350967" y="3796735"/>
                </a:lnTo>
                <a:lnTo>
                  <a:pt x="328244" y="3757675"/>
                </a:lnTo>
                <a:lnTo>
                  <a:pt x="306205" y="3718173"/>
                </a:lnTo>
                <a:lnTo>
                  <a:pt x="284861" y="3678239"/>
                </a:lnTo>
                <a:lnTo>
                  <a:pt x="264217" y="3637880"/>
                </a:lnTo>
                <a:lnTo>
                  <a:pt x="244284" y="3597104"/>
                </a:lnTo>
                <a:lnTo>
                  <a:pt x="225069" y="3555919"/>
                </a:lnTo>
                <a:lnTo>
                  <a:pt x="206580" y="3514334"/>
                </a:lnTo>
                <a:lnTo>
                  <a:pt x="188825" y="3472356"/>
                </a:lnTo>
                <a:lnTo>
                  <a:pt x="171812" y="3429994"/>
                </a:lnTo>
                <a:lnTo>
                  <a:pt x="155550" y="3387256"/>
                </a:lnTo>
                <a:lnTo>
                  <a:pt x="140047" y="3344150"/>
                </a:lnTo>
                <a:lnTo>
                  <a:pt x="125310" y="3300684"/>
                </a:lnTo>
                <a:lnTo>
                  <a:pt x="111349" y="3256867"/>
                </a:lnTo>
                <a:lnTo>
                  <a:pt x="98170" y="3212706"/>
                </a:lnTo>
                <a:lnTo>
                  <a:pt x="85783" y="3168209"/>
                </a:lnTo>
                <a:lnTo>
                  <a:pt x="74195" y="3123385"/>
                </a:lnTo>
                <a:lnTo>
                  <a:pt x="63415" y="3078243"/>
                </a:lnTo>
                <a:lnTo>
                  <a:pt x="53450" y="3032789"/>
                </a:lnTo>
                <a:lnTo>
                  <a:pt x="44309" y="2987032"/>
                </a:lnTo>
                <a:lnTo>
                  <a:pt x="36000" y="2940981"/>
                </a:lnTo>
                <a:lnTo>
                  <a:pt x="28531" y="2894643"/>
                </a:lnTo>
                <a:lnTo>
                  <a:pt x="21911" y="2848026"/>
                </a:lnTo>
                <a:lnTo>
                  <a:pt x="16146" y="2801140"/>
                </a:lnTo>
                <a:lnTo>
                  <a:pt x="11247" y="2753991"/>
                </a:lnTo>
                <a:lnTo>
                  <a:pt x="7219" y="2706588"/>
                </a:lnTo>
                <a:lnTo>
                  <a:pt x="4073" y="2658939"/>
                </a:lnTo>
                <a:lnTo>
                  <a:pt x="1815" y="2611053"/>
                </a:lnTo>
                <a:lnTo>
                  <a:pt x="455" y="2562937"/>
                </a:lnTo>
                <a:lnTo>
                  <a:pt x="0" y="2514600"/>
                </a:lnTo>
                <a:close/>
              </a:path>
            </a:pathLst>
          </a:custGeom>
          <a:ln w="40640">
            <a:solidFill>
              <a:srgbClr val="1EB852"/>
            </a:solidFill>
          </a:ln>
        </p:spPr>
        <p:txBody>
          <a:bodyPr wrap="square" lIns="0" tIns="0" rIns="0" bIns="0" rtlCol="0"/>
          <a:lstStyle/>
          <a:p>
            <a:endParaRPr/>
          </a:p>
        </p:txBody>
      </p:sp>
      <p:sp>
        <p:nvSpPr>
          <p:cNvPr id="29" name="object 3">
            <a:extLst>
              <a:ext uri="{FF2B5EF4-FFF2-40B4-BE49-F238E27FC236}">
                <a16:creationId xmlns:a16="http://schemas.microsoft.com/office/drawing/2014/main" id="{05D130FC-90BC-442C-B0F3-5C37C22A8A41}"/>
              </a:ext>
            </a:extLst>
          </p:cNvPr>
          <p:cNvSpPr txBox="1"/>
          <p:nvPr/>
        </p:nvSpPr>
        <p:spPr>
          <a:xfrm>
            <a:off x="466376" y="2499067"/>
            <a:ext cx="2454974" cy="361615"/>
          </a:xfrm>
          <a:prstGeom prst="rect">
            <a:avLst/>
          </a:prstGeom>
          <a:solidFill>
            <a:srgbClr val="1EB852"/>
          </a:solidFill>
        </p:spPr>
        <p:txBody>
          <a:bodyPr vert="horz" wrap="square" lIns="0" tIns="108585" rIns="0" bIns="0" rtlCol="0">
            <a:spAutoFit/>
          </a:bodyPr>
          <a:lstStyle/>
          <a:p>
            <a:pPr marL="760095">
              <a:lnSpc>
                <a:spcPct val="100000"/>
              </a:lnSpc>
              <a:spcBef>
                <a:spcPts val="855"/>
              </a:spcBef>
            </a:pPr>
            <a:endParaRPr sz="1450">
              <a:latin typeface="Arial"/>
              <a:cs typeface="Arial"/>
            </a:endParaRPr>
          </a:p>
        </p:txBody>
      </p:sp>
      <p:sp>
        <p:nvSpPr>
          <p:cNvPr id="30" name="object 12">
            <a:extLst>
              <a:ext uri="{FF2B5EF4-FFF2-40B4-BE49-F238E27FC236}">
                <a16:creationId xmlns:a16="http://schemas.microsoft.com/office/drawing/2014/main" id="{A2287D75-F956-4519-A0CC-A1D9B9732827}"/>
              </a:ext>
            </a:extLst>
          </p:cNvPr>
          <p:cNvSpPr txBox="1"/>
          <p:nvPr/>
        </p:nvSpPr>
        <p:spPr>
          <a:xfrm>
            <a:off x="771935" y="2585938"/>
            <a:ext cx="1837683" cy="187872"/>
          </a:xfrm>
          <a:prstGeom prst="rect">
            <a:avLst/>
          </a:prstGeom>
        </p:spPr>
        <p:txBody>
          <a:bodyPr vert="horz" wrap="square" lIns="0" tIns="3175" rIns="0" bIns="0" rtlCol="0" anchor="ctr">
            <a:spAutoFit/>
          </a:bodyPr>
          <a:lstStyle/>
          <a:p>
            <a:pPr algn="ctr">
              <a:lnSpc>
                <a:spcPct val="100000"/>
              </a:lnSpc>
            </a:pPr>
            <a:r>
              <a:rPr lang="en-US" sz="1200" b="1">
                <a:solidFill>
                  <a:srgbClr val="FFFFFF"/>
                </a:solidFill>
                <a:latin typeface="Arial"/>
                <a:cs typeface="Arial"/>
              </a:rPr>
              <a:t>Fundamental Analysis</a:t>
            </a:r>
          </a:p>
        </p:txBody>
      </p:sp>
      <p:sp>
        <p:nvSpPr>
          <p:cNvPr id="31" name="object 3">
            <a:extLst>
              <a:ext uri="{FF2B5EF4-FFF2-40B4-BE49-F238E27FC236}">
                <a16:creationId xmlns:a16="http://schemas.microsoft.com/office/drawing/2014/main" id="{30882A1E-7EBF-4348-9BE2-380186F31DC1}"/>
              </a:ext>
            </a:extLst>
          </p:cNvPr>
          <p:cNvSpPr txBox="1"/>
          <p:nvPr/>
        </p:nvSpPr>
        <p:spPr>
          <a:xfrm>
            <a:off x="7063498" y="2500173"/>
            <a:ext cx="2454974" cy="361615"/>
          </a:xfrm>
          <a:prstGeom prst="rect">
            <a:avLst/>
          </a:prstGeom>
          <a:solidFill>
            <a:srgbClr val="1EB852"/>
          </a:solidFill>
        </p:spPr>
        <p:txBody>
          <a:bodyPr vert="horz" wrap="square" lIns="0" tIns="108585" rIns="0" bIns="0" rtlCol="0">
            <a:spAutoFit/>
          </a:bodyPr>
          <a:lstStyle/>
          <a:p>
            <a:pPr marL="760095">
              <a:lnSpc>
                <a:spcPct val="100000"/>
              </a:lnSpc>
              <a:spcBef>
                <a:spcPts val="855"/>
              </a:spcBef>
            </a:pPr>
            <a:endParaRPr sz="1450">
              <a:latin typeface="Arial"/>
              <a:cs typeface="Arial"/>
            </a:endParaRPr>
          </a:p>
        </p:txBody>
      </p:sp>
      <p:sp>
        <p:nvSpPr>
          <p:cNvPr id="32" name="object 12">
            <a:extLst>
              <a:ext uri="{FF2B5EF4-FFF2-40B4-BE49-F238E27FC236}">
                <a16:creationId xmlns:a16="http://schemas.microsoft.com/office/drawing/2014/main" id="{FE6F1081-939C-47F0-B5D7-97AC363C677F}"/>
              </a:ext>
            </a:extLst>
          </p:cNvPr>
          <p:cNvSpPr txBox="1"/>
          <p:nvPr/>
        </p:nvSpPr>
        <p:spPr>
          <a:xfrm>
            <a:off x="7369057" y="2587044"/>
            <a:ext cx="1837683" cy="187872"/>
          </a:xfrm>
          <a:prstGeom prst="rect">
            <a:avLst/>
          </a:prstGeom>
        </p:spPr>
        <p:txBody>
          <a:bodyPr vert="horz" wrap="square" lIns="0" tIns="3175" rIns="0" bIns="0" rtlCol="0" anchor="ctr">
            <a:spAutoFit/>
          </a:bodyPr>
          <a:lstStyle/>
          <a:p>
            <a:pPr algn="ctr">
              <a:lnSpc>
                <a:spcPct val="100000"/>
              </a:lnSpc>
            </a:pPr>
            <a:r>
              <a:rPr lang="en-US" sz="1200" b="1">
                <a:solidFill>
                  <a:srgbClr val="FFFFFF"/>
                </a:solidFill>
                <a:latin typeface="Arial"/>
                <a:cs typeface="Arial"/>
              </a:rPr>
              <a:t>ESG Research</a:t>
            </a:r>
          </a:p>
        </p:txBody>
      </p:sp>
      <p:grpSp>
        <p:nvGrpSpPr>
          <p:cNvPr id="33" name="Group 32">
            <a:extLst>
              <a:ext uri="{FF2B5EF4-FFF2-40B4-BE49-F238E27FC236}">
                <a16:creationId xmlns:a16="http://schemas.microsoft.com/office/drawing/2014/main" id="{0F26E01C-349A-436A-8A0F-95AE0683589D}"/>
              </a:ext>
            </a:extLst>
          </p:cNvPr>
          <p:cNvGrpSpPr/>
          <p:nvPr/>
        </p:nvGrpSpPr>
        <p:grpSpPr>
          <a:xfrm>
            <a:off x="5912829" y="3993302"/>
            <a:ext cx="2656205" cy="1698880"/>
            <a:chOff x="5920105" y="4005062"/>
            <a:chExt cx="2656205" cy="1698880"/>
          </a:xfrm>
        </p:grpSpPr>
        <p:sp>
          <p:nvSpPr>
            <p:cNvPr id="34" name="object 14">
              <a:extLst>
                <a:ext uri="{FF2B5EF4-FFF2-40B4-BE49-F238E27FC236}">
                  <a16:creationId xmlns:a16="http://schemas.microsoft.com/office/drawing/2014/main" id="{6CFC78D7-798F-46B4-B99F-C2B07185265B}"/>
                </a:ext>
              </a:extLst>
            </p:cNvPr>
            <p:cNvSpPr txBox="1"/>
            <p:nvPr/>
          </p:nvSpPr>
          <p:spPr>
            <a:xfrm>
              <a:off x="5920105" y="4229179"/>
              <a:ext cx="2656205" cy="1474763"/>
            </a:xfrm>
            <a:prstGeom prst="rect">
              <a:avLst/>
            </a:prstGeom>
          </p:spPr>
          <p:txBody>
            <a:bodyPr vert="horz" wrap="square" lIns="0" tIns="12700" rIns="0" bIns="0" rtlCol="0">
              <a:spAutoFit/>
            </a:bodyPr>
            <a:lstStyle/>
            <a:p>
              <a:pPr marL="283464" marR="84455" indent="-283464">
                <a:lnSpc>
                  <a:spcPct val="100000"/>
                </a:lnSpc>
                <a:spcBef>
                  <a:spcPts val="200"/>
                </a:spcBef>
                <a:buFont typeface="Wingdings"/>
                <a:buChar char=""/>
                <a:tabLst>
                  <a:tab pos="195580" algn="l"/>
                </a:tabLst>
              </a:pPr>
              <a:r>
                <a:rPr sz="1000" spc="-30">
                  <a:solidFill>
                    <a:srgbClr val="636363"/>
                  </a:solidFill>
                  <a:latin typeface="Arial"/>
                  <a:cs typeface="Arial"/>
                </a:rPr>
                <a:t>Analyze</a:t>
              </a:r>
              <a:r>
                <a:rPr sz="1000" spc="-25">
                  <a:solidFill>
                    <a:srgbClr val="636363"/>
                  </a:solidFill>
                  <a:latin typeface="Arial"/>
                  <a:cs typeface="Arial"/>
                </a:rPr>
                <a:t> </a:t>
              </a:r>
              <a:r>
                <a:rPr sz="1000" spc="-15">
                  <a:solidFill>
                    <a:srgbClr val="636363"/>
                  </a:solidFill>
                  <a:latin typeface="Arial"/>
                  <a:cs typeface="Arial"/>
                </a:rPr>
                <a:t>material </a:t>
              </a:r>
              <a:r>
                <a:rPr sz="1000" spc="-5">
                  <a:solidFill>
                    <a:srgbClr val="636363"/>
                  </a:solidFill>
                  <a:latin typeface="Arial"/>
                  <a:cs typeface="Arial"/>
                </a:rPr>
                <a:t>ESG </a:t>
              </a:r>
              <a:r>
                <a:rPr sz="1000">
                  <a:solidFill>
                    <a:srgbClr val="636363"/>
                  </a:solidFill>
                  <a:latin typeface="Arial"/>
                  <a:cs typeface="Arial"/>
                </a:rPr>
                <a:t>risk </a:t>
              </a:r>
              <a:r>
                <a:rPr sz="1000" spc="-10">
                  <a:solidFill>
                    <a:srgbClr val="636363"/>
                  </a:solidFill>
                  <a:latin typeface="Arial"/>
                  <a:cs typeface="Arial"/>
                </a:rPr>
                <a:t>factors</a:t>
              </a:r>
              <a:r>
                <a:rPr lang="en-US" sz="1000" spc="-10">
                  <a:solidFill>
                    <a:srgbClr val="636363"/>
                  </a:solidFill>
                  <a:latin typeface="Arial"/>
                  <a:cs typeface="Arial"/>
                </a:rPr>
                <a:t> </a:t>
              </a:r>
              <a:r>
                <a:rPr sz="1000" spc="-20">
                  <a:solidFill>
                    <a:srgbClr val="636363"/>
                  </a:solidFill>
                  <a:latin typeface="Arial"/>
                  <a:cs typeface="Arial"/>
                </a:rPr>
                <a:t>and</a:t>
              </a:r>
              <a:r>
                <a:rPr sz="1000" spc="20">
                  <a:solidFill>
                    <a:srgbClr val="636363"/>
                  </a:solidFill>
                  <a:latin typeface="Arial"/>
                  <a:cs typeface="Arial"/>
                </a:rPr>
                <a:t> </a:t>
              </a:r>
              <a:r>
                <a:rPr sz="1000" spc="5">
                  <a:solidFill>
                    <a:srgbClr val="636363"/>
                  </a:solidFill>
                  <a:latin typeface="Arial"/>
                  <a:cs typeface="Arial"/>
                </a:rPr>
                <a:t>issuer’s</a:t>
              </a:r>
              <a:r>
                <a:rPr sz="1000" spc="-65">
                  <a:solidFill>
                    <a:srgbClr val="636363"/>
                  </a:solidFill>
                  <a:latin typeface="Arial"/>
                  <a:cs typeface="Arial"/>
                </a:rPr>
                <a:t> </a:t>
              </a:r>
              <a:r>
                <a:rPr sz="1000" spc="-25">
                  <a:solidFill>
                    <a:srgbClr val="636363"/>
                  </a:solidFill>
                  <a:latin typeface="Arial"/>
                  <a:cs typeface="Arial"/>
                </a:rPr>
                <a:t>ability</a:t>
              </a:r>
              <a:r>
                <a:rPr sz="1000" spc="170">
                  <a:solidFill>
                    <a:srgbClr val="636363"/>
                  </a:solidFill>
                  <a:latin typeface="Arial"/>
                  <a:cs typeface="Arial"/>
                </a:rPr>
                <a:t> </a:t>
              </a:r>
              <a:r>
                <a:rPr sz="1000" spc="-10">
                  <a:solidFill>
                    <a:srgbClr val="636363"/>
                  </a:solidFill>
                  <a:latin typeface="Arial"/>
                  <a:cs typeface="Arial"/>
                </a:rPr>
                <a:t>to</a:t>
              </a:r>
              <a:r>
                <a:rPr sz="1000" spc="-55">
                  <a:solidFill>
                    <a:srgbClr val="636363"/>
                  </a:solidFill>
                  <a:latin typeface="Arial"/>
                  <a:cs typeface="Arial"/>
                </a:rPr>
                <a:t> </a:t>
              </a:r>
              <a:r>
                <a:rPr sz="1000" spc="-15">
                  <a:solidFill>
                    <a:srgbClr val="636363"/>
                  </a:solidFill>
                  <a:latin typeface="Arial"/>
                  <a:cs typeface="Arial"/>
                </a:rPr>
                <a:t>manage</a:t>
              </a:r>
              <a:r>
                <a:rPr sz="1000" spc="25">
                  <a:solidFill>
                    <a:srgbClr val="636363"/>
                  </a:solidFill>
                  <a:latin typeface="Arial"/>
                  <a:cs typeface="Arial"/>
                </a:rPr>
                <a:t> </a:t>
              </a:r>
              <a:r>
                <a:rPr sz="1000" spc="-30">
                  <a:solidFill>
                    <a:srgbClr val="636363"/>
                  </a:solidFill>
                  <a:latin typeface="Arial"/>
                  <a:cs typeface="Arial"/>
                </a:rPr>
                <a:t>them</a:t>
              </a:r>
              <a:endParaRPr sz="1000">
                <a:latin typeface="Arial"/>
                <a:cs typeface="Arial"/>
              </a:endParaRPr>
            </a:p>
            <a:p>
              <a:pPr marL="283464" marR="104775" indent="-283464">
                <a:lnSpc>
                  <a:spcPct val="100000"/>
                </a:lnSpc>
                <a:spcBef>
                  <a:spcPts val="200"/>
                </a:spcBef>
                <a:buFont typeface="Wingdings"/>
                <a:buChar char=""/>
                <a:tabLst>
                  <a:tab pos="195580" algn="l"/>
                </a:tabLst>
              </a:pPr>
              <a:r>
                <a:rPr sz="1000" spc="-25">
                  <a:solidFill>
                    <a:srgbClr val="636363"/>
                  </a:solidFill>
                  <a:latin typeface="Arial"/>
                  <a:cs typeface="Arial"/>
                </a:rPr>
                <a:t>Evaluate</a:t>
              </a:r>
              <a:r>
                <a:rPr sz="1000" spc="-20">
                  <a:solidFill>
                    <a:srgbClr val="636363"/>
                  </a:solidFill>
                  <a:latin typeface="Arial"/>
                  <a:cs typeface="Arial"/>
                </a:rPr>
                <a:t> </a:t>
              </a:r>
              <a:r>
                <a:rPr sz="1000" spc="-15">
                  <a:solidFill>
                    <a:srgbClr val="636363"/>
                  </a:solidFill>
                  <a:latin typeface="Arial"/>
                  <a:cs typeface="Arial"/>
                </a:rPr>
                <a:t>sustainable</a:t>
              </a:r>
              <a:r>
                <a:rPr sz="1000" spc="-10">
                  <a:solidFill>
                    <a:srgbClr val="636363"/>
                  </a:solidFill>
                  <a:latin typeface="Arial"/>
                  <a:cs typeface="Arial"/>
                </a:rPr>
                <a:t> merits </a:t>
              </a:r>
              <a:r>
                <a:rPr sz="1000" spc="-30">
                  <a:solidFill>
                    <a:srgbClr val="636363"/>
                  </a:solidFill>
                  <a:latin typeface="Arial"/>
                  <a:cs typeface="Arial"/>
                </a:rPr>
                <a:t>of</a:t>
              </a:r>
              <a:r>
                <a:rPr lang="en-US" sz="1000" spc="-30">
                  <a:solidFill>
                    <a:srgbClr val="636363"/>
                  </a:solidFill>
                  <a:latin typeface="Arial"/>
                  <a:cs typeface="Arial"/>
                </a:rPr>
                <a:t> </a:t>
              </a:r>
              <a:r>
                <a:rPr sz="1000" spc="5">
                  <a:solidFill>
                    <a:srgbClr val="636363"/>
                  </a:solidFill>
                  <a:latin typeface="Arial"/>
                  <a:cs typeface="Arial"/>
                </a:rPr>
                <a:t>issuer’s</a:t>
              </a:r>
              <a:r>
                <a:rPr sz="1000" spc="-65">
                  <a:solidFill>
                    <a:srgbClr val="636363"/>
                  </a:solidFill>
                  <a:latin typeface="Arial"/>
                  <a:cs typeface="Arial"/>
                </a:rPr>
                <a:t> </a:t>
              </a:r>
              <a:r>
                <a:rPr sz="1000" spc="-25">
                  <a:solidFill>
                    <a:srgbClr val="636363"/>
                  </a:solidFill>
                  <a:latin typeface="Arial"/>
                  <a:cs typeface="Arial"/>
                </a:rPr>
                <a:t>operations</a:t>
              </a:r>
              <a:r>
                <a:rPr sz="1000" spc="165">
                  <a:solidFill>
                    <a:srgbClr val="636363"/>
                  </a:solidFill>
                  <a:latin typeface="Arial"/>
                  <a:cs typeface="Arial"/>
                </a:rPr>
                <a:t> </a:t>
              </a:r>
              <a:r>
                <a:rPr sz="1000" spc="-25">
                  <a:solidFill>
                    <a:srgbClr val="636363"/>
                  </a:solidFill>
                  <a:latin typeface="Arial"/>
                  <a:cs typeface="Arial"/>
                </a:rPr>
                <a:t>and/or</a:t>
              </a:r>
              <a:r>
                <a:rPr sz="1000" spc="130">
                  <a:solidFill>
                    <a:srgbClr val="636363"/>
                  </a:solidFill>
                  <a:latin typeface="Arial"/>
                  <a:cs typeface="Arial"/>
                </a:rPr>
                <a:t> </a:t>
              </a:r>
              <a:r>
                <a:rPr sz="1000" spc="-25">
                  <a:solidFill>
                    <a:srgbClr val="636363"/>
                  </a:solidFill>
                  <a:latin typeface="Arial"/>
                  <a:cs typeface="Arial"/>
                </a:rPr>
                <a:t>offerings</a:t>
              </a:r>
              <a:endParaRPr sz="1000">
                <a:latin typeface="Arial"/>
                <a:cs typeface="Arial"/>
              </a:endParaRPr>
            </a:p>
            <a:p>
              <a:pPr marL="283464" marR="5080" indent="-283464">
                <a:lnSpc>
                  <a:spcPct val="100000"/>
                </a:lnSpc>
                <a:spcBef>
                  <a:spcPts val="200"/>
                </a:spcBef>
                <a:buFont typeface="Wingdings"/>
                <a:buChar char=""/>
                <a:tabLst>
                  <a:tab pos="195580" algn="l"/>
                </a:tabLst>
              </a:pPr>
              <a:r>
                <a:rPr sz="1000" spc="-10">
                  <a:solidFill>
                    <a:srgbClr val="636363"/>
                  </a:solidFill>
                  <a:latin typeface="Arial"/>
                  <a:cs typeface="Arial"/>
                </a:rPr>
                <a:t>Rate </a:t>
              </a:r>
              <a:r>
                <a:rPr sz="1000" spc="-5">
                  <a:solidFill>
                    <a:srgbClr val="636363"/>
                  </a:solidFill>
                  <a:latin typeface="Arial"/>
                  <a:cs typeface="Arial"/>
                </a:rPr>
                <a:t>ESG </a:t>
              </a:r>
              <a:r>
                <a:rPr sz="1000">
                  <a:solidFill>
                    <a:srgbClr val="636363"/>
                  </a:solidFill>
                  <a:latin typeface="Arial"/>
                  <a:cs typeface="Arial"/>
                </a:rPr>
                <a:t>risk </a:t>
              </a:r>
              <a:r>
                <a:rPr sz="1000" spc="-20">
                  <a:solidFill>
                    <a:srgbClr val="636363"/>
                  </a:solidFill>
                  <a:latin typeface="Arial"/>
                  <a:cs typeface="Arial"/>
                </a:rPr>
                <a:t>and </a:t>
              </a:r>
              <a:r>
                <a:rPr sz="1000" spc="-25">
                  <a:solidFill>
                    <a:srgbClr val="636363"/>
                  </a:solidFill>
                  <a:latin typeface="Arial"/>
                  <a:cs typeface="Arial"/>
                </a:rPr>
                <a:t>opportunity</a:t>
              </a:r>
              <a:r>
                <a:rPr sz="1000" spc="-20">
                  <a:solidFill>
                    <a:srgbClr val="636363"/>
                  </a:solidFill>
                  <a:latin typeface="Arial"/>
                  <a:cs typeface="Arial"/>
                </a:rPr>
                <a:t> using</a:t>
              </a:r>
              <a:r>
                <a:rPr lang="en-US" sz="1000" spc="-20">
                  <a:solidFill>
                    <a:srgbClr val="636363"/>
                  </a:solidFill>
                  <a:latin typeface="Arial"/>
                  <a:cs typeface="Arial"/>
                </a:rPr>
                <a:t> </a:t>
              </a:r>
              <a:r>
                <a:rPr sz="1000" spc="-20">
                  <a:solidFill>
                    <a:srgbClr val="636363"/>
                  </a:solidFill>
                  <a:latin typeface="Arial"/>
                  <a:cs typeface="Arial"/>
                </a:rPr>
                <a:t>proprietary</a:t>
              </a:r>
              <a:r>
                <a:rPr sz="1000" spc="180">
                  <a:solidFill>
                    <a:srgbClr val="636363"/>
                  </a:solidFill>
                  <a:latin typeface="Arial"/>
                  <a:cs typeface="Arial"/>
                </a:rPr>
                <a:t> </a:t>
              </a:r>
              <a:r>
                <a:rPr sz="1000" spc="-10">
                  <a:solidFill>
                    <a:srgbClr val="636363"/>
                  </a:solidFill>
                  <a:latin typeface="Arial"/>
                  <a:cs typeface="Arial"/>
                </a:rPr>
                <a:t>framework</a:t>
              </a:r>
              <a:endParaRPr sz="1000">
                <a:latin typeface="Arial"/>
                <a:cs typeface="Arial"/>
              </a:endParaRPr>
            </a:p>
            <a:p>
              <a:pPr marL="283464" marR="26670" indent="-283464">
                <a:lnSpc>
                  <a:spcPct val="100000"/>
                </a:lnSpc>
                <a:spcBef>
                  <a:spcPts val="200"/>
                </a:spcBef>
                <a:buFont typeface="Wingdings"/>
                <a:buChar char=""/>
                <a:tabLst>
                  <a:tab pos="195580" algn="l"/>
                </a:tabLst>
              </a:pPr>
              <a:r>
                <a:rPr sz="1000" spc="-25">
                  <a:solidFill>
                    <a:srgbClr val="636363"/>
                  </a:solidFill>
                  <a:latin typeface="Arial"/>
                  <a:cs typeface="Arial"/>
                </a:rPr>
                <a:t>Evaluate</a:t>
              </a:r>
              <a:r>
                <a:rPr sz="1000" spc="-20">
                  <a:solidFill>
                    <a:srgbClr val="636363"/>
                  </a:solidFill>
                  <a:latin typeface="Arial"/>
                  <a:cs typeface="Arial"/>
                </a:rPr>
                <a:t> </a:t>
              </a:r>
              <a:r>
                <a:rPr sz="1000" spc="-10">
                  <a:solidFill>
                    <a:srgbClr val="636363"/>
                  </a:solidFill>
                  <a:latin typeface="Arial"/>
                  <a:cs typeface="Arial"/>
                </a:rPr>
                <a:t>specific </a:t>
              </a:r>
              <a:r>
                <a:rPr sz="1000">
                  <a:solidFill>
                    <a:srgbClr val="636363"/>
                  </a:solidFill>
                  <a:latin typeface="Arial"/>
                  <a:cs typeface="Arial"/>
                </a:rPr>
                <a:t>use </a:t>
              </a:r>
              <a:r>
                <a:rPr sz="1000" spc="-15">
                  <a:solidFill>
                    <a:srgbClr val="636363"/>
                  </a:solidFill>
                  <a:latin typeface="Arial"/>
                  <a:cs typeface="Arial"/>
                </a:rPr>
                <a:t>of proceeds </a:t>
              </a:r>
              <a:r>
                <a:rPr sz="1000" spc="-30">
                  <a:solidFill>
                    <a:srgbClr val="636363"/>
                  </a:solidFill>
                  <a:latin typeface="Arial"/>
                  <a:cs typeface="Arial"/>
                </a:rPr>
                <a:t>of</a:t>
              </a:r>
              <a:r>
                <a:rPr lang="en-US" sz="1000" spc="-30">
                  <a:solidFill>
                    <a:srgbClr val="636363"/>
                  </a:solidFill>
                  <a:latin typeface="Arial"/>
                  <a:cs typeface="Arial"/>
                </a:rPr>
                <a:t> </a:t>
              </a:r>
              <a:r>
                <a:rPr sz="1000" spc="-15">
                  <a:solidFill>
                    <a:srgbClr val="636363"/>
                  </a:solidFill>
                  <a:latin typeface="Arial"/>
                  <a:cs typeface="Arial"/>
                </a:rPr>
                <a:t>the </a:t>
              </a:r>
              <a:r>
                <a:rPr sz="1000" spc="-25">
                  <a:solidFill>
                    <a:srgbClr val="636363"/>
                  </a:solidFill>
                  <a:latin typeface="Arial"/>
                  <a:cs typeface="Arial"/>
                </a:rPr>
                <a:t>bond,</a:t>
              </a:r>
              <a:r>
                <a:rPr sz="1000" spc="-20">
                  <a:solidFill>
                    <a:srgbClr val="636363"/>
                  </a:solidFill>
                  <a:latin typeface="Arial"/>
                  <a:cs typeface="Arial"/>
                </a:rPr>
                <a:t> and </a:t>
              </a:r>
              <a:r>
                <a:rPr sz="1000" spc="-10">
                  <a:solidFill>
                    <a:srgbClr val="636363"/>
                  </a:solidFill>
                  <a:latin typeface="Arial"/>
                  <a:cs typeface="Arial"/>
                </a:rPr>
                <a:t>ensure </a:t>
              </a:r>
              <a:r>
                <a:rPr sz="1000" spc="-20">
                  <a:solidFill>
                    <a:srgbClr val="636363"/>
                  </a:solidFill>
                  <a:latin typeface="Arial"/>
                  <a:cs typeface="Arial"/>
                </a:rPr>
                <a:t>adherence</a:t>
              </a:r>
              <a:r>
                <a:rPr sz="1000" spc="-15">
                  <a:solidFill>
                    <a:srgbClr val="636363"/>
                  </a:solidFill>
                  <a:latin typeface="Arial"/>
                  <a:cs typeface="Arial"/>
                </a:rPr>
                <a:t> </a:t>
              </a:r>
              <a:r>
                <a:rPr sz="1000" spc="-10">
                  <a:solidFill>
                    <a:srgbClr val="636363"/>
                  </a:solidFill>
                  <a:latin typeface="Arial"/>
                  <a:cs typeface="Arial"/>
                </a:rPr>
                <a:t>to</a:t>
              </a:r>
              <a:r>
                <a:rPr lang="en-US" sz="1000" spc="-10">
                  <a:solidFill>
                    <a:srgbClr val="636363"/>
                  </a:solidFill>
                  <a:latin typeface="Arial"/>
                  <a:cs typeface="Arial"/>
                </a:rPr>
                <a:t> </a:t>
              </a:r>
              <a:r>
                <a:rPr sz="1000" spc="-55">
                  <a:solidFill>
                    <a:srgbClr val="636363"/>
                  </a:solidFill>
                  <a:latin typeface="Arial"/>
                  <a:cs typeface="Arial"/>
                </a:rPr>
                <a:t>ICMA</a:t>
              </a:r>
              <a:r>
                <a:rPr sz="1000" spc="135">
                  <a:solidFill>
                    <a:srgbClr val="636363"/>
                  </a:solidFill>
                  <a:latin typeface="Arial"/>
                  <a:cs typeface="Arial"/>
                </a:rPr>
                <a:t> </a:t>
              </a:r>
              <a:r>
                <a:rPr sz="1000" spc="-15">
                  <a:solidFill>
                    <a:srgbClr val="636363"/>
                  </a:solidFill>
                  <a:latin typeface="Arial"/>
                  <a:cs typeface="Arial"/>
                </a:rPr>
                <a:t>Principles</a:t>
              </a:r>
              <a:r>
                <a:rPr sz="1000" spc="95">
                  <a:solidFill>
                    <a:srgbClr val="636363"/>
                  </a:solidFill>
                  <a:latin typeface="Arial"/>
                  <a:cs typeface="Arial"/>
                </a:rPr>
                <a:t> </a:t>
              </a:r>
              <a:r>
                <a:rPr sz="1000" spc="-15">
                  <a:solidFill>
                    <a:srgbClr val="636363"/>
                  </a:solidFill>
                  <a:latin typeface="Arial"/>
                  <a:cs typeface="Arial"/>
                </a:rPr>
                <a:t>for</a:t>
              </a:r>
              <a:r>
                <a:rPr sz="1000" spc="60">
                  <a:solidFill>
                    <a:srgbClr val="636363"/>
                  </a:solidFill>
                  <a:latin typeface="Arial"/>
                  <a:cs typeface="Arial"/>
                </a:rPr>
                <a:t> </a:t>
              </a:r>
              <a:r>
                <a:rPr sz="1000" spc="-30">
                  <a:solidFill>
                    <a:srgbClr val="636363"/>
                  </a:solidFill>
                  <a:latin typeface="Arial"/>
                  <a:cs typeface="Arial"/>
                </a:rPr>
                <a:t>labeled</a:t>
              </a:r>
              <a:r>
                <a:rPr sz="1000" spc="105">
                  <a:solidFill>
                    <a:srgbClr val="636363"/>
                  </a:solidFill>
                  <a:latin typeface="Arial"/>
                  <a:cs typeface="Arial"/>
                </a:rPr>
                <a:t> </a:t>
              </a:r>
              <a:r>
                <a:rPr sz="1000" spc="-30">
                  <a:solidFill>
                    <a:srgbClr val="636363"/>
                  </a:solidFill>
                  <a:latin typeface="Arial"/>
                  <a:cs typeface="Arial"/>
                </a:rPr>
                <a:t>bonds</a:t>
              </a:r>
              <a:endParaRPr sz="1000">
                <a:latin typeface="Arial"/>
                <a:cs typeface="Arial"/>
              </a:endParaRPr>
            </a:p>
          </p:txBody>
        </p:sp>
        <p:sp>
          <p:nvSpPr>
            <p:cNvPr id="35" name="object 22">
              <a:extLst>
                <a:ext uri="{FF2B5EF4-FFF2-40B4-BE49-F238E27FC236}">
                  <a16:creationId xmlns:a16="http://schemas.microsoft.com/office/drawing/2014/main" id="{AC05B799-ED86-4D62-AAC7-0C61A7E6C7C2}"/>
                </a:ext>
              </a:extLst>
            </p:cNvPr>
            <p:cNvSpPr txBox="1"/>
            <p:nvPr/>
          </p:nvSpPr>
          <p:spPr>
            <a:xfrm>
              <a:off x="5920105" y="4005062"/>
              <a:ext cx="2197735" cy="185948"/>
            </a:xfrm>
            <a:prstGeom prst="rect">
              <a:avLst/>
            </a:prstGeom>
          </p:spPr>
          <p:txBody>
            <a:bodyPr vert="horz" wrap="square" lIns="0" tIns="16510" rIns="0" bIns="0" rtlCol="0">
              <a:spAutoFit/>
            </a:bodyPr>
            <a:lstStyle/>
            <a:p>
              <a:pPr>
                <a:lnSpc>
                  <a:spcPct val="100000"/>
                </a:lnSpc>
                <a:spcBef>
                  <a:spcPts val="130"/>
                </a:spcBef>
              </a:pPr>
              <a:r>
                <a:rPr lang="en-US" sz="1100" b="1" spc="45">
                  <a:solidFill>
                    <a:srgbClr val="0D4363"/>
                  </a:solidFill>
                  <a:latin typeface="Arial"/>
                  <a:cs typeface="Arial"/>
                </a:rPr>
                <a:t>Proprietary ESG Assessment</a:t>
              </a:r>
            </a:p>
          </p:txBody>
        </p:sp>
      </p:grpSp>
      <p:grpSp>
        <p:nvGrpSpPr>
          <p:cNvPr id="36" name="Group 35">
            <a:extLst>
              <a:ext uri="{FF2B5EF4-FFF2-40B4-BE49-F238E27FC236}">
                <a16:creationId xmlns:a16="http://schemas.microsoft.com/office/drawing/2014/main" id="{C964A479-C132-4EDA-8F44-211DA3015E18}"/>
              </a:ext>
            </a:extLst>
          </p:cNvPr>
          <p:cNvGrpSpPr/>
          <p:nvPr/>
        </p:nvGrpSpPr>
        <p:grpSpPr>
          <a:xfrm>
            <a:off x="2039776" y="3022927"/>
            <a:ext cx="2197735" cy="1197832"/>
            <a:chOff x="2183988" y="2775259"/>
            <a:chExt cx="2197735" cy="1197832"/>
          </a:xfrm>
        </p:grpSpPr>
        <p:sp>
          <p:nvSpPr>
            <p:cNvPr id="37" name="object 5">
              <a:extLst>
                <a:ext uri="{FF2B5EF4-FFF2-40B4-BE49-F238E27FC236}">
                  <a16:creationId xmlns:a16="http://schemas.microsoft.com/office/drawing/2014/main" id="{323169F7-0020-40C7-9D0D-7736788FDF40}"/>
                </a:ext>
              </a:extLst>
            </p:cNvPr>
            <p:cNvSpPr txBox="1"/>
            <p:nvPr/>
          </p:nvSpPr>
          <p:spPr>
            <a:xfrm>
              <a:off x="2183988" y="2961276"/>
              <a:ext cx="2129790" cy="1011815"/>
            </a:xfrm>
            <a:prstGeom prst="rect">
              <a:avLst/>
            </a:prstGeom>
          </p:spPr>
          <p:txBody>
            <a:bodyPr vert="horz" wrap="square" lIns="0" tIns="16510" rIns="0" bIns="0" rtlCol="0">
              <a:spAutoFit/>
            </a:bodyPr>
            <a:lstStyle/>
            <a:p>
              <a:pPr marL="283464" marR="5080" indent="-283464">
                <a:spcBef>
                  <a:spcPts val="40"/>
                </a:spcBef>
                <a:buFont typeface="Wingdings"/>
                <a:buChar char=""/>
                <a:tabLst>
                  <a:tab pos="195580" algn="l"/>
                </a:tabLst>
              </a:pPr>
              <a:r>
                <a:rPr sz="1050" spc="-10">
                  <a:solidFill>
                    <a:srgbClr val="646464"/>
                  </a:solidFill>
                  <a:latin typeface="Arial"/>
                  <a:cs typeface="Arial"/>
                </a:rPr>
                <a:t>Determine</a:t>
              </a:r>
              <a:r>
                <a:rPr sz="1050" spc="5">
                  <a:solidFill>
                    <a:srgbClr val="646464"/>
                  </a:solidFill>
                  <a:latin typeface="Arial"/>
                  <a:cs typeface="Arial"/>
                </a:rPr>
                <a:t> </a:t>
              </a:r>
              <a:r>
                <a:rPr sz="1050" spc="-10">
                  <a:solidFill>
                    <a:srgbClr val="646464"/>
                  </a:solidFill>
                  <a:latin typeface="Arial"/>
                  <a:cs typeface="Arial"/>
                </a:rPr>
                <a:t>business</a:t>
              </a:r>
              <a:r>
                <a:rPr sz="1050">
                  <a:solidFill>
                    <a:srgbClr val="646464"/>
                  </a:solidFill>
                  <a:latin typeface="Arial"/>
                  <a:cs typeface="Arial"/>
                </a:rPr>
                <a:t> </a:t>
              </a:r>
              <a:r>
                <a:rPr sz="1050" spc="-20">
                  <a:solidFill>
                    <a:srgbClr val="646464"/>
                  </a:solidFill>
                  <a:latin typeface="Arial"/>
                  <a:cs typeface="Arial"/>
                </a:rPr>
                <a:t>drivers</a:t>
              </a:r>
              <a:r>
                <a:rPr sz="1050" spc="75">
                  <a:solidFill>
                    <a:srgbClr val="646464"/>
                  </a:solidFill>
                  <a:latin typeface="Arial"/>
                  <a:cs typeface="Arial"/>
                </a:rPr>
                <a:t> </a:t>
              </a:r>
              <a:r>
                <a:rPr sz="1050">
                  <a:solidFill>
                    <a:srgbClr val="646464"/>
                  </a:solidFill>
                  <a:latin typeface="Arial"/>
                  <a:cs typeface="Arial"/>
                </a:rPr>
                <a:t>/</a:t>
              </a:r>
              <a:r>
                <a:rPr lang="en-US" sz="1050">
                  <a:solidFill>
                    <a:srgbClr val="646464"/>
                  </a:solidFill>
                  <a:latin typeface="Arial"/>
                  <a:cs typeface="Arial"/>
                </a:rPr>
                <a:t> </a:t>
              </a:r>
              <a:r>
                <a:rPr sz="1050" spc="-25">
                  <a:solidFill>
                    <a:srgbClr val="646464"/>
                  </a:solidFill>
                  <a:latin typeface="Arial"/>
                  <a:cs typeface="Arial"/>
                </a:rPr>
                <a:t>key </a:t>
              </a:r>
              <a:r>
                <a:rPr sz="1050" spc="-10">
                  <a:solidFill>
                    <a:srgbClr val="646464"/>
                  </a:solidFill>
                  <a:latin typeface="Arial"/>
                  <a:cs typeface="Arial"/>
                </a:rPr>
                <a:t>risks </a:t>
              </a:r>
              <a:r>
                <a:rPr sz="1050" spc="-25">
                  <a:solidFill>
                    <a:srgbClr val="646464"/>
                  </a:solidFill>
                  <a:latin typeface="Arial"/>
                  <a:cs typeface="Arial"/>
                </a:rPr>
                <a:t>via</a:t>
              </a:r>
              <a:r>
                <a:rPr sz="1050" spc="-20">
                  <a:solidFill>
                    <a:srgbClr val="646464"/>
                  </a:solidFill>
                  <a:latin typeface="Arial"/>
                  <a:cs typeface="Arial"/>
                </a:rPr>
                <a:t> </a:t>
              </a:r>
              <a:r>
                <a:rPr sz="1050" spc="-25">
                  <a:solidFill>
                    <a:srgbClr val="646464"/>
                  </a:solidFill>
                  <a:latin typeface="Arial"/>
                  <a:cs typeface="Arial"/>
                </a:rPr>
                <a:t>financial</a:t>
              </a:r>
              <a:r>
                <a:rPr lang="en-US" sz="1050" spc="-25">
                  <a:solidFill>
                    <a:srgbClr val="646464"/>
                  </a:solidFill>
                  <a:latin typeface="Arial"/>
                  <a:cs typeface="Arial"/>
                </a:rPr>
                <a:t> </a:t>
              </a:r>
              <a:r>
                <a:rPr sz="1050" spc="-10">
                  <a:solidFill>
                    <a:srgbClr val="646464"/>
                  </a:solidFill>
                  <a:latin typeface="Arial"/>
                  <a:cs typeface="Arial"/>
                </a:rPr>
                <a:t>statement</a:t>
              </a:r>
              <a:r>
                <a:rPr sz="1050" spc="45">
                  <a:solidFill>
                    <a:srgbClr val="646464"/>
                  </a:solidFill>
                  <a:latin typeface="Arial"/>
                  <a:cs typeface="Arial"/>
                </a:rPr>
                <a:t> </a:t>
              </a:r>
              <a:r>
                <a:rPr sz="1050" spc="-20">
                  <a:solidFill>
                    <a:srgbClr val="646464"/>
                  </a:solidFill>
                  <a:latin typeface="Arial"/>
                  <a:cs typeface="Arial"/>
                </a:rPr>
                <a:t>analysis</a:t>
              </a:r>
              <a:endParaRPr sz="1050">
                <a:solidFill>
                  <a:srgbClr val="646464"/>
                </a:solidFill>
                <a:latin typeface="Arial"/>
                <a:cs typeface="Arial"/>
              </a:endParaRPr>
            </a:p>
            <a:p>
              <a:pPr marL="283464" marR="158750" indent="-283464">
                <a:spcBef>
                  <a:spcPts val="200"/>
                </a:spcBef>
                <a:buFont typeface="Wingdings"/>
                <a:buChar char=""/>
                <a:tabLst>
                  <a:tab pos="195580" algn="l"/>
                </a:tabLst>
              </a:pPr>
              <a:r>
                <a:rPr sz="1050" spc="-20">
                  <a:solidFill>
                    <a:srgbClr val="646464"/>
                  </a:solidFill>
                  <a:latin typeface="Arial"/>
                  <a:cs typeface="Arial"/>
                </a:rPr>
                <a:t>Understand</a:t>
              </a:r>
              <a:r>
                <a:rPr sz="1050" spc="-15">
                  <a:solidFill>
                    <a:srgbClr val="646464"/>
                  </a:solidFill>
                  <a:latin typeface="Arial"/>
                  <a:cs typeface="Arial"/>
                </a:rPr>
                <a:t> </a:t>
              </a:r>
              <a:r>
                <a:rPr sz="1050" spc="-10">
                  <a:solidFill>
                    <a:srgbClr val="646464"/>
                  </a:solidFill>
                  <a:latin typeface="Arial"/>
                  <a:cs typeface="Arial"/>
                </a:rPr>
                <a:t>structural</a:t>
              </a:r>
              <a:r>
                <a:rPr lang="en-US" sz="1050" spc="-10">
                  <a:solidFill>
                    <a:srgbClr val="646464"/>
                  </a:solidFill>
                  <a:latin typeface="Arial"/>
                  <a:cs typeface="Arial"/>
                </a:rPr>
                <a:t> </a:t>
              </a:r>
              <a:r>
                <a:rPr sz="1050" spc="-15">
                  <a:solidFill>
                    <a:srgbClr val="646464"/>
                  </a:solidFill>
                  <a:latin typeface="Arial"/>
                  <a:cs typeface="Arial"/>
                </a:rPr>
                <a:t>considerations</a:t>
              </a:r>
              <a:r>
                <a:rPr sz="1050" spc="65">
                  <a:solidFill>
                    <a:srgbClr val="646464"/>
                  </a:solidFill>
                  <a:latin typeface="Arial"/>
                  <a:cs typeface="Arial"/>
                </a:rPr>
                <a:t> </a:t>
              </a:r>
              <a:r>
                <a:rPr sz="1050" spc="-25">
                  <a:solidFill>
                    <a:srgbClr val="646464"/>
                  </a:solidFill>
                  <a:latin typeface="Arial"/>
                  <a:cs typeface="Arial"/>
                </a:rPr>
                <a:t>via</a:t>
              </a:r>
              <a:r>
                <a:rPr sz="1050" spc="80">
                  <a:solidFill>
                    <a:srgbClr val="646464"/>
                  </a:solidFill>
                  <a:latin typeface="Arial"/>
                  <a:cs typeface="Arial"/>
                </a:rPr>
                <a:t> </a:t>
              </a:r>
              <a:r>
                <a:rPr sz="1050" spc="-30">
                  <a:solidFill>
                    <a:srgbClr val="646464"/>
                  </a:solidFill>
                  <a:latin typeface="Arial"/>
                  <a:cs typeface="Arial"/>
                </a:rPr>
                <a:t>detailed</a:t>
              </a:r>
              <a:r>
                <a:rPr lang="en-US" sz="1050" spc="-30">
                  <a:solidFill>
                    <a:srgbClr val="646464"/>
                  </a:solidFill>
                  <a:latin typeface="Arial"/>
                  <a:cs typeface="Arial"/>
                </a:rPr>
                <a:t> </a:t>
              </a:r>
              <a:r>
                <a:rPr sz="1050" spc="-25">
                  <a:solidFill>
                    <a:srgbClr val="646464"/>
                  </a:solidFill>
                  <a:latin typeface="Arial"/>
                  <a:cs typeface="Arial"/>
                </a:rPr>
                <a:t>reading</a:t>
              </a:r>
              <a:r>
                <a:rPr sz="1050" spc="110">
                  <a:solidFill>
                    <a:srgbClr val="646464"/>
                  </a:solidFill>
                  <a:latin typeface="Arial"/>
                  <a:cs typeface="Arial"/>
                </a:rPr>
                <a:t> </a:t>
              </a:r>
              <a:r>
                <a:rPr sz="1050" spc="-15">
                  <a:solidFill>
                    <a:srgbClr val="646464"/>
                  </a:solidFill>
                  <a:latin typeface="Arial"/>
                  <a:cs typeface="Arial"/>
                </a:rPr>
                <a:t>of</a:t>
              </a:r>
              <a:r>
                <a:rPr sz="1050" spc="45">
                  <a:solidFill>
                    <a:srgbClr val="646464"/>
                  </a:solidFill>
                  <a:latin typeface="Arial"/>
                  <a:cs typeface="Arial"/>
                </a:rPr>
                <a:t> </a:t>
              </a:r>
              <a:r>
                <a:rPr sz="1050" spc="-30">
                  <a:solidFill>
                    <a:srgbClr val="646464"/>
                  </a:solidFill>
                  <a:latin typeface="Arial"/>
                  <a:cs typeface="Arial"/>
                </a:rPr>
                <a:t>indentures</a:t>
              </a:r>
              <a:endParaRPr sz="1050">
                <a:solidFill>
                  <a:srgbClr val="646464"/>
                </a:solidFill>
                <a:latin typeface="Arial"/>
                <a:cs typeface="Arial"/>
              </a:endParaRPr>
            </a:p>
          </p:txBody>
        </p:sp>
        <p:sp>
          <p:nvSpPr>
            <p:cNvPr id="38" name="object 22">
              <a:extLst>
                <a:ext uri="{FF2B5EF4-FFF2-40B4-BE49-F238E27FC236}">
                  <a16:creationId xmlns:a16="http://schemas.microsoft.com/office/drawing/2014/main" id="{718D869B-A14A-4C6E-99F2-92224CA4343C}"/>
                </a:ext>
              </a:extLst>
            </p:cNvPr>
            <p:cNvSpPr txBox="1"/>
            <p:nvPr/>
          </p:nvSpPr>
          <p:spPr>
            <a:xfrm>
              <a:off x="2183988" y="2775259"/>
              <a:ext cx="2197735" cy="185948"/>
            </a:xfrm>
            <a:prstGeom prst="rect">
              <a:avLst/>
            </a:prstGeom>
          </p:spPr>
          <p:txBody>
            <a:bodyPr vert="horz" wrap="square" lIns="0" tIns="16510" rIns="0" bIns="0" rtlCol="0">
              <a:spAutoFit/>
            </a:bodyPr>
            <a:lstStyle/>
            <a:p>
              <a:pPr>
                <a:lnSpc>
                  <a:spcPct val="100000"/>
                </a:lnSpc>
                <a:spcBef>
                  <a:spcPts val="0"/>
                </a:spcBef>
              </a:pPr>
              <a:r>
                <a:rPr lang="en-US" sz="1100" b="1" spc="45">
                  <a:solidFill>
                    <a:srgbClr val="0D4363"/>
                  </a:solidFill>
                  <a:latin typeface="Arial"/>
                  <a:cs typeface="Arial"/>
                </a:rPr>
                <a:t>Issuer Analysis</a:t>
              </a:r>
            </a:p>
          </p:txBody>
        </p:sp>
      </p:grpSp>
      <p:grpSp>
        <p:nvGrpSpPr>
          <p:cNvPr id="39" name="Group 38">
            <a:extLst>
              <a:ext uri="{FF2B5EF4-FFF2-40B4-BE49-F238E27FC236}">
                <a16:creationId xmlns:a16="http://schemas.microsoft.com/office/drawing/2014/main" id="{0C16F8A5-B485-479F-8C68-5C8E14686A46}"/>
              </a:ext>
            </a:extLst>
          </p:cNvPr>
          <p:cNvGrpSpPr/>
          <p:nvPr/>
        </p:nvGrpSpPr>
        <p:grpSpPr>
          <a:xfrm>
            <a:off x="1637539" y="4563526"/>
            <a:ext cx="2530272" cy="874598"/>
            <a:chOff x="1774015" y="4420534"/>
            <a:chExt cx="2530272" cy="874598"/>
          </a:xfrm>
        </p:grpSpPr>
        <p:sp>
          <p:nvSpPr>
            <p:cNvPr id="40" name="object 6">
              <a:extLst>
                <a:ext uri="{FF2B5EF4-FFF2-40B4-BE49-F238E27FC236}">
                  <a16:creationId xmlns:a16="http://schemas.microsoft.com/office/drawing/2014/main" id="{1264A022-46F2-4D58-A5C2-B4579EA0505A}"/>
                </a:ext>
              </a:extLst>
            </p:cNvPr>
            <p:cNvSpPr txBox="1"/>
            <p:nvPr/>
          </p:nvSpPr>
          <p:spPr>
            <a:xfrm>
              <a:off x="1774015" y="4606482"/>
              <a:ext cx="2530272" cy="688650"/>
            </a:xfrm>
            <a:prstGeom prst="rect">
              <a:avLst/>
            </a:prstGeom>
          </p:spPr>
          <p:txBody>
            <a:bodyPr vert="horz" wrap="square" lIns="0" tIns="16510" rIns="0" bIns="0" rtlCol="0">
              <a:spAutoFit/>
            </a:bodyPr>
            <a:lstStyle/>
            <a:p>
              <a:pPr marL="283464" marR="5080" indent="-283464">
                <a:spcBef>
                  <a:spcPts val="200"/>
                </a:spcBef>
                <a:buFont typeface="Wingdings"/>
                <a:buChar char=""/>
                <a:tabLst>
                  <a:tab pos="195580" algn="l"/>
                </a:tabLst>
              </a:pPr>
              <a:r>
                <a:rPr sz="1050" spc="-20">
                  <a:solidFill>
                    <a:srgbClr val="636363"/>
                  </a:solidFill>
                  <a:latin typeface="Arial"/>
                  <a:cs typeface="Arial"/>
                </a:rPr>
                <a:t>Understand</a:t>
              </a:r>
              <a:r>
                <a:rPr sz="1050" spc="80">
                  <a:solidFill>
                    <a:srgbClr val="636363"/>
                  </a:solidFill>
                  <a:latin typeface="Arial"/>
                  <a:cs typeface="Arial"/>
                </a:rPr>
                <a:t> </a:t>
              </a:r>
              <a:r>
                <a:rPr sz="1050" spc="-15">
                  <a:solidFill>
                    <a:srgbClr val="636363"/>
                  </a:solidFill>
                  <a:latin typeface="Arial"/>
                  <a:cs typeface="Arial"/>
                </a:rPr>
                <a:t>competitive</a:t>
              </a:r>
              <a:r>
                <a:rPr sz="1050" spc="80">
                  <a:solidFill>
                    <a:srgbClr val="636363"/>
                  </a:solidFill>
                  <a:latin typeface="Arial"/>
                  <a:cs typeface="Arial"/>
                </a:rPr>
                <a:t> </a:t>
              </a:r>
              <a:r>
                <a:rPr sz="1050" spc="-30">
                  <a:solidFill>
                    <a:srgbClr val="636363"/>
                  </a:solidFill>
                  <a:latin typeface="Arial"/>
                  <a:cs typeface="Arial"/>
                </a:rPr>
                <a:t>and</a:t>
              </a:r>
              <a:r>
                <a:rPr lang="en-US" sz="1050" spc="-30">
                  <a:solidFill>
                    <a:srgbClr val="636363"/>
                  </a:solidFill>
                  <a:latin typeface="Arial"/>
                  <a:cs typeface="Arial"/>
                </a:rPr>
                <a:t> </a:t>
              </a:r>
              <a:r>
                <a:rPr sz="1050" spc="-10">
                  <a:solidFill>
                    <a:srgbClr val="636363"/>
                  </a:solidFill>
                  <a:latin typeface="Arial"/>
                  <a:cs typeface="Arial"/>
                </a:rPr>
                <a:t>economic</a:t>
              </a:r>
              <a:r>
                <a:rPr sz="1050" spc="20">
                  <a:solidFill>
                    <a:srgbClr val="636363"/>
                  </a:solidFill>
                  <a:latin typeface="Arial"/>
                  <a:cs typeface="Arial"/>
                </a:rPr>
                <a:t> </a:t>
              </a:r>
              <a:r>
                <a:rPr sz="1050" spc="-10">
                  <a:solidFill>
                    <a:srgbClr val="636363"/>
                  </a:solidFill>
                  <a:latin typeface="Arial"/>
                  <a:cs typeface="Arial"/>
                </a:rPr>
                <a:t>factors</a:t>
              </a:r>
              <a:endParaRPr sz="1050">
                <a:latin typeface="Arial"/>
                <a:cs typeface="Arial"/>
              </a:endParaRPr>
            </a:p>
            <a:p>
              <a:pPr marL="283464" marR="35560" indent="-283464">
                <a:spcBef>
                  <a:spcPts val="200"/>
                </a:spcBef>
                <a:buFont typeface="Wingdings"/>
                <a:buChar char=""/>
                <a:tabLst>
                  <a:tab pos="195580" algn="l"/>
                </a:tabLst>
              </a:pPr>
              <a:r>
                <a:rPr sz="1050" spc="-25">
                  <a:solidFill>
                    <a:srgbClr val="636363"/>
                  </a:solidFill>
                  <a:latin typeface="Arial"/>
                  <a:cs typeface="Arial"/>
                </a:rPr>
                <a:t>Develop</a:t>
              </a:r>
              <a:r>
                <a:rPr sz="1050" spc="50">
                  <a:solidFill>
                    <a:srgbClr val="636363"/>
                  </a:solidFill>
                  <a:latin typeface="Arial"/>
                  <a:cs typeface="Arial"/>
                </a:rPr>
                <a:t> </a:t>
              </a:r>
              <a:r>
                <a:rPr sz="1050" spc="-15">
                  <a:solidFill>
                    <a:srgbClr val="636363"/>
                  </a:solidFill>
                  <a:latin typeface="Arial"/>
                  <a:cs typeface="Arial"/>
                </a:rPr>
                <a:t>“through-the-cycle”</a:t>
              </a:r>
              <a:r>
                <a:rPr lang="en-US" sz="1050" spc="-15">
                  <a:solidFill>
                    <a:srgbClr val="636363"/>
                  </a:solidFill>
                  <a:latin typeface="Arial"/>
                  <a:cs typeface="Arial"/>
                </a:rPr>
                <a:t> </a:t>
              </a:r>
              <a:r>
                <a:rPr sz="1050" spc="-20">
                  <a:solidFill>
                    <a:srgbClr val="636363"/>
                  </a:solidFill>
                  <a:latin typeface="Arial"/>
                  <a:cs typeface="Arial"/>
                </a:rPr>
                <a:t>analysis</a:t>
              </a:r>
              <a:r>
                <a:rPr sz="1050" spc="95">
                  <a:solidFill>
                    <a:srgbClr val="636363"/>
                  </a:solidFill>
                  <a:latin typeface="Arial"/>
                  <a:cs typeface="Arial"/>
                </a:rPr>
                <a:t> </a:t>
              </a:r>
              <a:r>
                <a:rPr sz="1050" spc="-10">
                  <a:solidFill>
                    <a:srgbClr val="636363"/>
                  </a:solidFill>
                  <a:latin typeface="Arial"/>
                  <a:cs typeface="Arial"/>
                </a:rPr>
                <a:t>to</a:t>
              </a:r>
              <a:r>
                <a:rPr sz="1050" spc="30">
                  <a:solidFill>
                    <a:srgbClr val="636363"/>
                  </a:solidFill>
                  <a:latin typeface="Arial"/>
                  <a:cs typeface="Arial"/>
                </a:rPr>
                <a:t> </a:t>
              </a:r>
              <a:r>
                <a:rPr sz="1050" spc="-5">
                  <a:solidFill>
                    <a:srgbClr val="636363"/>
                  </a:solidFill>
                  <a:latin typeface="Arial"/>
                  <a:cs typeface="Arial"/>
                </a:rPr>
                <a:t>test</a:t>
              </a:r>
              <a:r>
                <a:rPr sz="1050" spc="-35">
                  <a:solidFill>
                    <a:srgbClr val="636363"/>
                  </a:solidFill>
                  <a:latin typeface="Arial"/>
                  <a:cs typeface="Arial"/>
                </a:rPr>
                <a:t> </a:t>
              </a:r>
              <a:r>
                <a:rPr sz="1050" spc="-15">
                  <a:solidFill>
                    <a:srgbClr val="636363"/>
                  </a:solidFill>
                  <a:latin typeface="Arial"/>
                  <a:cs typeface="Arial"/>
                </a:rPr>
                <a:t>resiliency</a:t>
              </a:r>
              <a:endParaRPr sz="1050">
                <a:latin typeface="Arial"/>
                <a:cs typeface="Arial"/>
              </a:endParaRPr>
            </a:p>
          </p:txBody>
        </p:sp>
        <p:sp>
          <p:nvSpPr>
            <p:cNvPr id="41" name="object 22">
              <a:extLst>
                <a:ext uri="{FF2B5EF4-FFF2-40B4-BE49-F238E27FC236}">
                  <a16:creationId xmlns:a16="http://schemas.microsoft.com/office/drawing/2014/main" id="{67204738-56EE-4EFD-A814-607189E4314C}"/>
                </a:ext>
              </a:extLst>
            </p:cNvPr>
            <p:cNvSpPr txBox="1"/>
            <p:nvPr/>
          </p:nvSpPr>
          <p:spPr>
            <a:xfrm>
              <a:off x="1774015" y="4420534"/>
              <a:ext cx="2197735" cy="185948"/>
            </a:xfrm>
            <a:prstGeom prst="rect">
              <a:avLst/>
            </a:prstGeom>
          </p:spPr>
          <p:txBody>
            <a:bodyPr vert="horz" wrap="square" lIns="0" tIns="16510" rIns="0" bIns="0" rtlCol="0">
              <a:spAutoFit/>
            </a:bodyPr>
            <a:lstStyle/>
            <a:p>
              <a:pPr>
                <a:lnSpc>
                  <a:spcPct val="100000"/>
                </a:lnSpc>
                <a:spcBef>
                  <a:spcPts val="0"/>
                </a:spcBef>
              </a:pPr>
              <a:r>
                <a:rPr lang="en-US" sz="1100" b="1" spc="45">
                  <a:solidFill>
                    <a:srgbClr val="0D4363"/>
                  </a:solidFill>
                  <a:latin typeface="Arial"/>
                  <a:cs typeface="Arial"/>
                </a:rPr>
                <a:t>Macro Dynamics</a:t>
              </a:r>
            </a:p>
          </p:txBody>
        </p:sp>
      </p:grpSp>
      <p:sp>
        <p:nvSpPr>
          <p:cNvPr id="42" name="Slide Number Placeholder 3">
            <a:extLst>
              <a:ext uri="{FF2B5EF4-FFF2-40B4-BE49-F238E27FC236}">
                <a16:creationId xmlns:a16="http://schemas.microsoft.com/office/drawing/2014/main" id="{F0BE949C-FFA7-4053-A9D6-D298C3462A3E}"/>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13</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179923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F2ED61-9FCF-41E2-A041-AC55E35A8257}"/>
              </a:ext>
            </a:extLst>
          </p:cNvPr>
          <p:cNvSpPr>
            <a:spLocks noGrp="1"/>
          </p:cNvSpPr>
          <p:nvPr>
            <p:ph type="title"/>
          </p:nvPr>
        </p:nvSpPr>
        <p:spPr/>
        <p:txBody>
          <a:bodyPr/>
          <a:lstStyle/>
          <a:p>
            <a:r>
              <a:rPr lang="en-US" spc="-25"/>
              <a:t>PROPRIETARY DECISION FRAMEWORK</a:t>
            </a:r>
            <a:endParaRPr lang="en-US"/>
          </a:p>
        </p:txBody>
      </p:sp>
      <p:sp>
        <p:nvSpPr>
          <p:cNvPr id="7" name="Text Placeholder 6">
            <a:extLst>
              <a:ext uri="{FF2B5EF4-FFF2-40B4-BE49-F238E27FC236}">
                <a16:creationId xmlns:a16="http://schemas.microsoft.com/office/drawing/2014/main" id="{5CA472CA-62D4-4373-9240-AD1D06DC6584}"/>
              </a:ext>
            </a:extLst>
          </p:cNvPr>
          <p:cNvSpPr>
            <a:spLocks noGrp="1"/>
          </p:cNvSpPr>
          <p:nvPr>
            <p:ph type="body" sz="quarter" idx="12"/>
          </p:nvPr>
        </p:nvSpPr>
        <p:spPr/>
        <p:txBody>
          <a:bodyPr/>
          <a:lstStyle/>
          <a:p>
            <a:r>
              <a:rPr lang="en-US" spc="-30">
                <a:solidFill>
                  <a:srgbClr val="404040"/>
                </a:solidFill>
                <a:latin typeface="Arial"/>
                <a:cs typeface="Arial"/>
              </a:rPr>
              <a:t>Investment</a:t>
            </a:r>
            <a:r>
              <a:rPr lang="en-US" spc="20">
                <a:solidFill>
                  <a:srgbClr val="404040"/>
                </a:solidFill>
                <a:latin typeface="Arial"/>
                <a:cs typeface="Arial"/>
              </a:rPr>
              <a:t> </a:t>
            </a:r>
            <a:r>
              <a:rPr lang="en-US" spc="-10">
                <a:solidFill>
                  <a:srgbClr val="404040"/>
                </a:solidFill>
                <a:latin typeface="Arial"/>
                <a:cs typeface="Arial"/>
              </a:rPr>
              <a:t>Process</a:t>
            </a:r>
            <a:endParaRPr lang="en-US">
              <a:latin typeface="Arial"/>
              <a:cs typeface="Arial"/>
            </a:endParaRPr>
          </a:p>
        </p:txBody>
      </p:sp>
      <p:grpSp>
        <p:nvGrpSpPr>
          <p:cNvPr id="42" name="object 2">
            <a:extLst>
              <a:ext uri="{FF2B5EF4-FFF2-40B4-BE49-F238E27FC236}">
                <a16:creationId xmlns:a16="http://schemas.microsoft.com/office/drawing/2014/main" id="{869AB7AC-149F-49DE-A2BC-D5E956BB9B65}"/>
              </a:ext>
            </a:extLst>
          </p:cNvPr>
          <p:cNvGrpSpPr/>
          <p:nvPr/>
        </p:nvGrpSpPr>
        <p:grpSpPr>
          <a:xfrm>
            <a:off x="1960879" y="2357120"/>
            <a:ext cx="4572000" cy="4572000"/>
            <a:chOff x="1960879" y="2357120"/>
            <a:chExt cx="4572000" cy="4572000"/>
          </a:xfrm>
        </p:grpSpPr>
        <p:sp>
          <p:nvSpPr>
            <p:cNvPr id="43" name="object 3">
              <a:extLst>
                <a:ext uri="{FF2B5EF4-FFF2-40B4-BE49-F238E27FC236}">
                  <a16:creationId xmlns:a16="http://schemas.microsoft.com/office/drawing/2014/main" id="{F1E6A7B3-A164-435A-8008-B2C601818A49}"/>
                </a:ext>
              </a:extLst>
            </p:cNvPr>
            <p:cNvSpPr/>
            <p:nvPr/>
          </p:nvSpPr>
          <p:spPr>
            <a:xfrm>
              <a:off x="1960879" y="2357120"/>
              <a:ext cx="4572000" cy="4572000"/>
            </a:xfrm>
            <a:custGeom>
              <a:avLst/>
              <a:gdLst/>
              <a:ahLst/>
              <a:cxnLst/>
              <a:rect l="l" t="t" r="r" b="b"/>
              <a:pathLst>
                <a:path w="4572000" h="4572000">
                  <a:moveTo>
                    <a:pt x="2286000" y="0"/>
                  </a:moveTo>
                  <a:lnTo>
                    <a:pt x="2237561" y="503"/>
                  </a:lnTo>
                  <a:lnTo>
                    <a:pt x="2189367" y="2005"/>
                  </a:lnTo>
                  <a:lnTo>
                    <a:pt x="2141430" y="4497"/>
                  </a:lnTo>
                  <a:lnTo>
                    <a:pt x="2093757" y="7969"/>
                  </a:lnTo>
                  <a:lnTo>
                    <a:pt x="2046361" y="12410"/>
                  </a:lnTo>
                  <a:lnTo>
                    <a:pt x="1999249" y="17811"/>
                  </a:lnTo>
                  <a:lnTo>
                    <a:pt x="1952433" y="24162"/>
                  </a:lnTo>
                  <a:lnTo>
                    <a:pt x="1905922" y="31452"/>
                  </a:lnTo>
                  <a:lnTo>
                    <a:pt x="1859726" y="39673"/>
                  </a:lnTo>
                  <a:lnTo>
                    <a:pt x="1813855" y="48814"/>
                  </a:lnTo>
                  <a:lnTo>
                    <a:pt x="1768319" y="58865"/>
                  </a:lnTo>
                  <a:lnTo>
                    <a:pt x="1723128" y="69816"/>
                  </a:lnTo>
                  <a:lnTo>
                    <a:pt x="1678291" y="81658"/>
                  </a:lnTo>
                  <a:lnTo>
                    <a:pt x="1633819" y="94380"/>
                  </a:lnTo>
                  <a:lnTo>
                    <a:pt x="1589722" y="107972"/>
                  </a:lnTo>
                  <a:lnTo>
                    <a:pt x="1546010" y="122425"/>
                  </a:lnTo>
                  <a:lnTo>
                    <a:pt x="1502691" y="137729"/>
                  </a:lnTo>
                  <a:lnTo>
                    <a:pt x="1459778" y="153874"/>
                  </a:lnTo>
                  <a:lnTo>
                    <a:pt x="1417278" y="170849"/>
                  </a:lnTo>
                  <a:lnTo>
                    <a:pt x="1375202" y="188645"/>
                  </a:lnTo>
                  <a:lnTo>
                    <a:pt x="1333561" y="207252"/>
                  </a:lnTo>
                  <a:lnTo>
                    <a:pt x="1292364" y="226661"/>
                  </a:lnTo>
                  <a:lnTo>
                    <a:pt x="1251620" y="246860"/>
                  </a:lnTo>
                  <a:lnTo>
                    <a:pt x="1211341" y="267841"/>
                  </a:lnTo>
                  <a:lnTo>
                    <a:pt x="1171535" y="289593"/>
                  </a:lnTo>
                  <a:lnTo>
                    <a:pt x="1132213" y="312106"/>
                  </a:lnTo>
                  <a:lnTo>
                    <a:pt x="1093385" y="335371"/>
                  </a:lnTo>
                  <a:lnTo>
                    <a:pt x="1055060" y="359378"/>
                  </a:lnTo>
                  <a:lnTo>
                    <a:pt x="1017248" y="384116"/>
                  </a:lnTo>
                  <a:lnTo>
                    <a:pt x="979960" y="409575"/>
                  </a:lnTo>
                  <a:lnTo>
                    <a:pt x="943205" y="435747"/>
                  </a:lnTo>
                  <a:lnTo>
                    <a:pt x="906993" y="462620"/>
                  </a:lnTo>
                  <a:lnTo>
                    <a:pt x="871335" y="490186"/>
                  </a:lnTo>
                  <a:lnTo>
                    <a:pt x="836239" y="518433"/>
                  </a:lnTo>
                  <a:lnTo>
                    <a:pt x="801717" y="547353"/>
                  </a:lnTo>
                  <a:lnTo>
                    <a:pt x="767777" y="576935"/>
                  </a:lnTo>
                  <a:lnTo>
                    <a:pt x="734430" y="607169"/>
                  </a:lnTo>
                  <a:lnTo>
                    <a:pt x="701686" y="638046"/>
                  </a:lnTo>
                  <a:lnTo>
                    <a:pt x="669555" y="669555"/>
                  </a:lnTo>
                  <a:lnTo>
                    <a:pt x="638046" y="701686"/>
                  </a:lnTo>
                  <a:lnTo>
                    <a:pt x="607169" y="734430"/>
                  </a:lnTo>
                  <a:lnTo>
                    <a:pt x="576935" y="767777"/>
                  </a:lnTo>
                  <a:lnTo>
                    <a:pt x="547353" y="801717"/>
                  </a:lnTo>
                  <a:lnTo>
                    <a:pt x="518433" y="836239"/>
                  </a:lnTo>
                  <a:lnTo>
                    <a:pt x="490186" y="871335"/>
                  </a:lnTo>
                  <a:lnTo>
                    <a:pt x="462620" y="906993"/>
                  </a:lnTo>
                  <a:lnTo>
                    <a:pt x="435747" y="943205"/>
                  </a:lnTo>
                  <a:lnTo>
                    <a:pt x="409575" y="979960"/>
                  </a:lnTo>
                  <a:lnTo>
                    <a:pt x="384116" y="1017248"/>
                  </a:lnTo>
                  <a:lnTo>
                    <a:pt x="359378" y="1055060"/>
                  </a:lnTo>
                  <a:lnTo>
                    <a:pt x="335371" y="1093385"/>
                  </a:lnTo>
                  <a:lnTo>
                    <a:pt x="312106" y="1132213"/>
                  </a:lnTo>
                  <a:lnTo>
                    <a:pt x="289593" y="1171535"/>
                  </a:lnTo>
                  <a:lnTo>
                    <a:pt x="267841" y="1211341"/>
                  </a:lnTo>
                  <a:lnTo>
                    <a:pt x="246860" y="1251620"/>
                  </a:lnTo>
                  <a:lnTo>
                    <a:pt x="226661" y="1292364"/>
                  </a:lnTo>
                  <a:lnTo>
                    <a:pt x="207252" y="1333561"/>
                  </a:lnTo>
                  <a:lnTo>
                    <a:pt x="188645" y="1375202"/>
                  </a:lnTo>
                  <a:lnTo>
                    <a:pt x="170849" y="1417278"/>
                  </a:lnTo>
                  <a:lnTo>
                    <a:pt x="153874" y="1459778"/>
                  </a:lnTo>
                  <a:lnTo>
                    <a:pt x="137729" y="1502691"/>
                  </a:lnTo>
                  <a:lnTo>
                    <a:pt x="122425" y="1546010"/>
                  </a:lnTo>
                  <a:lnTo>
                    <a:pt x="107972" y="1589722"/>
                  </a:lnTo>
                  <a:lnTo>
                    <a:pt x="94380" y="1633819"/>
                  </a:lnTo>
                  <a:lnTo>
                    <a:pt x="81658" y="1678291"/>
                  </a:lnTo>
                  <a:lnTo>
                    <a:pt x="69816" y="1723128"/>
                  </a:lnTo>
                  <a:lnTo>
                    <a:pt x="58865" y="1768319"/>
                  </a:lnTo>
                  <a:lnTo>
                    <a:pt x="48814" y="1813855"/>
                  </a:lnTo>
                  <a:lnTo>
                    <a:pt x="39673" y="1859726"/>
                  </a:lnTo>
                  <a:lnTo>
                    <a:pt x="31452" y="1905922"/>
                  </a:lnTo>
                  <a:lnTo>
                    <a:pt x="24162" y="1952433"/>
                  </a:lnTo>
                  <a:lnTo>
                    <a:pt x="17811" y="1999249"/>
                  </a:lnTo>
                  <a:lnTo>
                    <a:pt x="12410" y="2046361"/>
                  </a:lnTo>
                  <a:lnTo>
                    <a:pt x="7969" y="2093757"/>
                  </a:lnTo>
                  <a:lnTo>
                    <a:pt x="4497" y="2141430"/>
                  </a:lnTo>
                  <a:lnTo>
                    <a:pt x="2005" y="2189367"/>
                  </a:lnTo>
                  <a:lnTo>
                    <a:pt x="503" y="2237561"/>
                  </a:lnTo>
                  <a:lnTo>
                    <a:pt x="0" y="2285999"/>
                  </a:lnTo>
                  <a:lnTo>
                    <a:pt x="503" y="2334438"/>
                  </a:lnTo>
                  <a:lnTo>
                    <a:pt x="2005" y="2382632"/>
                  </a:lnTo>
                  <a:lnTo>
                    <a:pt x="4497" y="2430569"/>
                  </a:lnTo>
                  <a:lnTo>
                    <a:pt x="7969" y="2478242"/>
                  </a:lnTo>
                  <a:lnTo>
                    <a:pt x="12410" y="2525638"/>
                  </a:lnTo>
                  <a:lnTo>
                    <a:pt x="17811" y="2572750"/>
                  </a:lnTo>
                  <a:lnTo>
                    <a:pt x="24162" y="2619566"/>
                  </a:lnTo>
                  <a:lnTo>
                    <a:pt x="31452" y="2666077"/>
                  </a:lnTo>
                  <a:lnTo>
                    <a:pt x="39673" y="2712273"/>
                  </a:lnTo>
                  <a:lnTo>
                    <a:pt x="48814" y="2758144"/>
                  </a:lnTo>
                  <a:lnTo>
                    <a:pt x="58865" y="2803680"/>
                  </a:lnTo>
                  <a:lnTo>
                    <a:pt x="69816" y="2848871"/>
                  </a:lnTo>
                  <a:lnTo>
                    <a:pt x="81658" y="2893708"/>
                  </a:lnTo>
                  <a:lnTo>
                    <a:pt x="94380" y="2938180"/>
                  </a:lnTo>
                  <a:lnTo>
                    <a:pt x="107972" y="2982277"/>
                  </a:lnTo>
                  <a:lnTo>
                    <a:pt x="122425" y="3025989"/>
                  </a:lnTo>
                  <a:lnTo>
                    <a:pt x="137729" y="3069308"/>
                  </a:lnTo>
                  <a:lnTo>
                    <a:pt x="153874" y="3112221"/>
                  </a:lnTo>
                  <a:lnTo>
                    <a:pt x="170849" y="3154721"/>
                  </a:lnTo>
                  <a:lnTo>
                    <a:pt x="188645" y="3196797"/>
                  </a:lnTo>
                  <a:lnTo>
                    <a:pt x="207252" y="3238438"/>
                  </a:lnTo>
                  <a:lnTo>
                    <a:pt x="226661" y="3279635"/>
                  </a:lnTo>
                  <a:lnTo>
                    <a:pt x="246860" y="3320379"/>
                  </a:lnTo>
                  <a:lnTo>
                    <a:pt x="267841" y="3360658"/>
                  </a:lnTo>
                  <a:lnTo>
                    <a:pt x="289593" y="3400464"/>
                  </a:lnTo>
                  <a:lnTo>
                    <a:pt x="312106" y="3439786"/>
                  </a:lnTo>
                  <a:lnTo>
                    <a:pt x="335371" y="3478614"/>
                  </a:lnTo>
                  <a:lnTo>
                    <a:pt x="359378" y="3516939"/>
                  </a:lnTo>
                  <a:lnTo>
                    <a:pt x="384116" y="3554751"/>
                  </a:lnTo>
                  <a:lnTo>
                    <a:pt x="409575" y="3592039"/>
                  </a:lnTo>
                  <a:lnTo>
                    <a:pt x="435747" y="3628794"/>
                  </a:lnTo>
                  <a:lnTo>
                    <a:pt x="462620" y="3665006"/>
                  </a:lnTo>
                  <a:lnTo>
                    <a:pt x="490186" y="3700664"/>
                  </a:lnTo>
                  <a:lnTo>
                    <a:pt x="518433" y="3735760"/>
                  </a:lnTo>
                  <a:lnTo>
                    <a:pt x="547353" y="3770282"/>
                  </a:lnTo>
                  <a:lnTo>
                    <a:pt x="576935" y="3804222"/>
                  </a:lnTo>
                  <a:lnTo>
                    <a:pt x="607169" y="3837569"/>
                  </a:lnTo>
                  <a:lnTo>
                    <a:pt x="638046" y="3870313"/>
                  </a:lnTo>
                  <a:lnTo>
                    <a:pt x="669555" y="3902444"/>
                  </a:lnTo>
                  <a:lnTo>
                    <a:pt x="701686" y="3933953"/>
                  </a:lnTo>
                  <a:lnTo>
                    <a:pt x="734430" y="3964830"/>
                  </a:lnTo>
                  <a:lnTo>
                    <a:pt x="767777" y="3995064"/>
                  </a:lnTo>
                  <a:lnTo>
                    <a:pt x="801717" y="4024646"/>
                  </a:lnTo>
                  <a:lnTo>
                    <a:pt x="836239" y="4053566"/>
                  </a:lnTo>
                  <a:lnTo>
                    <a:pt x="871335" y="4081813"/>
                  </a:lnTo>
                  <a:lnTo>
                    <a:pt x="906993" y="4109379"/>
                  </a:lnTo>
                  <a:lnTo>
                    <a:pt x="943205" y="4136252"/>
                  </a:lnTo>
                  <a:lnTo>
                    <a:pt x="979960" y="4162424"/>
                  </a:lnTo>
                  <a:lnTo>
                    <a:pt x="1017248" y="4187883"/>
                  </a:lnTo>
                  <a:lnTo>
                    <a:pt x="1055060" y="4212621"/>
                  </a:lnTo>
                  <a:lnTo>
                    <a:pt x="1093385" y="4236628"/>
                  </a:lnTo>
                  <a:lnTo>
                    <a:pt x="1132213" y="4259893"/>
                  </a:lnTo>
                  <a:lnTo>
                    <a:pt x="1171535" y="4282406"/>
                  </a:lnTo>
                  <a:lnTo>
                    <a:pt x="1211341" y="4304158"/>
                  </a:lnTo>
                  <a:lnTo>
                    <a:pt x="1251620" y="4325139"/>
                  </a:lnTo>
                  <a:lnTo>
                    <a:pt x="1292364" y="4345338"/>
                  </a:lnTo>
                  <a:lnTo>
                    <a:pt x="1333561" y="4364747"/>
                  </a:lnTo>
                  <a:lnTo>
                    <a:pt x="1375202" y="4383354"/>
                  </a:lnTo>
                  <a:lnTo>
                    <a:pt x="1417278" y="4401150"/>
                  </a:lnTo>
                  <a:lnTo>
                    <a:pt x="1459778" y="4418125"/>
                  </a:lnTo>
                  <a:lnTo>
                    <a:pt x="1502691" y="4434270"/>
                  </a:lnTo>
                  <a:lnTo>
                    <a:pt x="1546010" y="4449574"/>
                  </a:lnTo>
                  <a:lnTo>
                    <a:pt x="1589722" y="4464027"/>
                  </a:lnTo>
                  <a:lnTo>
                    <a:pt x="1633819" y="4477619"/>
                  </a:lnTo>
                  <a:lnTo>
                    <a:pt x="1678291" y="4490341"/>
                  </a:lnTo>
                  <a:lnTo>
                    <a:pt x="1723128" y="4502183"/>
                  </a:lnTo>
                  <a:lnTo>
                    <a:pt x="1768319" y="4513134"/>
                  </a:lnTo>
                  <a:lnTo>
                    <a:pt x="1813855" y="4523185"/>
                  </a:lnTo>
                  <a:lnTo>
                    <a:pt x="1859726" y="4532326"/>
                  </a:lnTo>
                  <a:lnTo>
                    <a:pt x="1905922" y="4540547"/>
                  </a:lnTo>
                  <a:lnTo>
                    <a:pt x="1952433" y="4547837"/>
                  </a:lnTo>
                  <a:lnTo>
                    <a:pt x="1999249" y="4554188"/>
                  </a:lnTo>
                  <a:lnTo>
                    <a:pt x="2046361" y="4559589"/>
                  </a:lnTo>
                  <a:lnTo>
                    <a:pt x="2093757" y="4564030"/>
                  </a:lnTo>
                  <a:lnTo>
                    <a:pt x="2141430" y="4567502"/>
                  </a:lnTo>
                  <a:lnTo>
                    <a:pt x="2189367" y="4569994"/>
                  </a:lnTo>
                  <a:lnTo>
                    <a:pt x="2237561" y="4571496"/>
                  </a:lnTo>
                  <a:lnTo>
                    <a:pt x="2286000" y="4572000"/>
                  </a:lnTo>
                  <a:lnTo>
                    <a:pt x="2334438" y="4571496"/>
                  </a:lnTo>
                  <a:lnTo>
                    <a:pt x="2382632" y="4569994"/>
                  </a:lnTo>
                  <a:lnTo>
                    <a:pt x="2430569" y="4567502"/>
                  </a:lnTo>
                  <a:lnTo>
                    <a:pt x="2478242" y="4564030"/>
                  </a:lnTo>
                  <a:lnTo>
                    <a:pt x="2525638" y="4559589"/>
                  </a:lnTo>
                  <a:lnTo>
                    <a:pt x="2572750" y="4554188"/>
                  </a:lnTo>
                  <a:lnTo>
                    <a:pt x="2619566" y="4547837"/>
                  </a:lnTo>
                  <a:lnTo>
                    <a:pt x="2666077" y="4540547"/>
                  </a:lnTo>
                  <a:lnTo>
                    <a:pt x="2712273" y="4532326"/>
                  </a:lnTo>
                  <a:lnTo>
                    <a:pt x="2758144" y="4523185"/>
                  </a:lnTo>
                  <a:lnTo>
                    <a:pt x="2803680" y="4513134"/>
                  </a:lnTo>
                  <a:lnTo>
                    <a:pt x="2848871" y="4502183"/>
                  </a:lnTo>
                  <a:lnTo>
                    <a:pt x="2893708" y="4490341"/>
                  </a:lnTo>
                  <a:lnTo>
                    <a:pt x="2938180" y="4477619"/>
                  </a:lnTo>
                  <a:lnTo>
                    <a:pt x="2982277" y="4464027"/>
                  </a:lnTo>
                  <a:lnTo>
                    <a:pt x="3025989" y="4449574"/>
                  </a:lnTo>
                  <a:lnTo>
                    <a:pt x="3069308" y="4434270"/>
                  </a:lnTo>
                  <a:lnTo>
                    <a:pt x="3112221" y="4418125"/>
                  </a:lnTo>
                  <a:lnTo>
                    <a:pt x="3154721" y="4401150"/>
                  </a:lnTo>
                  <a:lnTo>
                    <a:pt x="3196797" y="4383354"/>
                  </a:lnTo>
                  <a:lnTo>
                    <a:pt x="3238438" y="4364747"/>
                  </a:lnTo>
                  <a:lnTo>
                    <a:pt x="3279635" y="4345338"/>
                  </a:lnTo>
                  <a:lnTo>
                    <a:pt x="3320379" y="4325139"/>
                  </a:lnTo>
                  <a:lnTo>
                    <a:pt x="3360658" y="4304158"/>
                  </a:lnTo>
                  <a:lnTo>
                    <a:pt x="3400464" y="4282406"/>
                  </a:lnTo>
                  <a:lnTo>
                    <a:pt x="3439786" y="4259893"/>
                  </a:lnTo>
                  <a:lnTo>
                    <a:pt x="3478614" y="4236628"/>
                  </a:lnTo>
                  <a:lnTo>
                    <a:pt x="3516939" y="4212621"/>
                  </a:lnTo>
                  <a:lnTo>
                    <a:pt x="3554751" y="4187883"/>
                  </a:lnTo>
                  <a:lnTo>
                    <a:pt x="3592039" y="4162424"/>
                  </a:lnTo>
                  <a:lnTo>
                    <a:pt x="3628794" y="4136252"/>
                  </a:lnTo>
                  <a:lnTo>
                    <a:pt x="3665006" y="4109379"/>
                  </a:lnTo>
                  <a:lnTo>
                    <a:pt x="3700664" y="4081813"/>
                  </a:lnTo>
                  <a:lnTo>
                    <a:pt x="3735760" y="4053566"/>
                  </a:lnTo>
                  <a:lnTo>
                    <a:pt x="3770282" y="4024646"/>
                  </a:lnTo>
                  <a:lnTo>
                    <a:pt x="3804222" y="3995064"/>
                  </a:lnTo>
                  <a:lnTo>
                    <a:pt x="3837569" y="3964830"/>
                  </a:lnTo>
                  <a:lnTo>
                    <a:pt x="3870313" y="3933953"/>
                  </a:lnTo>
                  <a:lnTo>
                    <a:pt x="3902444" y="3902444"/>
                  </a:lnTo>
                  <a:lnTo>
                    <a:pt x="3933953" y="3870313"/>
                  </a:lnTo>
                  <a:lnTo>
                    <a:pt x="3964830" y="3837569"/>
                  </a:lnTo>
                  <a:lnTo>
                    <a:pt x="3995064" y="3804222"/>
                  </a:lnTo>
                  <a:lnTo>
                    <a:pt x="4024646" y="3770282"/>
                  </a:lnTo>
                  <a:lnTo>
                    <a:pt x="4053566" y="3735760"/>
                  </a:lnTo>
                  <a:lnTo>
                    <a:pt x="4081813" y="3700664"/>
                  </a:lnTo>
                  <a:lnTo>
                    <a:pt x="4109379" y="3665006"/>
                  </a:lnTo>
                  <a:lnTo>
                    <a:pt x="4136252" y="3628794"/>
                  </a:lnTo>
                  <a:lnTo>
                    <a:pt x="4162424" y="3592039"/>
                  </a:lnTo>
                  <a:lnTo>
                    <a:pt x="4187883" y="3554751"/>
                  </a:lnTo>
                  <a:lnTo>
                    <a:pt x="4212621" y="3516939"/>
                  </a:lnTo>
                  <a:lnTo>
                    <a:pt x="4236628" y="3478614"/>
                  </a:lnTo>
                  <a:lnTo>
                    <a:pt x="4259893" y="3439786"/>
                  </a:lnTo>
                  <a:lnTo>
                    <a:pt x="4282406" y="3400464"/>
                  </a:lnTo>
                  <a:lnTo>
                    <a:pt x="4304158" y="3360658"/>
                  </a:lnTo>
                  <a:lnTo>
                    <a:pt x="4325139" y="3320379"/>
                  </a:lnTo>
                  <a:lnTo>
                    <a:pt x="4345338" y="3279635"/>
                  </a:lnTo>
                  <a:lnTo>
                    <a:pt x="4364747" y="3238438"/>
                  </a:lnTo>
                  <a:lnTo>
                    <a:pt x="4383354" y="3196797"/>
                  </a:lnTo>
                  <a:lnTo>
                    <a:pt x="4401150" y="3154721"/>
                  </a:lnTo>
                  <a:lnTo>
                    <a:pt x="4418125" y="3112221"/>
                  </a:lnTo>
                  <a:lnTo>
                    <a:pt x="4434270" y="3069308"/>
                  </a:lnTo>
                  <a:lnTo>
                    <a:pt x="4449574" y="3025989"/>
                  </a:lnTo>
                  <a:lnTo>
                    <a:pt x="4464027" y="2982277"/>
                  </a:lnTo>
                  <a:lnTo>
                    <a:pt x="4477619" y="2938180"/>
                  </a:lnTo>
                  <a:lnTo>
                    <a:pt x="4490341" y="2893708"/>
                  </a:lnTo>
                  <a:lnTo>
                    <a:pt x="4502183" y="2848871"/>
                  </a:lnTo>
                  <a:lnTo>
                    <a:pt x="4513134" y="2803680"/>
                  </a:lnTo>
                  <a:lnTo>
                    <a:pt x="4523185" y="2758144"/>
                  </a:lnTo>
                  <a:lnTo>
                    <a:pt x="4532326" y="2712273"/>
                  </a:lnTo>
                  <a:lnTo>
                    <a:pt x="4540547" y="2666077"/>
                  </a:lnTo>
                  <a:lnTo>
                    <a:pt x="4547837" y="2619566"/>
                  </a:lnTo>
                  <a:lnTo>
                    <a:pt x="4554188" y="2572750"/>
                  </a:lnTo>
                  <a:lnTo>
                    <a:pt x="4559589" y="2525638"/>
                  </a:lnTo>
                  <a:lnTo>
                    <a:pt x="4564030" y="2478242"/>
                  </a:lnTo>
                  <a:lnTo>
                    <a:pt x="4567502" y="2430569"/>
                  </a:lnTo>
                  <a:lnTo>
                    <a:pt x="4569994" y="2382632"/>
                  </a:lnTo>
                  <a:lnTo>
                    <a:pt x="4571496" y="2334438"/>
                  </a:lnTo>
                  <a:lnTo>
                    <a:pt x="4572000" y="2285999"/>
                  </a:lnTo>
                  <a:lnTo>
                    <a:pt x="4571496" y="2237561"/>
                  </a:lnTo>
                  <a:lnTo>
                    <a:pt x="4569994" y="2189367"/>
                  </a:lnTo>
                  <a:lnTo>
                    <a:pt x="4567502" y="2141430"/>
                  </a:lnTo>
                  <a:lnTo>
                    <a:pt x="4564030" y="2093757"/>
                  </a:lnTo>
                  <a:lnTo>
                    <a:pt x="4559589" y="2046361"/>
                  </a:lnTo>
                  <a:lnTo>
                    <a:pt x="4554188" y="1999249"/>
                  </a:lnTo>
                  <a:lnTo>
                    <a:pt x="4547837" y="1952433"/>
                  </a:lnTo>
                  <a:lnTo>
                    <a:pt x="4540547" y="1905922"/>
                  </a:lnTo>
                  <a:lnTo>
                    <a:pt x="4532326" y="1859726"/>
                  </a:lnTo>
                  <a:lnTo>
                    <a:pt x="4523185" y="1813855"/>
                  </a:lnTo>
                  <a:lnTo>
                    <a:pt x="4513134" y="1768319"/>
                  </a:lnTo>
                  <a:lnTo>
                    <a:pt x="4502183" y="1723128"/>
                  </a:lnTo>
                  <a:lnTo>
                    <a:pt x="4490341" y="1678291"/>
                  </a:lnTo>
                  <a:lnTo>
                    <a:pt x="4477619" y="1633819"/>
                  </a:lnTo>
                  <a:lnTo>
                    <a:pt x="4464027" y="1589722"/>
                  </a:lnTo>
                  <a:lnTo>
                    <a:pt x="4449574" y="1546010"/>
                  </a:lnTo>
                  <a:lnTo>
                    <a:pt x="4434270" y="1502691"/>
                  </a:lnTo>
                  <a:lnTo>
                    <a:pt x="4418125" y="1459778"/>
                  </a:lnTo>
                  <a:lnTo>
                    <a:pt x="4401150" y="1417278"/>
                  </a:lnTo>
                  <a:lnTo>
                    <a:pt x="4383354" y="1375202"/>
                  </a:lnTo>
                  <a:lnTo>
                    <a:pt x="4364747" y="1333561"/>
                  </a:lnTo>
                  <a:lnTo>
                    <a:pt x="4345338" y="1292364"/>
                  </a:lnTo>
                  <a:lnTo>
                    <a:pt x="4325139" y="1251620"/>
                  </a:lnTo>
                  <a:lnTo>
                    <a:pt x="4304158" y="1211341"/>
                  </a:lnTo>
                  <a:lnTo>
                    <a:pt x="4282406" y="1171535"/>
                  </a:lnTo>
                  <a:lnTo>
                    <a:pt x="4259893" y="1132213"/>
                  </a:lnTo>
                  <a:lnTo>
                    <a:pt x="4236628" y="1093385"/>
                  </a:lnTo>
                  <a:lnTo>
                    <a:pt x="4212621" y="1055060"/>
                  </a:lnTo>
                  <a:lnTo>
                    <a:pt x="4187883" y="1017248"/>
                  </a:lnTo>
                  <a:lnTo>
                    <a:pt x="4162424" y="979960"/>
                  </a:lnTo>
                  <a:lnTo>
                    <a:pt x="4136252" y="943205"/>
                  </a:lnTo>
                  <a:lnTo>
                    <a:pt x="4109379" y="906993"/>
                  </a:lnTo>
                  <a:lnTo>
                    <a:pt x="4081813" y="871335"/>
                  </a:lnTo>
                  <a:lnTo>
                    <a:pt x="4053566" y="836239"/>
                  </a:lnTo>
                  <a:lnTo>
                    <a:pt x="4024646" y="801717"/>
                  </a:lnTo>
                  <a:lnTo>
                    <a:pt x="3995064" y="767777"/>
                  </a:lnTo>
                  <a:lnTo>
                    <a:pt x="3964830" y="734430"/>
                  </a:lnTo>
                  <a:lnTo>
                    <a:pt x="3933953" y="701686"/>
                  </a:lnTo>
                  <a:lnTo>
                    <a:pt x="3902444" y="669555"/>
                  </a:lnTo>
                  <a:lnTo>
                    <a:pt x="3870313" y="638046"/>
                  </a:lnTo>
                  <a:lnTo>
                    <a:pt x="3837569" y="607169"/>
                  </a:lnTo>
                  <a:lnTo>
                    <a:pt x="3804222" y="576935"/>
                  </a:lnTo>
                  <a:lnTo>
                    <a:pt x="3770282" y="547353"/>
                  </a:lnTo>
                  <a:lnTo>
                    <a:pt x="3735760" y="518433"/>
                  </a:lnTo>
                  <a:lnTo>
                    <a:pt x="3700664" y="490186"/>
                  </a:lnTo>
                  <a:lnTo>
                    <a:pt x="3665006" y="462620"/>
                  </a:lnTo>
                  <a:lnTo>
                    <a:pt x="3628794" y="435747"/>
                  </a:lnTo>
                  <a:lnTo>
                    <a:pt x="3592039" y="409575"/>
                  </a:lnTo>
                  <a:lnTo>
                    <a:pt x="3554751" y="384116"/>
                  </a:lnTo>
                  <a:lnTo>
                    <a:pt x="3516939" y="359378"/>
                  </a:lnTo>
                  <a:lnTo>
                    <a:pt x="3478614" y="335371"/>
                  </a:lnTo>
                  <a:lnTo>
                    <a:pt x="3439786" y="312106"/>
                  </a:lnTo>
                  <a:lnTo>
                    <a:pt x="3400464" y="289593"/>
                  </a:lnTo>
                  <a:lnTo>
                    <a:pt x="3360658" y="267841"/>
                  </a:lnTo>
                  <a:lnTo>
                    <a:pt x="3320379" y="246860"/>
                  </a:lnTo>
                  <a:lnTo>
                    <a:pt x="3279635" y="226661"/>
                  </a:lnTo>
                  <a:lnTo>
                    <a:pt x="3238438" y="207252"/>
                  </a:lnTo>
                  <a:lnTo>
                    <a:pt x="3196797" y="188645"/>
                  </a:lnTo>
                  <a:lnTo>
                    <a:pt x="3154721" y="170849"/>
                  </a:lnTo>
                  <a:lnTo>
                    <a:pt x="3112221" y="153874"/>
                  </a:lnTo>
                  <a:lnTo>
                    <a:pt x="3069308" y="137729"/>
                  </a:lnTo>
                  <a:lnTo>
                    <a:pt x="3025989" y="122425"/>
                  </a:lnTo>
                  <a:lnTo>
                    <a:pt x="2982277" y="107972"/>
                  </a:lnTo>
                  <a:lnTo>
                    <a:pt x="2938180" y="94380"/>
                  </a:lnTo>
                  <a:lnTo>
                    <a:pt x="2893708" y="81658"/>
                  </a:lnTo>
                  <a:lnTo>
                    <a:pt x="2848871" y="69816"/>
                  </a:lnTo>
                  <a:lnTo>
                    <a:pt x="2803680" y="58865"/>
                  </a:lnTo>
                  <a:lnTo>
                    <a:pt x="2758144" y="48814"/>
                  </a:lnTo>
                  <a:lnTo>
                    <a:pt x="2712273" y="39673"/>
                  </a:lnTo>
                  <a:lnTo>
                    <a:pt x="2666077" y="31452"/>
                  </a:lnTo>
                  <a:lnTo>
                    <a:pt x="2619566" y="24162"/>
                  </a:lnTo>
                  <a:lnTo>
                    <a:pt x="2572750" y="17811"/>
                  </a:lnTo>
                  <a:lnTo>
                    <a:pt x="2525638" y="12410"/>
                  </a:lnTo>
                  <a:lnTo>
                    <a:pt x="2478242" y="7969"/>
                  </a:lnTo>
                  <a:lnTo>
                    <a:pt x="2430569" y="4497"/>
                  </a:lnTo>
                  <a:lnTo>
                    <a:pt x="2382632" y="2005"/>
                  </a:lnTo>
                  <a:lnTo>
                    <a:pt x="2334438" y="503"/>
                  </a:lnTo>
                  <a:lnTo>
                    <a:pt x="2286000" y="0"/>
                  </a:lnTo>
                  <a:close/>
                </a:path>
              </a:pathLst>
            </a:custGeom>
            <a:solidFill>
              <a:srgbClr val="EAFFBD"/>
            </a:solidFill>
          </p:spPr>
          <p:txBody>
            <a:bodyPr wrap="square" lIns="0" tIns="0" rIns="0" bIns="0" rtlCol="0"/>
            <a:lstStyle/>
            <a:p>
              <a:endParaRPr/>
            </a:p>
          </p:txBody>
        </p:sp>
        <p:sp>
          <p:nvSpPr>
            <p:cNvPr id="44" name="object 4">
              <a:extLst>
                <a:ext uri="{FF2B5EF4-FFF2-40B4-BE49-F238E27FC236}">
                  <a16:creationId xmlns:a16="http://schemas.microsoft.com/office/drawing/2014/main" id="{E04F2EB6-795D-4200-8418-360970A74200}"/>
                </a:ext>
              </a:extLst>
            </p:cNvPr>
            <p:cNvSpPr/>
            <p:nvPr/>
          </p:nvSpPr>
          <p:spPr>
            <a:xfrm>
              <a:off x="2413792" y="2821298"/>
              <a:ext cx="1791335" cy="2744470"/>
            </a:xfrm>
            <a:custGeom>
              <a:avLst/>
              <a:gdLst/>
              <a:ahLst/>
              <a:cxnLst/>
              <a:rect l="l" t="t" r="r" b="b"/>
              <a:pathLst>
                <a:path w="1791335" h="2744470">
                  <a:moveTo>
                    <a:pt x="1791182" y="0"/>
                  </a:moveTo>
                  <a:lnTo>
                    <a:pt x="1641817" y="7543"/>
                  </a:lnTo>
                  <a:lnTo>
                    <a:pt x="1594301" y="12996"/>
                  </a:lnTo>
                  <a:lnTo>
                    <a:pt x="1547163" y="19654"/>
                  </a:lnTo>
                  <a:lnTo>
                    <a:pt x="1500417" y="27503"/>
                  </a:lnTo>
                  <a:lnTo>
                    <a:pt x="1454080" y="36526"/>
                  </a:lnTo>
                  <a:lnTo>
                    <a:pt x="1408168" y="46707"/>
                  </a:lnTo>
                  <a:lnTo>
                    <a:pt x="1362697" y="58032"/>
                  </a:lnTo>
                  <a:lnTo>
                    <a:pt x="1317683" y="70482"/>
                  </a:lnTo>
                  <a:lnTo>
                    <a:pt x="1273141" y="84044"/>
                  </a:lnTo>
                  <a:lnTo>
                    <a:pt x="1229088" y="98700"/>
                  </a:lnTo>
                  <a:lnTo>
                    <a:pt x="1185539" y="114435"/>
                  </a:lnTo>
                  <a:lnTo>
                    <a:pt x="1142510" y="131234"/>
                  </a:lnTo>
                  <a:lnTo>
                    <a:pt x="1100018" y="149079"/>
                  </a:lnTo>
                  <a:lnTo>
                    <a:pt x="1058077" y="167956"/>
                  </a:lnTo>
                  <a:lnTo>
                    <a:pt x="1016705" y="187848"/>
                  </a:lnTo>
                  <a:lnTo>
                    <a:pt x="975916" y="208739"/>
                  </a:lnTo>
                  <a:lnTo>
                    <a:pt x="935727" y="230614"/>
                  </a:lnTo>
                  <a:lnTo>
                    <a:pt x="896154" y="253457"/>
                  </a:lnTo>
                  <a:lnTo>
                    <a:pt x="857213" y="277251"/>
                  </a:lnTo>
                  <a:lnTo>
                    <a:pt x="818919" y="301981"/>
                  </a:lnTo>
                  <a:lnTo>
                    <a:pt x="781288" y="327631"/>
                  </a:lnTo>
                  <a:lnTo>
                    <a:pt x="744337" y="354185"/>
                  </a:lnTo>
                  <a:lnTo>
                    <a:pt x="708081" y="381628"/>
                  </a:lnTo>
                  <a:lnTo>
                    <a:pt x="672536" y="409942"/>
                  </a:lnTo>
                  <a:lnTo>
                    <a:pt x="637718" y="439113"/>
                  </a:lnTo>
                  <a:lnTo>
                    <a:pt x="603643" y="469124"/>
                  </a:lnTo>
                  <a:lnTo>
                    <a:pt x="570326" y="499960"/>
                  </a:lnTo>
                  <a:lnTo>
                    <a:pt x="537785" y="531604"/>
                  </a:lnTo>
                  <a:lnTo>
                    <a:pt x="506034" y="564041"/>
                  </a:lnTo>
                  <a:lnTo>
                    <a:pt x="475089" y="597255"/>
                  </a:lnTo>
                  <a:lnTo>
                    <a:pt x="444967" y="631230"/>
                  </a:lnTo>
                  <a:lnTo>
                    <a:pt x="415683" y="665950"/>
                  </a:lnTo>
                  <a:lnTo>
                    <a:pt x="387253" y="701399"/>
                  </a:lnTo>
                  <a:lnTo>
                    <a:pt x="359694" y="737561"/>
                  </a:lnTo>
                  <a:lnTo>
                    <a:pt x="333020" y="774420"/>
                  </a:lnTo>
                  <a:lnTo>
                    <a:pt x="307249" y="811961"/>
                  </a:lnTo>
                  <a:lnTo>
                    <a:pt x="282395" y="850167"/>
                  </a:lnTo>
                  <a:lnTo>
                    <a:pt x="258475" y="889023"/>
                  </a:lnTo>
                  <a:lnTo>
                    <a:pt x="235504" y="928513"/>
                  </a:lnTo>
                  <a:lnTo>
                    <a:pt x="213499" y="968620"/>
                  </a:lnTo>
                  <a:lnTo>
                    <a:pt x="192476" y="1009330"/>
                  </a:lnTo>
                  <a:lnTo>
                    <a:pt x="172449" y="1050625"/>
                  </a:lnTo>
                  <a:lnTo>
                    <a:pt x="153436" y="1092490"/>
                  </a:lnTo>
                  <a:lnTo>
                    <a:pt x="135452" y="1134910"/>
                  </a:lnTo>
                  <a:lnTo>
                    <a:pt x="118513" y="1177868"/>
                  </a:lnTo>
                  <a:lnTo>
                    <a:pt x="102635" y="1221348"/>
                  </a:lnTo>
                  <a:lnTo>
                    <a:pt x="87834" y="1265335"/>
                  </a:lnTo>
                  <a:lnTo>
                    <a:pt x="74126" y="1309812"/>
                  </a:lnTo>
                  <a:lnTo>
                    <a:pt x="61526" y="1354764"/>
                  </a:lnTo>
                  <a:lnTo>
                    <a:pt x="50051" y="1400175"/>
                  </a:lnTo>
                  <a:lnTo>
                    <a:pt x="39716" y="1446029"/>
                  </a:lnTo>
                  <a:lnTo>
                    <a:pt x="30537" y="1492310"/>
                  </a:lnTo>
                  <a:lnTo>
                    <a:pt x="22531" y="1539001"/>
                  </a:lnTo>
                  <a:lnTo>
                    <a:pt x="15712" y="1586088"/>
                  </a:lnTo>
                  <a:lnTo>
                    <a:pt x="10098" y="1633555"/>
                  </a:lnTo>
                  <a:lnTo>
                    <a:pt x="5704" y="1681384"/>
                  </a:lnTo>
                  <a:lnTo>
                    <a:pt x="2545" y="1729561"/>
                  </a:lnTo>
                  <a:lnTo>
                    <a:pt x="639" y="1778070"/>
                  </a:lnTo>
                  <a:lnTo>
                    <a:pt x="0" y="1826895"/>
                  </a:lnTo>
                  <a:lnTo>
                    <a:pt x="737" y="1879324"/>
                  </a:lnTo>
                  <a:lnTo>
                    <a:pt x="2935" y="1931388"/>
                  </a:lnTo>
                  <a:lnTo>
                    <a:pt x="6574" y="1983067"/>
                  </a:lnTo>
                  <a:lnTo>
                    <a:pt x="11635" y="2034340"/>
                  </a:lnTo>
                  <a:lnTo>
                    <a:pt x="18098" y="2085190"/>
                  </a:lnTo>
                  <a:lnTo>
                    <a:pt x="25943" y="2135594"/>
                  </a:lnTo>
                  <a:lnTo>
                    <a:pt x="35151" y="2185535"/>
                  </a:lnTo>
                  <a:lnTo>
                    <a:pt x="45701" y="2234992"/>
                  </a:lnTo>
                  <a:lnTo>
                    <a:pt x="57575" y="2283945"/>
                  </a:lnTo>
                  <a:lnTo>
                    <a:pt x="70752" y="2332375"/>
                  </a:lnTo>
                  <a:lnTo>
                    <a:pt x="85213" y="2380262"/>
                  </a:lnTo>
                  <a:lnTo>
                    <a:pt x="100937" y="2427587"/>
                  </a:lnTo>
                  <a:lnTo>
                    <a:pt x="117906" y="2474328"/>
                  </a:lnTo>
                  <a:lnTo>
                    <a:pt x="136100" y="2520468"/>
                  </a:lnTo>
                  <a:lnTo>
                    <a:pt x="155498" y="2565986"/>
                  </a:lnTo>
                  <a:lnTo>
                    <a:pt x="176082" y="2610862"/>
                  </a:lnTo>
                  <a:lnTo>
                    <a:pt x="197831" y="2655076"/>
                  </a:lnTo>
                  <a:lnTo>
                    <a:pt x="220726" y="2698610"/>
                  </a:lnTo>
                  <a:lnTo>
                    <a:pt x="248373" y="2744114"/>
                  </a:lnTo>
                  <a:lnTo>
                    <a:pt x="893064" y="2371902"/>
                  </a:lnTo>
                  <a:lnTo>
                    <a:pt x="1791182" y="751763"/>
                  </a:lnTo>
                  <a:lnTo>
                    <a:pt x="1791182" y="0"/>
                  </a:lnTo>
                  <a:close/>
                </a:path>
              </a:pathLst>
            </a:custGeom>
            <a:solidFill>
              <a:srgbClr val="003963"/>
            </a:solidFill>
          </p:spPr>
          <p:txBody>
            <a:bodyPr wrap="square" lIns="0" tIns="0" rIns="0" bIns="0" rtlCol="0"/>
            <a:lstStyle/>
            <a:p>
              <a:endParaRPr/>
            </a:p>
          </p:txBody>
        </p:sp>
        <p:sp>
          <p:nvSpPr>
            <p:cNvPr id="45" name="object 5">
              <a:extLst>
                <a:ext uri="{FF2B5EF4-FFF2-40B4-BE49-F238E27FC236}">
                  <a16:creationId xmlns:a16="http://schemas.microsoft.com/office/drawing/2014/main" id="{D0F5492F-6168-4084-AFC6-D7FB38120BB7}"/>
                </a:ext>
              </a:extLst>
            </p:cNvPr>
            <p:cNvSpPr/>
            <p:nvPr/>
          </p:nvSpPr>
          <p:spPr>
            <a:xfrm>
              <a:off x="4281174" y="2821346"/>
              <a:ext cx="1790700" cy="2744470"/>
            </a:xfrm>
            <a:custGeom>
              <a:avLst/>
              <a:gdLst/>
              <a:ahLst/>
              <a:cxnLst/>
              <a:rect l="l" t="t" r="r" b="b"/>
              <a:pathLst>
                <a:path w="1790700" h="2744470">
                  <a:moveTo>
                    <a:pt x="0" y="0"/>
                  </a:moveTo>
                  <a:lnTo>
                    <a:pt x="0" y="753440"/>
                  </a:lnTo>
                  <a:lnTo>
                    <a:pt x="897166" y="2371852"/>
                  </a:lnTo>
                  <a:lnTo>
                    <a:pt x="1541856" y="2744063"/>
                  </a:lnTo>
                  <a:lnTo>
                    <a:pt x="1569491" y="2698572"/>
                  </a:lnTo>
                  <a:lnTo>
                    <a:pt x="1592386" y="2655036"/>
                  </a:lnTo>
                  <a:lnTo>
                    <a:pt x="1614135" y="2610820"/>
                  </a:lnTo>
                  <a:lnTo>
                    <a:pt x="1634718" y="2565942"/>
                  </a:lnTo>
                  <a:lnTo>
                    <a:pt x="1654117" y="2520423"/>
                  </a:lnTo>
                  <a:lnTo>
                    <a:pt x="1672310" y="2474283"/>
                  </a:lnTo>
                  <a:lnTo>
                    <a:pt x="1689279" y="2427540"/>
                  </a:lnTo>
                  <a:lnTo>
                    <a:pt x="1705004" y="2380215"/>
                  </a:lnTo>
                  <a:lnTo>
                    <a:pt x="1719464" y="2332328"/>
                  </a:lnTo>
                  <a:lnTo>
                    <a:pt x="1732641" y="2283898"/>
                  </a:lnTo>
                  <a:lnTo>
                    <a:pt x="1744515" y="2234944"/>
                  </a:lnTo>
                  <a:lnTo>
                    <a:pt x="1755065" y="2185488"/>
                  </a:lnTo>
                  <a:lnTo>
                    <a:pt x="1764273" y="2135548"/>
                  </a:lnTo>
                  <a:lnTo>
                    <a:pt x="1772118" y="2085144"/>
                  </a:lnTo>
                  <a:lnTo>
                    <a:pt x="1778581" y="2034296"/>
                  </a:lnTo>
                  <a:lnTo>
                    <a:pt x="1783642" y="1983023"/>
                  </a:lnTo>
                  <a:lnTo>
                    <a:pt x="1787282" y="1931346"/>
                  </a:lnTo>
                  <a:lnTo>
                    <a:pt x="1789480" y="1879284"/>
                  </a:lnTo>
                  <a:lnTo>
                    <a:pt x="1790217" y="1826856"/>
                  </a:lnTo>
                  <a:lnTo>
                    <a:pt x="1789578" y="1778031"/>
                  </a:lnTo>
                  <a:lnTo>
                    <a:pt x="1787671" y="1729522"/>
                  </a:lnTo>
                  <a:lnTo>
                    <a:pt x="1784513" y="1681344"/>
                  </a:lnTo>
                  <a:lnTo>
                    <a:pt x="1780118" y="1633514"/>
                  </a:lnTo>
                  <a:lnTo>
                    <a:pt x="1774504" y="1586047"/>
                  </a:lnTo>
                  <a:lnTo>
                    <a:pt x="1767686" y="1538960"/>
                  </a:lnTo>
                  <a:lnTo>
                    <a:pt x="1759679" y="1492268"/>
                  </a:lnTo>
                  <a:lnTo>
                    <a:pt x="1750501" y="1445986"/>
                  </a:lnTo>
                  <a:lnTo>
                    <a:pt x="1740166" y="1400132"/>
                  </a:lnTo>
                  <a:lnTo>
                    <a:pt x="1728691" y="1354721"/>
                  </a:lnTo>
                  <a:lnTo>
                    <a:pt x="1716091" y="1309768"/>
                  </a:lnTo>
                  <a:lnTo>
                    <a:pt x="1702382" y="1265290"/>
                  </a:lnTo>
                  <a:lnTo>
                    <a:pt x="1687581" y="1221303"/>
                  </a:lnTo>
                  <a:lnTo>
                    <a:pt x="1671703" y="1177823"/>
                  </a:lnTo>
                  <a:lnTo>
                    <a:pt x="1654764" y="1134864"/>
                  </a:lnTo>
                  <a:lnTo>
                    <a:pt x="1636780" y="1092444"/>
                  </a:lnTo>
                  <a:lnTo>
                    <a:pt x="1617767" y="1050579"/>
                  </a:lnTo>
                  <a:lnTo>
                    <a:pt x="1597741" y="1009283"/>
                  </a:lnTo>
                  <a:lnTo>
                    <a:pt x="1576718" y="968573"/>
                  </a:lnTo>
                  <a:lnTo>
                    <a:pt x="1554713" y="928466"/>
                  </a:lnTo>
                  <a:lnTo>
                    <a:pt x="1531742" y="888976"/>
                  </a:lnTo>
                  <a:lnTo>
                    <a:pt x="1507822" y="850119"/>
                  </a:lnTo>
                  <a:lnTo>
                    <a:pt x="1482969" y="811913"/>
                  </a:lnTo>
                  <a:lnTo>
                    <a:pt x="1457197" y="774372"/>
                  </a:lnTo>
                  <a:lnTo>
                    <a:pt x="1430524" y="737512"/>
                  </a:lnTo>
                  <a:lnTo>
                    <a:pt x="1402964" y="701350"/>
                  </a:lnTo>
                  <a:lnTo>
                    <a:pt x="1374535" y="665901"/>
                  </a:lnTo>
                  <a:lnTo>
                    <a:pt x="1345251" y="631181"/>
                  </a:lnTo>
                  <a:lnTo>
                    <a:pt x="1315129" y="597206"/>
                  </a:lnTo>
                  <a:lnTo>
                    <a:pt x="1284185" y="563992"/>
                  </a:lnTo>
                  <a:lnTo>
                    <a:pt x="1252434" y="531555"/>
                  </a:lnTo>
                  <a:lnTo>
                    <a:pt x="1219892" y="499910"/>
                  </a:lnTo>
                  <a:lnTo>
                    <a:pt x="1186576" y="469074"/>
                  </a:lnTo>
                  <a:lnTo>
                    <a:pt x="1152501" y="439063"/>
                  </a:lnTo>
                  <a:lnTo>
                    <a:pt x="1117683" y="409892"/>
                  </a:lnTo>
                  <a:lnTo>
                    <a:pt x="1082139" y="381578"/>
                  </a:lnTo>
                  <a:lnTo>
                    <a:pt x="1045883" y="354135"/>
                  </a:lnTo>
                  <a:lnTo>
                    <a:pt x="1008932" y="327581"/>
                  </a:lnTo>
                  <a:lnTo>
                    <a:pt x="971301" y="301931"/>
                  </a:lnTo>
                  <a:lnTo>
                    <a:pt x="933008" y="277201"/>
                  </a:lnTo>
                  <a:lnTo>
                    <a:pt x="894067" y="253406"/>
                  </a:lnTo>
                  <a:lnTo>
                    <a:pt x="854494" y="230564"/>
                  </a:lnTo>
                  <a:lnTo>
                    <a:pt x="814305" y="208689"/>
                  </a:lnTo>
                  <a:lnTo>
                    <a:pt x="773517" y="187797"/>
                  </a:lnTo>
                  <a:lnTo>
                    <a:pt x="732145" y="167905"/>
                  </a:lnTo>
                  <a:lnTo>
                    <a:pt x="690205" y="149028"/>
                  </a:lnTo>
                  <a:lnTo>
                    <a:pt x="647713" y="131183"/>
                  </a:lnTo>
                  <a:lnTo>
                    <a:pt x="604685" y="114385"/>
                  </a:lnTo>
                  <a:lnTo>
                    <a:pt x="561136" y="98649"/>
                  </a:lnTo>
                  <a:lnTo>
                    <a:pt x="517083" y="83993"/>
                  </a:lnTo>
                  <a:lnTo>
                    <a:pt x="472542" y="70432"/>
                  </a:lnTo>
                  <a:lnTo>
                    <a:pt x="427528" y="57981"/>
                  </a:lnTo>
                  <a:lnTo>
                    <a:pt x="382058" y="46657"/>
                  </a:lnTo>
                  <a:lnTo>
                    <a:pt x="336146" y="36475"/>
                  </a:lnTo>
                  <a:lnTo>
                    <a:pt x="289810" y="27452"/>
                  </a:lnTo>
                  <a:lnTo>
                    <a:pt x="243065" y="19603"/>
                  </a:lnTo>
                  <a:lnTo>
                    <a:pt x="195927" y="12945"/>
                  </a:lnTo>
                  <a:lnTo>
                    <a:pt x="148412" y="7493"/>
                  </a:lnTo>
                  <a:lnTo>
                    <a:pt x="0" y="0"/>
                  </a:lnTo>
                  <a:close/>
                </a:path>
              </a:pathLst>
            </a:custGeom>
            <a:solidFill>
              <a:srgbClr val="7EB900"/>
            </a:solidFill>
          </p:spPr>
          <p:txBody>
            <a:bodyPr wrap="square" lIns="0" tIns="0" rIns="0" bIns="0" rtlCol="0"/>
            <a:lstStyle/>
            <a:p>
              <a:endParaRPr/>
            </a:p>
          </p:txBody>
        </p:sp>
        <p:sp>
          <p:nvSpPr>
            <p:cNvPr id="46" name="object 6">
              <a:extLst>
                <a:ext uri="{FF2B5EF4-FFF2-40B4-BE49-F238E27FC236}">
                  <a16:creationId xmlns:a16="http://schemas.microsoft.com/office/drawing/2014/main" id="{7639A136-0411-4242-AD06-07FFAB4D6078}"/>
                </a:ext>
              </a:extLst>
            </p:cNvPr>
            <p:cNvSpPr/>
            <p:nvPr/>
          </p:nvSpPr>
          <p:spPr>
            <a:xfrm>
              <a:off x="2701740" y="5257800"/>
              <a:ext cx="3082290" cy="1219200"/>
            </a:xfrm>
            <a:custGeom>
              <a:avLst/>
              <a:gdLst/>
              <a:ahLst/>
              <a:cxnLst/>
              <a:rect l="l" t="t" r="r" b="b"/>
              <a:pathLst>
                <a:path w="3082290" h="1219200">
                  <a:moveTo>
                    <a:pt x="2436088" y="0"/>
                  </a:moveTo>
                  <a:lnTo>
                    <a:pt x="645629" y="0"/>
                  </a:lnTo>
                  <a:lnTo>
                    <a:pt x="0" y="372757"/>
                  </a:lnTo>
                  <a:lnTo>
                    <a:pt x="24383" y="412902"/>
                  </a:lnTo>
                  <a:lnTo>
                    <a:pt x="51527" y="451977"/>
                  </a:lnTo>
                  <a:lnTo>
                    <a:pt x="79652" y="490303"/>
                  </a:lnTo>
                  <a:lnTo>
                    <a:pt x="108739" y="527862"/>
                  </a:lnTo>
                  <a:lnTo>
                    <a:pt x="138770" y="564637"/>
                  </a:lnTo>
                  <a:lnTo>
                    <a:pt x="169728" y="600609"/>
                  </a:lnTo>
                  <a:lnTo>
                    <a:pt x="201594" y="635760"/>
                  </a:lnTo>
                  <a:lnTo>
                    <a:pt x="234350" y="670072"/>
                  </a:lnTo>
                  <a:lnTo>
                    <a:pt x="267978" y="703527"/>
                  </a:lnTo>
                  <a:lnTo>
                    <a:pt x="302460" y="736106"/>
                  </a:lnTo>
                  <a:lnTo>
                    <a:pt x="337777" y="767791"/>
                  </a:lnTo>
                  <a:lnTo>
                    <a:pt x="373911" y="798565"/>
                  </a:lnTo>
                  <a:lnTo>
                    <a:pt x="410845" y="828409"/>
                  </a:lnTo>
                  <a:lnTo>
                    <a:pt x="448560" y="857304"/>
                  </a:lnTo>
                  <a:lnTo>
                    <a:pt x="487037" y="885234"/>
                  </a:lnTo>
                  <a:lnTo>
                    <a:pt x="526260" y="912179"/>
                  </a:lnTo>
                  <a:lnTo>
                    <a:pt x="566209" y="938122"/>
                  </a:lnTo>
                  <a:lnTo>
                    <a:pt x="606867" y="963044"/>
                  </a:lnTo>
                  <a:lnTo>
                    <a:pt x="648215" y="986927"/>
                  </a:lnTo>
                  <a:lnTo>
                    <a:pt x="690235" y="1009753"/>
                  </a:lnTo>
                  <a:lnTo>
                    <a:pt x="732909" y="1031505"/>
                  </a:lnTo>
                  <a:lnTo>
                    <a:pt x="776219" y="1052163"/>
                  </a:lnTo>
                  <a:lnTo>
                    <a:pt x="820147" y="1071709"/>
                  </a:lnTo>
                  <a:lnTo>
                    <a:pt x="864675" y="1090126"/>
                  </a:lnTo>
                  <a:lnTo>
                    <a:pt x="909783" y="1107395"/>
                  </a:lnTo>
                  <a:lnTo>
                    <a:pt x="955456" y="1123499"/>
                  </a:lnTo>
                  <a:lnTo>
                    <a:pt x="1001673" y="1138418"/>
                  </a:lnTo>
                  <a:lnTo>
                    <a:pt x="1048417" y="1152136"/>
                  </a:lnTo>
                  <a:lnTo>
                    <a:pt x="1095671" y="1164633"/>
                  </a:lnTo>
                  <a:lnTo>
                    <a:pt x="1143414" y="1175892"/>
                  </a:lnTo>
                  <a:lnTo>
                    <a:pt x="1191631" y="1185894"/>
                  </a:lnTo>
                  <a:lnTo>
                    <a:pt x="1240302" y="1194621"/>
                  </a:lnTo>
                  <a:lnTo>
                    <a:pt x="1289409" y="1202055"/>
                  </a:lnTo>
                  <a:lnTo>
                    <a:pt x="1338934" y="1208179"/>
                  </a:lnTo>
                  <a:lnTo>
                    <a:pt x="1388859" y="1212973"/>
                  </a:lnTo>
                  <a:lnTo>
                    <a:pt x="1439166" y="1216420"/>
                  </a:lnTo>
                  <a:lnTo>
                    <a:pt x="1489836" y="1218502"/>
                  </a:lnTo>
                  <a:lnTo>
                    <a:pt x="1540852" y="1219200"/>
                  </a:lnTo>
                  <a:lnTo>
                    <a:pt x="1591869" y="1218502"/>
                  </a:lnTo>
                  <a:lnTo>
                    <a:pt x="1642541" y="1216420"/>
                  </a:lnTo>
                  <a:lnTo>
                    <a:pt x="1692849" y="1212973"/>
                  </a:lnTo>
                  <a:lnTo>
                    <a:pt x="1742775" y="1208179"/>
                  </a:lnTo>
                  <a:lnTo>
                    <a:pt x="1792301" y="1202055"/>
                  </a:lnTo>
                  <a:lnTo>
                    <a:pt x="1841408" y="1194621"/>
                  </a:lnTo>
                  <a:lnTo>
                    <a:pt x="1890080" y="1185894"/>
                  </a:lnTo>
                  <a:lnTo>
                    <a:pt x="1938297" y="1175892"/>
                  </a:lnTo>
                  <a:lnTo>
                    <a:pt x="1986041" y="1164633"/>
                  </a:lnTo>
                  <a:lnTo>
                    <a:pt x="2033295" y="1152136"/>
                  </a:lnTo>
                  <a:lnTo>
                    <a:pt x="2080040" y="1138418"/>
                  </a:lnTo>
                  <a:lnTo>
                    <a:pt x="2126257" y="1123499"/>
                  </a:lnTo>
                  <a:lnTo>
                    <a:pt x="2171930" y="1107395"/>
                  </a:lnTo>
                  <a:lnTo>
                    <a:pt x="2217039" y="1090126"/>
                  </a:lnTo>
                  <a:lnTo>
                    <a:pt x="2261567" y="1071709"/>
                  </a:lnTo>
                  <a:lnTo>
                    <a:pt x="2305495" y="1052163"/>
                  </a:lnTo>
                  <a:lnTo>
                    <a:pt x="2348805" y="1031505"/>
                  </a:lnTo>
                  <a:lnTo>
                    <a:pt x="2391479" y="1009753"/>
                  </a:lnTo>
                  <a:lnTo>
                    <a:pt x="2433500" y="986927"/>
                  </a:lnTo>
                  <a:lnTo>
                    <a:pt x="2474848" y="963044"/>
                  </a:lnTo>
                  <a:lnTo>
                    <a:pt x="2515505" y="938122"/>
                  </a:lnTo>
                  <a:lnTo>
                    <a:pt x="2555454" y="912179"/>
                  </a:lnTo>
                  <a:lnTo>
                    <a:pt x="2594676" y="885234"/>
                  </a:lnTo>
                  <a:lnTo>
                    <a:pt x="2633154" y="857304"/>
                  </a:lnTo>
                  <a:lnTo>
                    <a:pt x="2670868" y="828409"/>
                  </a:lnTo>
                  <a:lnTo>
                    <a:pt x="2707802" y="798565"/>
                  </a:lnTo>
                  <a:lnTo>
                    <a:pt x="2743936" y="767791"/>
                  </a:lnTo>
                  <a:lnTo>
                    <a:pt x="2779252" y="736106"/>
                  </a:lnTo>
                  <a:lnTo>
                    <a:pt x="2813733" y="703527"/>
                  </a:lnTo>
                  <a:lnTo>
                    <a:pt x="2847360" y="670072"/>
                  </a:lnTo>
                  <a:lnTo>
                    <a:pt x="2880116" y="635760"/>
                  </a:lnTo>
                  <a:lnTo>
                    <a:pt x="2911981" y="600609"/>
                  </a:lnTo>
                  <a:lnTo>
                    <a:pt x="2942938" y="564637"/>
                  </a:lnTo>
                  <a:lnTo>
                    <a:pt x="2972969" y="527862"/>
                  </a:lnTo>
                  <a:lnTo>
                    <a:pt x="3002055" y="490303"/>
                  </a:lnTo>
                  <a:lnTo>
                    <a:pt x="3030179" y="451977"/>
                  </a:lnTo>
                  <a:lnTo>
                    <a:pt x="3057321" y="412902"/>
                  </a:lnTo>
                  <a:lnTo>
                    <a:pt x="3081718" y="372757"/>
                  </a:lnTo>
                  <a:lnTo>
                    <a:pt x="2436088" y="0"/>
                  </a:lnTo>
                  <a:close/>
                </a:path>
              </a:pathLst>
            </a:custGeom>
            <a:solidFill>
              <a:srgbClr val="C00000"/>
            </a:solidFill>
          </p:spPr>
          <p:txBody>
            <a:bodyPr wrap="square" lIns="0" tIns="0" rIns="0" bIns="0" rtlCol="0"/>
            <a:lstStyle/>
            <a:p>
              <a:endParaRPr/>
            </a:p>
          </p:txBody>
        </p:sp>
      </p:grpSp>
      <p:sp>
        <p:nvSpPr>
          <p:cNvPr id="47" name="object 7">
            <a:extLst>
              <a:ext uri="{FF2B5EF4-FFF2-40B4-BE49-F238E27FC236}">
                <a16:creationId xmlns:a16="http://schemas.microsoft.com/office/drawing/2014/main" id="{ACF8B59B-993C-4300-B5FA-A63CA12611FB}"/>
              </a:ext>
            </a:extLst>
          </p:cNvPr>
          <p:cNvSpPr txBox="1"/>
          <p:nvPr/>
        </p:nvSpPr>
        <p:spPr>
          <a:xfrm>
            <a:off x="2628724" y="3891640"/>
            <a:ext cx="1062355" cy="458470"/>
          </a:xfrm>
          <a:prstGeom prst="rect">
            <a:avLst/>
          </a:prstGeom>
        </p:spPr>
        <p:txBody>
          <a:bodyPr vert="horz" wrap="square" lIns="0" tIns="24765" rIns="0" bIns="0" rtlCol="0">
            <a:spAutoFit/>
          </a:bodyPr>
          <a:lstStyle/>
          <a:p>
            <a:pPr marL="12700" marR="5080" indent="40005">
              <a:lnSpc>
                <a:spcPts val="1680"/>
              </a:lnSpc>
              <a:spcBef>
                <a:spcPts val="195"/>
              </a:spcBef>
            </a:pPr>
            <a:r>
              <a:rPr sz="1450" spc="-10">
                <a:solidFill>
                  <a:srgbClr val="FFFFFF"/>
                </a:solidFill>
                <a:latin typeface="Arial"/>
                <a:cs typeface="Arial"/>
              </a:rPr>
              <a:t>SECURITY</a:t>
            </a:r>
            <a:r>
              <a:rPr lang="en-US" sz="1450" spc="-10">
                <a:solidFill>
                  <a:srgbClr val="FFFFFF"/>
                </a:solidFill>
                <a:latin typeface="Arial"/>
                <a:cs typeface="Arial"/>
              </a:rPr>
              <a:t> </a:t>
            </a:r>
            <a:r>
              <a:rPr sz="1450" spc="-10">
                <a:solidFill>
                  <a:srgbClr val="FFFFFF"/>
                </a:solidFill>
                <a:latin typeface="Arial"/>
                <a:cs typeface="Arial"/>
              </a:rPr>
              <a:t>SELEC</a:t>
            </a:r>
            <a:r>
              <a:rPr sz="1450" spc="70">
                <a:solidFill>
                  <a:srgbClr val="FFFFFF"/>
                </a:solidFill>
                <a:latin typeface="Arial"/>
                <a:cs typeface="Arial"/>
              </a:rPr>
              <a:t>T</a:t>
            </a:r>
            <a:r>
              <a:rPr sz="1450" spc="-85">
                <a:solidFill>
                  <a:srgbClr val="FFFFFF"/>
                </a:solidFill>
                <a:latin typeface="Arial"/>
                <a:cs typeface="Arial"/>
              </a:rPr>
              <a:t>I</a:t>
            </a:r>
            <a:r>
              <a:rPr sz="1450" spc="-10">
                <a:solidFill>
                  <a:srgbClr val="FFFFFF"/>
                </a:solidFill>
                <a:latin typeface="Arial"/>
                <a:cs typeface="Arial"/>
              </a:rPr>
              <a:t>ON</a:t>
            </a:r>
            <a:endParaRPr sz="1450">
              <a:latin typeface="Arial"/>
              <a:cs typeface="Arial"/>
            </a:endParaRPr>
          </a:p>
        </p:txBody>
      </p:sp>
      <p:sp>
        <p:nvSpPr>
          <p:cNvPr id="48" name="object 8">
            <a:extLst>
              <a:ext uri="{FF2B5EF4-FFF2-40B4-BE49-F238E27FC236}">
                <a16:creationId xmlns:a16="http://schemas.microsoft.com/office/drawing/2014/main" id="{CEF7E9C7-E64D-4374-A39B-85161ADBF3AC}"/>
              </a:ext>
            </a:extLst>
          </p:cNvPr>
          <p:cNvSpPr txBox="1"/>
          <p:nvPr/>
        </p:nvSpPr>
        <p:spPr>
          <a:xfrm>
            <a:off x="4897899" y="3891640"/>
            <a:ext cx="889635" cy="458470"/>
          </a:xfrm>
          <a:prstGeom prst="rect">
            <a:avLst/>
          </a:prstGeom>
        </p:spPr>
        <p:txBody>
          <a:bodyPr vert="horz" wrap="square" lIns="0" tIns="24765" rIns="0" bIns="0" rtlCol="0">
            <a:spAutoFit/>
          </a:bodyPr>
          <a:lstStyle/>
          <a:p>
            <a:pPr marL="12700" marR="5080" indent="233679">
              <a:lnSpc>
                <a:spcPts val="1680"/>
              </a:lnSpc>
              <a:spcBef>
                <a:spcPts val="195"/>
              </a:spcBef>
            </a:pPr>
            <a:r>
              <a:rPr sz="1450" spc="-10">
                <a:solidFill>
                  <a:srgbClr val="FFFFFF"/>
                </a:solidFill>
                <a:latin typeface="Arial"/>
                <a:cs typeface="Arial"/>
              </a:rPr>
              <a:t>ESG</a:t>
            </a:r>
            <a:r>
              <a:rPr lang="en-US" sz="1450" spc="-10">
                <a:solidFill>
                  <a:srgbClr val="FFFFFF"/>
                </a:solidFill>
                <a:latin typeface="Arial"/>
                <a:cs typeface="Arial"/>
              </a:rPr>
              <a:t> </a:t>
            </a:r>
            <a:r>
              <a:rPr sz="1450" spc="-90">
                <a:solidFill>
                  <a:srgbClr val="FFFFFF"/>
                </a:solidFill>
                <a:latin typeface="Arial"/>
                <a:cs typeface="Arial"/>
              </a:rPr>
              <a:t>F</a:t>
            </a:r>
            <a:r>
              <a:rPr sz="1450" spc="-95">
                <a:solidFill>
                  <a:srgbClr val="FFFFFF"/>
                </a:solidFill>
                <a:latin typeface="Arial"/>
                <a:cs typeface="Arial"/>
              </a:rPr>
              <a:t>A</a:t>
            </a:r>
            <a:r>
              <a:rPr sz="1450" spc="-15">
                <a:solidFill>
                  <a:srgbClr val="FFFFFF"/>
                </a:solidFill>
                <a:latin typeface="Arial"/>
                <a:cs typeface="Arial"/>
              </a:rPr>
              <a:t>C</a:t>
            </a:r>
            <a:r>
              <a:rPr sz="1450" spc="70">
                <a:solidFill>
                  <a:srgbClr val="FFFFFF"/>
                </a:solidFill>
                <a:latin typeface="Arial"/>
                <a:cs typeface="Arial"/>
              </a:rPr>
              <a:t>T</a:t>
            </a:r>
            <a:r>
              <a:rPr sz="1450" spc="-10">
                <a:solidFill>
                  <a:srgbClr val="FFFFFF"/>
                </a:solidFill>
                <a:latin typeface="Arial"/>
                <a:cs typeface="Arial"/>
              </a:rPr>
              <a:t>ORS</a:t>
            </a:r>
            <a:endParaRPr sz="1450">
              <a:latin typeface="Arial"/>
              <a:cs typeface="Arial"/>
            </a:endParaRPr>
          </a:p>
        </p:txBody>
      </p:sp>
      <p:sp>
        <p:nvSpPr>
          <p:cNvPr id="49" name="object 9">
            <a:extLst>
              <a:ext uri="{FF2B5EF4-FFF2-40B4-BE49-F238E27FC236}">
                <a16:creationId xmlns:a16="http://schemas.microsoft.com/office/drawing/2014/main" id="{F8EDC8FF-3C99-4C76-A065-06C06A16D8F1}"/>
              </a:ext>
            </a:extLst>
          </p:cNvPr>
          <p:cNvSpPr txBox="1"/>
          <p:nvPr/>
        </p:nvSpPr>
        <p:spPr>
          <a:xfrm>
            <a:off x="3491248" y="5624489"/>
            <a:ext cx="1488440" cy="458470"/>
          </a:xfrm>
          <a:prstGeom prst="rect">
            <a:avLst/>
          </a:prstGeom>
        </p:spPr>
        <p:txBody>
          <a:bodyPr vert="horz" wrap="square" lIns="0" tIns="24765" rIns="0" bIns="0" rtlCol="0">
            <a:spAutoFit/>
          </a:bodyPr>
          <a:lstStyle/>
          <a:p>
            <a:pPr marL="12700" marR="5080" indent="213360">
              <a:lnSpc>
                <a:spcPts val="1680"/>
              </a:lnSpc>
              <a:spcBef>
                <a:spcPts val="195"/>
              </a:spcBef>
            </a:pPr>
            <a:r>
              <a:rPr sz="1450" spc="-20">
                <a:solidFill>
                  <a:srgbClr val="FFFFFF"/>
                </a:solidFill>
                <a:latin typeface="Arial"/>
                <a:cs typeface="Arial"/>
              </a:rPr>
              <a:t>PORTFOLIO</a:t>
            </a:r>
            <a:r>
              <a:rPr lang="en-US" sz="1450" spc="-20">
                <a:solidFill>
                  <a:srgbClr val="FFFFFF"/>
                </a:solidFill>
                <a:latin typeface="Arial"/>
                <a:cs typeface="Arial"/>
              </a:rPr>
              <a:t> </a:t>
            </a:r>
            <a:r>
              <a:rPr sz="1450" spc="-15">
                <a:solidFill>
                  <a:srgbClr val="FFFFFF"/>
                </a:solidFill>
                <a:latin typeface="Arial"/>
                <a:cs typeface="Arial"/>
              </a:rPr>
              <a:t>CONS</a:t>
            </a:r>
            <a:r>
              <a:rPr sz="1450" spc="70">
                <a:solidFill>
                  <a:srgbClr val="FFFFFF"/>
                </a:solidFill>
                <a:latin typeface="Arial"/>
                <a:cs typeface="Arial"/>
              </a:rPr>
              <a:t>T</a:t>
            </a:r>
            <a:r>
              <a:rPr sz="1450" spc="-15">
                <a:solidFill>
                  <a:srgbClr val="FFFFFF"/>
                </a:solidFill>
                <a:latin typeface="Arial"/>
                <a:cs typeface="Arial"/>
              </a:rPr>
              <a:t>RU</a:t>
            </a:r>
            <a:r>
              <a:rPr sz="1450" spc="-90">
                <a:solidFill>
                  <a:srgbClr val="FFFFFF"/>
                </a:solidFill>
                <a:latin typeface="Arial"/>
                <a:cs typeface="Arial"/>
              </a:rPr>
              <a:t>C</a:t>
            </a:r>
            <a:r>
              <a:rPr sz="1450" spc="-10">
                <a:solidFill>
                  <a:srgbClr val="FFFFFF"/>
                </a:solidFill>
                <a:latin typeface="Arial"/>
                <a:cs typeface="Arial"/>
              </a:rPr>
              <a:t>T</a:t>
            </a:r>
            <a:r>
              <a:rPr sz="1450" spc="-90">
                <a:solidFill>
                  <a:srgbClr val="FFFFFF"/>
                </a:solidFill>
                <a:latin typeface="Arial"/>
                <a:cs typeface="Arial"/>
              </a:rPr>
              <a:t>I</a:t>
            </a:r>
            <a:r>
              <a:rPr sz="1450" spc="-10">
                <a:solidFill>
                  <a:srgbClr val="FFFFFF"/>
                </a:solidFill>
                <a:latin typeface="Arial"/>
                <a:cs typeface="Arial"/>
              </a:rPr>
              <a:t>ON</a:t>
            </a:r>
            <a:endParaRPr sz="1450">
              <a:latin typeface="Arial"/>
              <a:cs typeface="Arial"/>
            </a:endParaRPr>
          </a:p>
        </p:txBody>
      </p:sp>
      <p:grpSp>
        <p:nvGrpSpPr>
          <p:cNvPr id="50" name="object 10">
            <a:extLst>
              <a:ext uri="{FF2B5EF4-FFF2-40B4-BE49-F238E27FC236}">
                <a16:creationId xmlns:a16="http://schemas.microsoft.com/office/drawing/2014/main" id="{3D33F570-3661-431C-A95B-26F629502E40}"/>
              </a:ext>
            </a:extLst>
          </p:cNvPr>
          <p:cNvGrpSpPr/>
          <p:nvPr/>
        </p:nvGrpSpPr>
        <p:grpSpPr>
          <a:xfrm>
            <a:off x="538480" y="2651760"/>
            <a:ext cx="2448560" cy="873760"/>
            <a:chOff x="538480" y="2651760"/>
            <a:chExt cx="2448560" cy="873760"/>
          </a:xfrm>
        </p:grpSpPr>
        <p:sp>
          <p:nvSpPr>
            <p:cNvPr id="51" name="object 11">
              <a:extLst>
                <a:ext uri="{FF2B5EF4-FFF2-40B4-BE49-F238E27FC236}">
                  <a16:creationId xmlns:a16="http://schemas.microsoft.com/office/drawing/2014/main" id="{D3BCE2E4-14BE-404F-89AD-5D5AC2C0180F}"/>
                </a:ext>
              </a:extLst>
            </p:cNvPr>
            <p:cNvSpPr/>
            <p:nvPr/>
          </p:nvSpPr>
          <p:spPr>
            <a:xfrm>
              <a:off x="553720" y="2667000"/>
              <a:ext cx="1391920" cy="0"/>
            </a:xfrm>
            <a:custGeom>
              <a:avLst/>
              <a:gdLst/>
              <a:ahLst/>
              <a:cxnLst/>
              <a:rect l="l" t="t" r="r" b="b"/>
              <a:pathLst>
                <a:path w="1391920">
                  <a:moveTo>
                    <a:pt x="0" y="0"/>
                  </a:moveTo>
                  <a:lnTo>
                    <a:pt x="1391920" y="0"/>
                  </a:lnTo>
                </a:path>
              </a:pathLst>
            </a:custGeom>
            <a:ln w="30480">
              <a:solidFill>
                <a:srgbClr val="BBCFE6"/>
              </a:solidFill>
            </a:ln>
          </p:spPr>
          <p:txBody>
            <a:bodyPr wrap="square" lIns="0" tIns="0" rIns="0" bIns="0" rtlCol="0"/>
            <a:lstStyle/>
            <a:p>
              <a:endParaRPr/>
            </a:p>
          </p:txBody>
        </p:sp>
        <p:sp>
          <p:nvSpPr>
            <p:cNvPr id="52" name="object 12">
              <a:extLst>
                <a:ext uri="{FF2B5EF4-FFF2-40B4-BE49-F238E27FC236}">
                  <a16:creationId xmlns:a16="http://schemas.microsoft.com/office/drawing/2014/main" id="{3E94C20B-D83C-4EDB-AC38-2BACA0969729}"/>
                </a:ext>
              </a:extLst>
            </p:cNvPr>
            <p:cNvSpPr/>
            <p:nvPr/>
          </p:nvSpPr>
          <p:spPr>
            <a:xfrm>
              <a:off x="1945640" y="2667000"/>
              <a:ext cx="1026160" cy="843280"/>
            </a:xfrm>
            <a:custGeom>
              <a:avLst/>
              <a:gdLst/>
              <a:ahLst/>
              <a:cxnLst/>
              <a:rect l="l" t="t" r="r" b="b"/>
              <a:pathLst>
                <a:path w="1026160" h="843279">
                  <a:moveTo>
                    <a:pt x="0" y="0"/>
                  </a:moveTo>
                  <a:lnTo>
                    <a:pt x="1026160" y="843280"/>
                  </a:lnTo>
                </a:path>
              </a:pathLst>
            </a:custGeom>
            <a:ln w="30480">
              <a:solidFill>
                <a:srgbClr val="BBCFE6"/>
              </a:solidFill>
            </a:ln>
          </p:spPr>
          <p:txBody>
            <a:bodyPr wrap="square" lIns="0" tIns="0" rIns="0" bIns="0" rtlCol="0"/>
            <a:lstStyle/>
            <a:p>
              <a:endParaRPr/>
            </a:p>
          </p:txBody>
        </p:sp>
      </p:grpSp>
      <p:sp>
        <p:nvSpPr>
          <p:cNvPr id="53" name="object 13">
            <a:extLst>
              <a:ext uri="{FF2B5EF4-FFF2-40B4-BE49-F238E27FC236}">
                <a16:creationId xmlns:a16="http://schemas.microsoft.com/office/drawing/2014/main" id="{E63A43AD-3035-437A-8E16-329672F7F604}"/>
              </a:ext>
            </a:extLst>
          </p:cNvPr>
          <p:cNvSpPr txBox="1"/>
          <p:nvPr/>
        </p:nvSpPr>
        <p:spPr>
          <a:xfrm>
            <a:off x="564516" y="2696777"/>
            <a:ext cx="1376042" cy="659155"/>
          </a:xfrm>
          <a:prstGeom prst="rect">
            <a:avLst/>
          </a:prstGeom>
        </p:spPr>
        <p:txBody>
          <a:bodyPr vert="horz" wrap="square" lIns="0" tIns="12700" rIns="0" bIns="0" rtlCol="0">
            <a:spAutoFit/>
          </a:bodyPr>
          <a:lstStyle/>
          <a:p>
            <a:pPr marL="12700" marR="5080">
              <a:lnSpc>
                <a:spcPct val="100000"/>
              </a:lnSpc>
              <a:spcBef>
                <a:spcPts val="100"/>
              </a:spcBef>
            </a:pPr>
            <a:r>
              <a:rPr sz="1050" spc="-30">
                <a:solidFill>
                  <a:srgbClr val="646464"/>
                </a:solidFill>
                <a:latin typeface="Arial"/>
                <a:cs typeface="Arial"/>
              </a:rPr>
              <a:t>Are</a:t>
            </a:r>
            <a:r>
              <a:rPr sz="1050">
                <a:solidFill>
                  <a:srgbClr val="646464"/>
                </a:solidFill>
                <a:latin typeface="Arial"/>
                <a:cs typeface="Arial"/>
              </a:rPr>
              <a:t> </a:t>
            </a:r>
            <a:r>
              <a:rPr sz="1050" spc="-25">
                <a:solidFill>
                  <a:srgbClr val="646464"/>
                </a:solidFill>
                <a:latin typeface="Arial"/>
                <a:cs typeface="Arial"/>
              </a:rPr>
              <a:t>bonds</a:t>
            </a:r>
            <a:r>
              <a:rPr sz="1050" spc="60">
                <a:solidFill>
                  <a:srgbClr val="646464"/>
                </a:solidFill>
                <a:latin typeface="Arial"/>
                <a:cs typeface="Arial"/>
              </a:rPr>
              <a:t> </a:t>
            </a:r>
            <a:r>
              <a:rPr sz="1050" spc="-15">
                <a:solidFill>
                  <a:srgbClr val="646464"/>
                </a:solidFill>
                <a:latin typeface="Arial"/>
                <a:cs typeface="Arial"/>
              </a:rPr>
              <a:t>priced</a:t>
            </a:r>
            <a:r>
              <a:rPr lang="en-US" sz="1050" spc="-15">
                <a:solidFill>
                  <a:srgbClr val="646464"/>
                </a:solidFill>
                <a:latin typeface="Arial"/>
                <a:cs typeface="Arial"/>
              </a:rPr>
              <a:t> </a:t>
            </a:r>
            <a:r>
              <a:rPr sz="1050" spc="-15">
                <a:solidFill>
                  <a:srgbClr val="646464"/>
                </a:solidFill>
                <a:latin typeface="Arial"/>
                <a:cs typeface="Arial"/>
              </a:rPr>
              <a:t>for</a:t>
            </a:r>
            <a:r>
              <a:rPr sz="1050" spc="55">
                <a:solidFill>
                  <a:srgbClr val="646464"/>
                </a:solidFill>
                <a:latin typeface="Arial"/>
                <a:cs typeface="Arial"/>
              </a:rPr>
              <a:t> </a:t>
            </a:r>
            <a:r>
              <a:rPr sz="1050" spc="-30">
                <a:solidFill>
                  <a:srgbClr val="646464"/>
                </a:solidFill>
                <a:latin typeface="Arial"/>
                <a:cs typeface="Arial"/>
              </a:rPr>
              <a:t>our</a:t>
            </a:r>
            <a:r>
              <a:rPr lang="en-US" sz="1050" spc="-30">
                <a:solidFill>
                  <a:srgbClr val="646464"/>
                </a:solidFill>
                <a:latin typeface="Arial"/>
                <a:cs typeface="Arial"/>
              </a:rPr>
              <a:t> </a:t>
            </a:r>
            <a:r>
              <a:rPr sz="1050" spc="-25">
                <a:solidFill>
                  <a:srgbClr val="646464"/>
                </a:solidFill>
                <a:latin typeface="Arial"/>
                <a:cs typeface="Arial"/>
              </a:rPr>
              <a:t>expectations</a:t>
            </a:r>
            <a:r>
              <a:rPr sz="1050" spc="-20">
                <a:solidFill>
                  <a:srgbClr val="646464"/>
                </a:solidFill>
                <a:latin typeface="Arial"/>
                <a:cs typeface="Arial"/>
              </a:rPr>
              <a:t> </a:t>
            </a:r>
            <a:r>
              <a:rPr sz="1050" spc="-30">
                <a:solidFill>
                  <a:srgbClr val="646464"/>
                </a:solidFill>
                <a:latin typeface="Arial"/>
                <a:cs typeface="Arial"/>
              </a:rPr>
              <a:t>of</a:t>
            </a:r>
            <a:r>
              <a:rPr lang="en-US" sz="1050" spc="-30">
                <a:solidFill>
                  <a:srgbClr val="646464"/>
                </a:solidFill>
                <a:latin typeface="Arial"/>
                <a:cs typeface="Arial"/>
              </a:rPr>
              <a:t> </a:t>
            </a:r>
            <a:r>
              <a:rPr sz="1050" spc="-30">
                <a:solidFill>
                  <a:srgbClr val="646464"/>
                </a:solidFill>
                <a:latin typeface="Arial"/>
                <a:cs typeface="Arial"/>
              </a:rPr>
              <a:t>valuation,</a:t>
            </a:r>
            <a:r>
              <a:rPr sz="1050" spc="-25">
                <a:solidFill>
                  <a:srgbClr val="646464"/>
                </a:solidFill>
                <a:latin typeface="Arial"/>
                <a:cs typeface="Arial"/>
              </a:rPr>
              <a:t> </a:t>
            </a:r>
            <a:r>
              <a:rPr sz="1050" spc="10">
                <a:solidFill>
                  <a:srgbClr val="646464"/>
                </a:solidFill>
                <a:latin typeface="Arial"/>
                <a:cs typeface="Arial"/>
              </a:rPr>
              <a:t>cash</a:t>
            </a:r>
            <a:r>
              <a:rPr lang="en-US" sz="1050" spc="10">
                <a:solidFill>
                  <a:srgbClr val="646464"/>
                </a:solidFill>
                <a:latin typeface="Arial"/>
                <a:cs typeface="Arial"/>
              </a:rPr>
              <a:t> </a:t>
            </a:r>
            <a:r>
              <a:rPr sz="1050" spc="-20">
                <a:solidFill>
                  <a:srgbClr val="646464"/>
                </a:solidFill>
                <a:latin typeface="Arial"/>
                <a:cs typeface="Arial"/>
              </a:rPr>
              <a:t>flow</a:t>
            </a:r>
            <a:r>
              <a:rPr sz="1050" spc="50">
                <a:solidFill>
                  <a:srgbClr val="646464"/>
                </a:solidFill>
                <a:latin typeface="Arial"/>
                <a:cs typeface="Arial"/>
              </a:rPr>
              <a:t> </a:t>
            </a:r>
            <a:r>
              <a:rPr sz="1050" spc="-20">
                <a:solidFill>
                  <a:srgbClr val="646464"/>
                </a:solidFill>
                <a:latin typeface="Arial"/>
                <a:cs typeface="Arial"/>
              </a:rPr>
              <a:t>and</a:t>
            </a:r>
            <a:r>
              <a:rPr sz="1050" spc="15">
                <a:solidFill>
                  <a:srgbClr val="646464"/>
                </a:solidFill>
                <a:latin typeface="Arial"/>
                <a:cs typeface="Arial"/>
              </a:rPr>
              <a:t> </a:t>
            </a:r>
            <a:r>
              <a:rPr sz="1050" spc="-25">
                <a:solidFill>
                  <a:srgbClr val="646464"/>
                </a:solidFill>
                <a:latin typeface="Arial"/>
                <a:cs typeface="Arial"/>
              </a:rPr>
              <a:t>relative</a:t>
            </a:r>
            <a:r>
              <a:rPr lang="en-US" sz="1050" spc="-25">
                <a:solidFill>
                  <a:srgbClr val="646464"/>
                </a:solidFill>
                <a:latin typeface="Arial"/>
                <a:cs typeface="Arial"/>
              </a:rPr>
              <a:t> </a:t>
            </a:r>
            <a:r>
              <a:rPr sz="1050" spc="-35">
                <a:solidFill>
                  <a:srgbClr val="646464"/>
                </a:solidFill>
                <a:latin typeface="Arial"/>
                <a:cs typeface="Arial"/>
              </a:rPr>
              <a:t>value?</a:t>
            </a:r>
            <a:endParaRPr sz="1050">
              <a:solidFill>
                <a:srgbClr val="646464"/>
              </a:solidFill>
              <a:latin typeface="Arial"/>
              <a:cs typeface="Arial"/>
            </a:endParaRPr>
          </a:p>
        </p:txBody>
      </p:sp>
      <p:sp>
        <p:nvSpPr>
          <p:cNvPr id="54" name="object 14">
            <a:extLst>
              <a:ext uri="{FF2B5EF4-FFF2-40B4-BE49-F238E27FC236}">
                <a16:creationId xmlns:a16="http://schemas.microsoft.com/office/drawing/2014/main" id="{697DBBCB-F1B2-4D48-B458-6CD8097346B9}"/>
              </a:ext>
            </a:extLst>
          </p:cNvPr>
          <p:cNvSpPr/>
          <p:nvPr/>
        </p:nvSpPr>
        <p:spPr>
          <a:xfrm>
            <a:off x="5389879" y="2291079"/>
            <a:ext cx="1209040" cy="1249680"/>
          </a:xfrm>
          <a:custGeom>
            <a:avLst/>
            <a:gdLst/>
            <a:ahLst/>
            <a:cxnLst/>
            <a:rect l="l" t="t" r="r" b="b"/>
            <a:pathLst>
              <a:path w="1209040" h="1249679">
                <a:moveTo>
                  <a:pt x="1209039" y="0"/>
                </a:moveTo>
                <a:lnTo>
                  <a:pt x="0" y="1249680"/>
                </a:lnTo>
              </a:path>
            </a:pathLst>
          </a:custGeom>
          <a:ln w="30480">
            <a:solidFill>
              <a:srgbClr val="BBCFE6"/>
            </a:solidFill>
          </a:ln>
        </p:spPr>
        <p:txBody>
          <a:bodyPr wrap="square" lIns="0" tIns="0" rIns="0" bIns="0" rtlCol="0"/>
          <a:lstStyle/>
          <a:p>
            <a:endParaRPr/>
          </a:p>
        </p:txBody>
      </p:sp>
      <p:sp>
        <p:nvSpPr>
          <p:cNvPr id="55" name="object 15">
            <a:extLst>
              <a:ext uri="{FF2B5EF4-FFF2-40B4-BE49-F238E27FC236}">
                <a16:creationId xmlns:a16="http://schemas.microsoft.com/office/drawing/2014/main" id="{31FDDEE7-4A81-4052-AC40-78358CC8BF50}"/>
              </a:ext>
            </a:extLst>
          </p:cNvPr>
          <p:cNvSpPr txBox="1"/>
          <p:nvPr/>
        </p:nvSpPr>
        <p:spPr>
          <a:xfrm>
            <a:off x="6619240" y="2306194"/>
            <a:ext cx="2260746" cy="820738"/>
          </a:xfrm>
          <a:prstGeom prst="rect">
            <a:avLst/>
          </a:prstGeom>
        </p:spPr>
        <p:txBody>
          <a:bodyPr vert="horz" wrap="square" lIns="0" tIns="12700" rIns="0" bIns="0" rtlCol="0">
            <a:spAutoFit/>
          </a:bodyPr>
          <a:lstStyle/>
          <a:p>
            <a:pPr marL="12700" marR="5080">
              <a:lnSpc>
                <a:spcPct val="100000"/>
              </a:lnSpc>
              <a:spcBef>
                <a:spcPts val="100"/>
              </a:spcBef>
            </a:pPr>
            <a:r>
              <a:rPr sz="1050" spc="-30">
                <a:solidFill>
                  <a:srgbClr val="646464"/>
                </a:solidFill>
                <a:latin typeface="Arial"/>
                <a:cs typeface="Arial"/>
              </a:rPr>
              <a:t>Are</a:t>
            </a:r>
            <a:r>
              <a:rPr sz="1050" spc="30">
                <a:solidFill>
                  <a:srgbClr val="646464"/>
                </a:solidFill>
                <a:latin typeface="Arial"/>
                <a:cs typeface="Arial"/>
              </a:rPr>
              <a:t> </a:t>
            </a:r>
            <a:r>
              <a:rPr sz="1050" spc="-5">
                <a:solidFill>
                  <a:srgbClr val="646464"/>
                </a:solidFill>
                <a:latin typeface="Arial"/>
                <a:cs typeface="Arial"/>
              </a:rPr>
              <a:t>issuers</a:t>
            </a:r>
            <a:r>
              <a:rPr sz="1050" spc="20">
                <a:solidFill>
                  <a:srgbClr val="646464"/>
                </a:solidFill>
                <a:latin typeface="Arial"/>
                <a:cs typeface="Arial"/>
              </a:rPr>
              <a:t> </a:t>
            </a:r>
            <a:r>
              <a:rPr sz="1050" spc="-15">
                <a:solidFill>
                  <a:srgbClr val="646464"/>
                </a:solidFill>
                <a:latin typeface="Arial"/>
                <a:cs typeface="Arial"/>
              </a:rPr>
              <a:t>addressing</a:t>
            </a:r>
            <a:r>
              <a:rPr lang="en-US" sz="1050" spc="-15">
                <a:solidFill>
                  <a:srgbClr val="646464"/>
                </a:solidFill>
                <a:latin typeface="Arial"/>
                <a:cs typeface="Arial"/>
              </a:rPr>
              <a:t> </a:t>
            </a:r>
            <a:r>
              <a:rPr sz="1050" spc="-15">
                <a:solidFill>
                  <a:srgbClr val="646464"/>
                </a:solidFill>
                <a:latin typeface="Arial"/>
                <a:cs typeface="Arial"/>
              </a:rPr>
              <a:t>material</a:t>
            </a:r>
            <a:r>
              <a:rPr sz="1050" spc="35">
                <a:solidFill>
                  <a:srgbClr val="646464"/>
                </a:solidFill>
                <a:latin typeface="Arial"/>
                <a:cs typeface="Arial"/>
              </a:rPr>
              <a:t> </a:t>
            </a:r>
            <a:r>
              <a:rPr sz="1050" b="1" spc="-5">
                <a:solidFill>
                  <a:srgbClr val="646464"/>
                </a:solidFill>
                <a:latin typeface="Arial"/>
                <a:cs typeface="Arial"/>
              </a:rPr>
              <a:t>ESG</a:t>
            </a:r>
            <a:r>
              <a:rPr sz="1050" b="1" spc="5">
                <a:solidFill>
                  <a:srgbClr val="646464"/>
                </a:solidFill>
                <a:latin typeface="Arial"/>
                <a:cs typeface="Arial"/>
              </a:rPr>
              <a:t> </a:t>
            </a:r>
            <a:r>
              <a:rPr sz="1050" b="1" spc="-20">
                <a:solidFill>
                  <a:srgbClr val="646464"/>
                </a:solidFill>
                <a:latin typeface="Arial"/>
                <a:cs typeface="Arial"/>
              </a:rPr>
              <a:t>risks</a:t>
            </a:r>
            <a:r>
              <a:rPr sz="1050" spc="-20">
                <a:solidFill>
                  <a:srgbClr val="646464"/>
                </a:solidFill>
                <a:latin typeface="Arial"/>
                <a:cs typeface="Arial"/>
              </a:rPr>
              <a:t>?</a:t>
            </a:r>
            <a:r>
              <a:rPr sz="1050" spc="30">
                <a:solidFill>
                  <a:srgbClr val="646464"/>
                </a:solidFill>
                <a:latin typeface="Arial"/>
                <a:cs typeface="Arial"/>
              </a:rPr>
              <a:t> </a:t>
            </a:r>
            <a:r>
              <a:rPr sz="1050" spc="-30">
                <a:solidFill>
                  <a:srgbClr val="646464"/>
                </a:solidFill>
                <a:latin typeface="Arial"/>
                <a:cs typeface="Arial"/>
              </a:rPr>
              <a:t>Are</a:t>
            </a:r>
            <a:r>
              <a:rPr sz="1050" spc="30">
                <a:solidFill>
                  <a:srgbClr val="646464"/>
                </a:solidFill>
                <a:latin typeface="Arial"/>
                <a:cs typeface="Arial"/>
              </a:rPr>
              <a:t> </a:t>
            </a:r>
            <a:r>
              <a:rPr sz="1050" spc="-30">
                <a:solidFill>
                  <a:srgbClr val="646464"/>
                </a:solidFill>
                <a:latin typeface="Arial"/>
                <a:cs typeface="Arial"/>
              </a:rPr>
              <a:t>they</a:t>
            </a:r>
            <a:r>
              <a:rPr lang="en-US" sz="1050" spc="-30">
                <a:solidFill>
                  <a:srgbClr val="646464"/>
                </a:solidFill>
                <a:latin typeface="Arial"/>
                <a:cs typeface="Arial"/>
              </a:rPr>
              <a:t> </a:t>
            </a:r>
            <a:r>
              <a:rPr sz="1050" spc="-15">
                <a:solidFill>
                  <a:srgbClr val="646464"/>
                </a:solidFill>
                <a:latin typeface="Arial"/>
                <a:cs typeface="Arial"/>
              </a:rPr>
              <a:t>capitalizing</a:t>
            </a:r>
            <a:r>
              <a:rPr sz="1050" spc="90">
                <a:solidFill>
                  <a:srgbClr val="646464"/>
                </a:solidFill>
                <a:latin typeface="Arial"/>
                <a:cs typeface="Arial"/>
              </a:rPr>
              <a:t> </a:t>
            </a:r>
            <a:r>
              <a:rPr sz="1050" spc="-15">
                <a:solidFill>
                  <a:srgbClr val="646464"/>
                </a:solidFill>
                <a:latin typeface="Arial"/>
                <a:cs typeface="Arial"/>
              </a:rPr>
              <a:t>on</a:t>
            </a:r>
            <a:r>
              <a:rPr sz="1050" spc="20">
                <a:solidFill>
                  <a:srgbClr val="646464"/>
                </a:solidFill>
                <a:latin typeface="Arial"/>
                <a:cs typeface="Arial"/>
              </a:rPr>
              <a:t> </a:t>
            </a:r>
            <a:r>
              <a:rPr sz="1050" spc="-25">
                <a:solidFill>
                  <a:srgbClr val="646464"/>
                </a:solidFill>
                <a:latin typeface="Arial"/>
                <a:cs typeface="Arial"/>
              </a:rPr>
              <a:t>opportunities</a:t>
            </a:r>
            <a:r>
              <a:rPr sz="1050" spc="160">
                <a:solidFill>
                  <a:srgbClr val="646464"/>
                </a:solidFill>
                <a:latin typeface="Arial"/>
                <a:cs typeface="Arial"/>
              </a:rPr>
              <a:t> </a:t>
            </a:r>
            <a:r>
              <a:rPr sz="1050" spc="-10">
                <a:solidFill>
                  <a:srgbClr val="646464"/>
                </a:solidFill>
                <a:latin typeface="Arial"/>
                <a:cs typeface="Arial"/>
              </a:rPr>
              <a:t>to</a:t>
            </a:r>
            <a:r>
              <a:rPr lang="en-US" sz="1050" spc="-10">
                <a:solidFill>
                  <a:srgbClr val="646464"/>
                </a:solidFill>
                <a:latin typeface="Arial"/>
                <a:cs typeface="Arial"/>
              </a:rPr>
              <a:t> </a:t>
            </a:r>
            <a:r>
              <a:rPr sz="1050" spc="-10">
                <a:solidFill>
                  <a:srgbClr val="646464"/>
                </a:solidFill>
                <a:latin typeface="Arial"/>
                <a:cs typeface="Arial"/>
              </a:rPr>
              <a:t>create </a:t>
            </a:r>
            <a:r>
              <a:rPr sz="1050" spc="-20">
                <a:solidFill>
                  <a:srgbClr val="646464"/>
                </a:solidFill>
                <a:latin typeface="Arial"/>
                <a:cs typeface="Arial"/>
              </a:rPr>
              <a:t>positive</a:t>
            </a:r>
            <a:r>
              <a:rPr sz="1050" spc="290">
                <a:solidFill>
                  <a:srgbClr val="646464"/>
                </a:solidFill>
                <a:latin typeface="Arial"/>
                <a:cs typeface="Arial"/>
              </a:rPr>
              <a:t> </a:t>
            </a:r>
            <a:r>
              <a:rPr sz="1050" spc="-15">
                <a:solidFill>
                  <a:srgbClr val="646464"/>
                </a:solidFill>
                <a:latin typeface="Arial"/>
                <a:cs typeface="Arial"/>
              </a:rPr>
              <a:t>societal</a:t>
            </a:r>
            <a:r>
              <a:rPr lang="en-US" sz="1050" spc="-15">
                <a:solidFill>
                  <a:srgbClr val="646464"/>
                </a:solidFill>
                <a:latin typeface="Arial"/>
                <a:cs typeface="Arial"/>
              </a:rPr>
              <a:t> </a:t>
            </a:r>
            <a:r>
              <a:rPr sz="1050" spc="-5">
                <a:solidFill>
                  <a:srgbClr val="646464"/>
                </a:solidFill>
                <a:latin typeface="Arial"/>
                <a:cs typeface="Arial"/>
              </a:rPr>
              <a:t>impact?</a:t>
            </a:r>
            <a:r>
              <a:rPr sz="1050" spc="25">
                <a:solidFill>
                  <a:srgbClr val="646464"/>
                </a:solidFill>
                <a:latin typeface="Arial"/>
                <a:cs typeface="Arial"/>
              </a:rPr>
              <a:t> </a:t>
            </a:r>
            <a:r>
              <a:rPr sz="1050" spc="-10">
                <a:solidFill>
                  <a:srgbClr val="646464"/>
                </a:solidFill>
                <a:latin typeface="Arial"/>
                <a:cs typeface="Arial"/>
              </a:rPr>
              <a:t>Can</a:t>
            </a:r>
            <a:r>
              <a:rPr sz="1050" spc="-50">
                <a:solidFill>
                  <a:srgbClr val="646464"/>
                </a:solidFill>
                <a:latin typeface="Arial"/>
                <a:cs typeface="Arial"/>
              </a:rPr>
              <a:t> </a:t>
            </a:r>
            <a:r>
              <a:rPr sz="1050" spc="5">
                <a:solidFill>
                  <a:srgbClr val="646464"/>
                </a:solidFill>
                <a:latin typeface="Arial"/>
                <a:cs typeface="Arial"/>
              </a:rPr>
              <a:t>we</a:t>
            </a:r>
            <a:r>
              <a:rPr sz="1050" spc="25">
                <a:solidFill>
                  <a:srgbClr val="646464"/>
                </a:solidFill>
                <a:latin typeface="Arial"/>
                <a:cs typeface="Arial"/>
              </a:rPr>
              <a:t> </a:t>
            </a:r>
            <a:r>
              <a:rPr sz="1050" spc="-25">
                <a:solidFill>
                  <a:srgbClr val="646464"/>
                </a:solidFill>
                <a:latin typeface="Arial"/>
                <a:cs typeface="Arial"/>
              </a:rPr>
              <a:t>quantify</a:t>
            </a:r>
            <a:r>
              <a:rPr lang="en-US" sz="1050" spc="-25">
                <a:solidFill>
                  <a:srgbClr val="646464"/>
                </a:solidFill>
                <a:latin typeface="Arial"/>
                <a:cs typeface="Arial"/>
              </a:rPr>
              <a:t> </a:t>
            </a:r>
            <a:r>
              <a:rPr sz="1050" b="1" spc="-30">
                <a:solidFill>
                  <a:srgbClr val="646464"/>
                </a:solidFill>
                <a:latin typeface="Arial"/>
                <a:cs typeface="Arial"/>
              </a:rPr>
              <a:t>impact</a:t>
            </a:r>
            <a:r>
              <a:rPr sz="1050" spc="-30">
                <a:solidFill>
                  <a:srgbClr val="646464"/>
                </a:solidFill>
                <a:latin typeface="Arial"/>
                <a:cs typeface="Arial"/>
              </a:rPr>
              <a:t>?</a:t>
            </a:r>
            <a:endParaRPr sz="1050">
              <a:solidFill>
                <a:srgbClr val="646464"/>
              </a:solidFill>
              <a:latin typeface="Arial"/>
              <a:cs typeface="Arial"/>
            </a:endParaRPr>
          </a:p>
        </p:txBody>
      </p:sp>
      <p:grpSp>
        <p:nvGrpSpPr>
          <p:cNvPr id="56" name="object 16">
            <a:extLst>
              <a:ext uri="{FF2B5EF4-FFF2-40B4-BE49-F238E27FC236}">
                <a16:creationId xmlns:a16="http://schemas.microsoft.com/office/drawing/2014/main" id="{917DBB1E-1E0D-40F6-96CF-D0AFF5C5C381}"/>
              </a:ext>
            </a:extLst>
          </p:cNvPr>
          <p:cNvGrpSpPr/>
          <p:nvPr/>
        </p:nvGrpSpPr>
        <p:grpSpPr>
          <a:xfrm>
            <a:off x="538480" y="6217920"/>
            <a:ext cx="2194560" cy="955040"/>
            <a:chOff x="538480" y="6217920"/>
            <a:chExt cx="2194560" cy="955040"/>
          </a:xfrm>
        </p:grpSpPr>
        <p:sp>
          <p:nvSpPr>
            <p:cNvPr id="57" name="object 17">
              <a:extLst>
                <a:ext uri="{FF2B5EF4-FFF2-40B4-BE49-F238E27FC236}">
                  <a16:creationId xmlns:a16="http://schemas.microsoft.com/office/drawing/2014/main" id="{5FC613B8-E5A8-4060-8535-582914CB7223}"/>
                </a:ext>
              </a:extLst>
            </p:cNvPr>
            <p:cNvSpPr/>
            <p:nvPr/>
          </p:nvSpPr>
          <p:spPr>
            <a:xfrm>
              <a:off x="553720" y="7157720"/>
              <a:ext cx="1320800" cy="0"/>
            </a:xfrm>
            <a:custGeom>
              <a:avLst/>
              <a:gdLst/>
              <a:ahLst/>
              <a:cxnLst/>
              <a:rect l="l" t="t" r="r" b="b"/>
              <a:pathLst>
                <a:path w="1320800">
                  <a:moveTo>
                    <a:pt x="0" y="0"/>
                  </a:moveTo>
                  <a:lnTo>
                    <a:pt x="1320800" y="0"/>
                  </a:lnTo>
                </a:path>
              </a:pathLst>
            </a:custGeom>
            <a:ln w="30480">
              <a:solidFill>
                <a:srgbClr val="BBCFE6"/>
              </a:solidFill>
            </a:ln>
          </p:spPr>
          <p:txBody>
            <a:bodyPr wrap="square" lIns="0" tIns="0" rIns="0" bIns="0" rtlCol="0"/>
            <a:lstStyle/>
            <a:p>
              <a:endParaRPr/>
            </a:p>
          </p:txBody>
        </p:sp>
        <p:sp>
          <p:nvSpPr>
            <p:cNvPr id="58" name="object 18">
              <a:extLst>
                <a:ext uri="{FF2B5EF4-FFF2-40B4-BE49-F238E27FC236}">
                  <a16:creationId xmlns:a16="http://schemas.microsoft.com/office/drawing/2014/main" id="{A40B6118-D4B4-40E9-916E-AD417BCF2780}"/>
                </a:ext>
              </a:extLst>
            </p:cNvPr>
            <p:cNvSpPr/>
            <p:nvPr/>
          </p:nvSpPr>
          <p:spPr>
            <a:xfrm>
              <a:off x="1874519" y="6233160"/>
              <a:ext cx="843280" cy="914400"/>
            </a:xfrm>
            <a:custGeom>
              <a:avLst/>
              <a:gdLst/>
              <a:ahLst/>
              <a:cxnLst/>
              <a:rect l="l" t="t" r="r" b="b"/>
              <a:pathLst>
                <a:path w="843280" h="914400">
                  <a:moveTo>
                    <a:pt x="0" y="914399"/>
                  </a:moveTo>
                  <a:lnTo>
                    <a:pt x="843280" y="0"/>
                  </a:lnTo>
                </a:path>
              </a:pathLst>
            </a:custGeom>
            <a:ln w="30480">
              <a:solidFill>
                <a:srgbClr val="BBCFE6"/>
              </a:solidFill>
            </a:ln>
          </p:spPr>
          <p:txBody>
            <a:bodyPr wrap="square" lIns="0" tIns="0" rIns="0" bIns="0" rtlCol="0"/>
            <a:lstStyle/>
            <a:p>
              <a:endParaRPr/>
            </a:p>
          </p:txBody>
        </p:sp>
      </p:grpSp>
      <p:sp>
        <p:nvSpPr>
          <p:cNvPr id="59" name="object 19">
            <a:extLst>
              <a:ext uri="{FF2B5EF4-FFF2-40B4-BE49-F238E27FC236}">
                <a16:creationId xmlns:a16="http://schemas.microsoft.com/office/drawing/2014/main" id="{C90DA116-6135-4B63-BF04-118957930403}"/>
              </a:ext>
            </a:extLst>
          </p:cNvPr>
          <p:cNvSpPr txBox="1"/>
          <p:nvPr/>
        </p:nvSpPr>
        <p:spPr>
          <a:xfrm>
            <a:off x="564516" y="6627222"/>
            <a:ext cx="1377950" cy="497572"/>
          </a:xfrm>
          <a:prstGeom prst="rect">
            <a:avLst/>
          </a:prstGeom>
        </p:spPr>
        <p:txBody>
          <a:bodyPr vert="horz" wrap="square" lIns="0" tIns="12700" rIns="0" bIns="0" rtlCol="0">
            <a:spAutoFit/>
          </a:bodyPr>
          <a:lstStyle/>
          <a:p>
            <a:pPr marL="12700" marR="5080">
              <a:lnSpc>
                <a:spcPct val="100000"/>
              </a:lnSpc>
              <a:spcBef>
                <a:spcPts val="100"/>
              </a:spcBef>
            </a:pPr>
            <a:r>
              <a:rPr sz="1050" spc="-35">
                <a:solidFill>
                  <a:srgbClr val="646464"/>
                </a:solidFill>
                <a:latin typeface="Arial"/>
                <a:cs typeface="Arial"/>
              </a:rPr>
              <a:t>How</a:t>
            </a:r>
            <a:r>
              <a:rPr sz="1050" spc="-30">
                <a:solidFill>
                  <a:srgbClr val="646464"/>
                </a:solidFill>
                <a:latin typeface="Arial"/>
                <a:cs typeface="Arial"/>
              </a:rPr>
              <a:t> </a:t>
            </a:r>
            <a:r>
              <a:rPr sz="1050" spc="-15">
                <a:solidFill>
                  <a:srgbClr val="646464"/>
                </a:solidFill>
                <a:latin typeface="Arial"/>
                <a:cs typeface="Arial"/>
              </a:rPr>
              <a:t>do </a:t>
            </a:r>
            <a:r>
              <a:rPr sz="1050" spc="-30">
                <a:solidFill>
                  <a:srgbClr val="646464"/>
                </a:solidFill>
                <a:latin typeface="Arial"/>
                <a:cs typeface="Arial"/>
              </a:rPr>
              <a:t>broader</a:t>
            </a:r>
            <a:r>
              <a:rPr lang="en-US" sz="1050" spc="-30">
                <a:solidFill>
                  <a:srgbClr val="646464"/>
                </a:solidFill>
                <a:latin typeface="Arial"/>
                <a:cs typeface="Arial"/>
              </a:rPr>
              <a:t> </a:t>
            </a:r>
            <a:r>
              <a:rPr sz="1050" spc="-10">
                <a:solidFill>
                  <a:srgbClr val="646464"/>
                </a:solidFill>
                <a:latin typeface="Arial"/>
                <a:cs typeface="Arial"/>
              </a:rPr>
              <a:t>economic </a:t>
            </a:r>
            <a:r>
              <a:rPr sz="1050" spc="-25">
                <a:solidFill>
                  <a:srgbClr val="646464"/>
                </a:solidFill>
                <a:latin typeface="Arial"/>
                <a:cs typeface="Arial"/>
              </a:rPr>
              <a:t>conditions</a:t>
            </a:r>
            <a:r>
              <a:rPr lang="en-US" sz="1050" spc="-25">
                <a:solidFill>
                  <a:srgbClr val="646464"/>
                </a:solidFill>
                <a:latin typeface="Arial"/>
                <a:cs typeface="Arial"/>
              </a:rPr>
              <a:t> </a:t>
            </a:r>
            <a:r>
              <a:rPr sz="1050" spc="-10">
                <a:solidFill>
                  <a:srgbClr val="646464"/>
                </a:solidFill>
                <a:latin typeface="Arial"/>
                <a:cs typeface="Arial"/>
              </a:rPr>
              <a:t>affect</a:t>
            </a:r>
            <a:r>
              <a:rPr sz="1050" spc="40">
                <a:solidFill>
                  <a:srgbClr val="646464"/>
                </a:solidFill>
                <a:latin typeface="Arial"/>
                <a:cs typeface="Arial"/>
              </a:rPr>
              <a:t> </a:t>
            </a:r>
            <a:r>
              <a:rPr sz="1050" spc="-30">
                <a:solidFill>
                  <a:srgbClr val="646464"/>
                </a:solidFill>
                <a:latin typeface="Arial"/>
                <a:cs typeface="Arial"/>
              </a:rPr>
              <a:t>our</a:t>
            </a:r>
            <a:r>
              <a:rPr lang="en-US" sz="1050" spc="-30">
                <a:solidFill>
                  <a:srgbClr val="646464"/>
                </a:solidFill>
                <a:latin typeface="Arial"/>
                <a:cs typeface="Arial"/>
              </a:rPr>
              <a:t> </a:t>
            </a:r>
            <a:r>
              <a:rPr sz="1050" spc="-25">
                <a:solidFill>
                  <a:srgbClr val="646464"/>
                </a:solidFill>
                <a:latin typeface="Arial"/>
                <a:cs typeface="Arial"/>
              </a:rPr>
              <a:t>positioning?</a:t>
            </a:r>
            <a:endParaRPr sz="1050">
              <a:solidFill>
                <a:srgbClr val="646464"/>
              </a:solidFill>
              <a:latin typeface="Arial"/>
              <a:cs typeface="Arial"/>
            </a:endParaRPr>
          </a:p>
        </p:txBody>
      </p:sp>
      <p:sp>
        <p:nvSpPr>
          <p:cNvPr id="60" name="object 20">
            <a:extLst>
              <a:ext uri="{FF2B5EF4-FFF2-40B4-BE49-F238E27FC236}">
                <a16:creationId xmlns:a16="http://schemas.microsoft.com/office/drawing/2014/main" id="{BD9C8363-3F7B-447F-A5E9-CCC28227F4E7}"/>
              </a:ext>
            </a:extLst>
          </p:cNvPr>
          <p:cNvSpPr/>
          <p:nvPr/>
        </p:nvSpPr>
        <p:spPr>
          <a:xfrm>
            <a:off x="5481320" y="5897879"/>
            <a:ext cx="3332479" cy="1249680"/>
          </a:xfrm>
          <a:custGeom>
            <a:avLst/>
            <a:gdLst/>
            <a:ahLst/>
            <a:cxnLst/>
            <a:rect l="l" t="t" r="r" b="b"/>
            <a:pathLst>
              <a:path w="3332479" h="1249679">
                <a:moveTo>
                  <a:pt x="1137920" y="1229360"/>
                </a:moveTo>
                <a:lnTo>
                  <a:pt x="3332480" y="1249680"/>
                </a:lnTo>
              </a:path>
              <a:path w="3332479" h="1249679">
                <a:moveTo>
                  <a:pt x="1137920" y="1229360"/>
                </a:moveTo>
                <a:lnTo>
                  <a:pt x="0" y="0"/>
                </a:lnTo>
              </a:path>
            </a:pathLst>
          </a:custGeom>
          <a:ln w="30480">
            <a:solidFill>
              <a:srgbClr val="BBCFE6"/>
            </a:solidFill>
          </a:ln>
        </p:spPr>
        <p:txBody>
          <a:bodyPr wrap="square" lIns="0" tIns="0" rIns="0" bIns="0" rtlCol="0"/>
          <a:lstStyle/>
          <a:p>
            <a:endParaRPr/>
          </a:p>
        </p:txBody>
      </p:sp>
      <p:sp>
        <p:nvSpPr>
          <p:cNvPr id="61" name="object 21">
            <a:extLst>
              <a:ext uri="{FF2B5EF4-FFF2-40B4-BE49-F238E27FC236}">
                <a16:creationId xmlns:a16="http://schemas.microsoft.com/office/drawing/2014/main" id="{00AAFB38-A4CD-40EB-8ED0-E42B1585FCC1}"/>
              </a:ext>
            </a:extLst>
          </p:cNvPr>
          <p:cNvSpPr txBox="1"/>
          <p:nvPr/>
        </p:nvSpPr>
        <p:spPr>
          <a:xfrm>
            <a:off x="6667634" y="6601369"/>
            <a:ext cx="2146165" cy="497572"/>
          </a:xfrm>
          <a:prstGeom prst="rect">
            <a:avLst/>
          </a:prstGeom>
        </p:spPr>
        <p:txBody>
          <a:bodyPr vert="horz" wrap="square" lIns="0" tIns="12700" rIns="0" bIns="0" rtlCol="0">
            <a:spAutoFit/>
          </a:bodyPr>
          <a:lstStyle/>
          <a:p>
            <a:pPr marL="12700" marR="5080">
              <a:lnSpc>
                <a:spcPct val="100000"/>
              </a:lnSpc>
              <a:spcBef>
                <a:spcPts val="100"/>
              </a:spcBef>
            </a:pPr>
            <a:r>
              <a:rPr sz="1050">
                <a:solidFill>
                  <a:srgbClr val="646464"/>
                </a:solidFill>
                <a:latin typeface="Arial"/>
                <a:cs typeface="Arial"/>
              </a:rPr>
              <a:t>What</a:t>
            </a:r>
            <a:r>
              <a:rPr sz="1050" spc="-45">
                <a:solidFill>
                  <a:srgbClr val="646464"/>
                </a:solidFill>
                <a:latin typeface="Arial"/>
                <a:cs typeface="Arial"/>
              </a:rPr>
              <a:t> </a:t>
            </a:r>
            <a:r>
              <a:rPr sz="1050" spc="-15">
                <a:solidFill>
                  <a:srgbClr val="646464"/>
                </a:solidFill>
                <a:latin typeface="Arial"/>
                <a:cs typeface="Arial"/>
              </a:rPr>
              <a:t>role</a:t>
            </a:r>
            <a:r>
              <a:rPr sz="1050" spc="20">
                <a:solidFill>
                  <a:srgbClr val="646464"/>
                </a:solidFill>
                <a:latin typeface="Arial"/>
                <a:cs typeface="Arial"/>
              </a:rPr>
              <a:t> </a:t>
            </a:r>
            <a:r>
              <a:rPr sz="1050" spc="-25">
                <a:solidFill>
                  <a:srgbClr val="646464"/>
                </a:solidFill>
                <a:latin typeface="Arial"/>
                <a:cs typeface="Arial"/>
              </a:rPr>
              <a:t>does</a:t>
            </a:r>
            <a:r>
              <a:rPr sz="1050" spc="85">
                <a:solidFill>
                  <a:srgbClr val="646464"/>
                </a:solidFill>
                <a:latin typeface="Arial"/>
                <a:cs typeface="Arial"/>
              </a:rPr>
              <a:t> </a:t>
            </a:r>
            <a:r>
              <a:rPr sz="1050" spc="-10">
                <a:solidFill>
                  <a:srgbClr val="646464"/>
                </a:solidFill>
                <a:latin typeface="Arial"/>
                <a:cs typeface="Arial"/>
              </a:rPr>
              <a:t>each</a:t>
            </a:r>
            <a:r>
              <a:rPr sz="1050" spc="-55">
                <a:solidFill>
                  <a:srgbClr val="646464"/>
                </a:solidFill>
                <a:latin typeface="Arial"/>
                <a:cs typeface="Arial"/>
              </a:rPr>
              <a:t> </a:t>
            </a:r>
            <a:r>
              <a:rPr sz="1050" spc="-5">
                <a:solidFill>
                  <a:srgbClr val="646464"/>
                </a:solidFill>
                <a:latin typeface="Arial"/>
                <a:cs typeface="Arial"/>
              </a:rPr>
              <a:t>security</a:t>
            </a:r>
            <a:r>
              <a:rPr lang="en-US" sz="1050" spc="-5">
                <a:solidFill>
                  <a:srgbClr val="646464"/>
                </a:solidFill>
                <a:latin typeface="Arial"/>
                <a:cs typeface="Arial"/>
              </a:rPr>
              <a:t> </a:t>
            </a:r>
            <a:r>
              <a:rPr sz="1050" spc="-25">
                <a:solidFill>
                  <a:srgbClr val="646464"/>
                </a:solidFill>
                <a:latin typeface="Arial"/>
                <a:cs typeface="Arial"/>
              </a:rPr>
              <a:t>play</a:t>
            </a:r>
            <a:r>
              <a:rPr sz="1050" spc="-20">
                <a:solidFill>
                  <a:srgbClr val="646464"/>
                </a:solidFill>
                <a:latin typeface="Arial"/>
                <a:cs typeface="Arial"/>
              </a:rPr>
              <a:t> </a:t>
            </a:r>
            <a:r>
              <a:rPr sz="1050" spc="-15">
                <a:solidFill>
                  <a:srgbClr val="646464"/>
                </a:solidFill>
                <a:latin typeface="Arial"/>
                <a:cs typeface="Arial"/>
              </a:rPr>
              <a:t>in </a:t>
            </a:r>
            <a:r>
              <a:rPr sz="1050">
                <a:solidFill>
                  <a:srgbClr val="646464"/>
                </a:solidFill>
                <a:latin typeface="Arial"/>
                <a:cs typeface="Arial"/>
              </a:rPr>
              <a:t>sector </a:t>
            </a:r>
            <a:r>
              <a:rPr sz="1050" spc="-20">
                <a:solidFill>
                  <a:srgbClr val="646464"/>
                </a:solidFill>
                <a:latin typeface="Arial"/>
                <a:cs typeface="Arial"/>
              </a:rPr>
              <a:t>diversification,</a:t>
            </a:r>
            <a:r>
              <a:rPr lang="en-US" sz="1050" spc="-20">
                <a:solidFill>
                  <a:srgbClr val="646464"/>
                </a:solidFill>
                <a:latin typeface="Arial"/>
                <a:cs typeface="Arial"/>
              </a:rPr>
              <a:t> </a:t>
            </a:r>
            <a:r>
              <a:rPr sz="1050" b="1" spc="-10">
                <a:solidFill>
                  <a:srgbClr val="646464"/>
                </a:solidFill>
                <a:latin typeface="Arial"/>
                <a:cs typeface="Arial"/>
              </a:rPr>
              <a:t>duration </a:t>
            </a:r>
            <a:r>
              <a:rPr sz="1050" spc="-20">
                <a:solidFill>
                  <a:srgbClr val="646464"/>
                </a:solidFill>
                <a:latin typeface="Arial"/>
                <a:cs typeface="Arial"/>
              </a:rPr>
              <a:t>positioning</a:t>
            </a:r>
            <a:r>
              <a:rPr sz="1050" spc="-15">
                <a:solidFill>
                  <a:srgbClr val="646464"/>
                </a:solidFill>
                <a:latin typeface="Arial"/>
                <a:cs typeface="Arial"/>
              </a:rPr>
              <a:t> </a:t>
            </a:r>
            <a:r>
              <a:rPr sz="1050" spc="-30">
                <a:solidFill>
                  <a:srgbClr val="646464"/>
                </a:solidFill>
                <a:latin typeface="Arial"/>
                <a:cs typeface="Arial"/>
              </a:rPr>
              <a:t>and</a:t>
            </a:r>
            <a:r>
              <a:rPr lang="en-US" sz="1050" spc="-30">
                <a:solidFill>
                  <a:srgbClr val="646464"/>
                </a:solidFill>
                <a:latin typeface="Arial"/>
                <a:cs typeface="Arial"/>
              </a:rPr>
              <a:t> </a:t>
            </a:r>
            <a:r>
              <a:rPr sz="1050" spc="-20">
                <a:solidFill>
                  <a:srgbClr val="646464"/>
                </a:solidFill>
                <a:latin typeface="Arial"/>
                <a:cs typeface="Arial"/>
              </a:rPr>
              <a:t>portfolio</a:t>
            </a:r>
            <a:r>
              <a:rPr sz="1050" spc="114">
                <a:solidFill>
                  <a:srgbClr val="646464"/>
                </a:solidFill>
                <a:latin typeface="Arial"/>
                <a:cs typeface="Arial"/>
              </a:rPr>
              <a:t> </a:t>
            </a:r>
            <a:r>
              <a:rPr sz="1050" b="1" spc="-25">
                <a:solidFill>
                  <a:srgbClr val="646464"/>
                </a:solidFill>
                <a:latin typeface="Arial"/>
                <a:cs typeface="Arial"/>
              </a:rPr>
              <a:t>liquidity</a:t>
            </a:r>
            <a:r>
              <a:rPr sz="1050" spc="-25">
                <a:solidFill>
                  <a:srgbClr val="646464"/>
                </a:solidFill>
                <a:latin typeface="Arial"/>
                <a:cs typeface="Arial"/>
              </a:rPr>
              <a:t>?</a:t>
            </a:r>
            <a:endParaRPr sz="1050">
              <a:solidFill>
                <a:srgbClr val="646464"/>
              </a:solidFill>
              <a:latin typeface="Arial"/>
              <a:cs typeface="Arial"/>
            </a:endParaRPr>
          </a:p>
        </p:txBody>
      </p:sp>
      <p:sp>
        <p:nvSpPr>
          <p:cNvPr id="62" name="object 22">
            <a:extLst>
              <a:ext uri="{FF2B5EF4-FFF2-40B4-BE49-F238E27FC236}">
                <a16:creationId xmlns:a16="http://schemas.microsoft.com/office/drawing/2014/main" id="{ECDB68AA-3C63-40E7-AAC9-3B7BA9D1B65C}"/>
              </a:ext>
            </a:extLst>
          </p:cNvPr>
          <p:cNvSpPr txBox="1"/>
          <p:nvPr/>
        </p:nvSpPr>
        <p:spPr>
          <a:xfrm>
            <a:off x="7607452" y="3780151"/>
            <a:ext cx="1966595" cy="1749646"/>
          </a:xfrm>
          <a:prstGeom prst="rect">
            <a:avLst/>
          </a:prstGeom>
        </p:spPr>
        <p:txBody>
          <a:bodyPr vert="horz" wrap="square" lIns="0" tIns="24765" rIns="0" bIns="0" rtlCol="0">
            <a:spAutoFit/>
          </a:bodyPr>
          <a:lstStyle/>
          <a:p>
            <a:pPr marL="12700" marR="5080">
              <a:lnSpc>
                <a:spcPts val="1680"/>
              </a:lnSpc>
              <a:spcBef>
                <a:spcPts val="195"/>
              </a:spcBef>
            </a:pPr>
            <a:r>
              <a:rPr sz="1200">
                <a:solidFill>
                  <a:srgbClr val="003963"/>
                </a:solidFill>
                <a:latin typeface="Arial"/>
                <a:cs typeface="Arial"/>
              </a:rPr>
              <a:t>The </a:t>
            </a:r>
            <a:r>
              <a:rPr sz="1200" b="1">
                <a:solidFill>
                  <a:srgbClr val="003963"/>
                </a:solidFill>
                <a:latin typeface="Arial"/>
                <a:cs typeface="Arial"/>
              </a:rPr>
              <a:t>intersection </a:t>
            </a:r>
            <a:r>
              <a:rPr sz="1200">
                <a:solidFill>
                  <a:srgbClr val="003963"/>
                </a:solidFill>
                <a:latin typeface="Arial"/>
                <a:cs typeface="Arial"/>
              </a:rPr>
              <a:t>of</a:t>
            </a:r>
            <a:r>
              <a:rPr lang="en-US" sz="1200">
                <a:solidFill>
                  <a:srgbClr val="003963"/>
                </a:solidFill>
                <a:latin typeface="Arial"/>
                <a:cs typeface="Arial"/>
              </a:rPr>
              <a:t> </a:t>
            </a:r>
            <a:r>
              <a:rPr sz="1200">
                <a:solidFill>
                  <a:srgbClr val="003963"/>
                </a:solidFill>
                <a:latin typeface="Arial"/>
                <a:cs typeface="Arial"/>
              </a:rPr>
              <a:t>fundamentals, ESG</a:t>
            </a:r>
            <a:r>
              <a:rPr lang="en-US" sz="1200">
                <a:solidFill>
                  <a:srgbClr val="003963"/>
                </a:solidFill>
                <a:latin typeface="Arial"/>
                <a:cs typeface="Arial"/>
              </a:rPr>
              <a:t> </a:t>
            </a:r>
            <a:r>
              <a:rPr sz="1200">
                <a:solidFill>
                  <a:srgbClr val="003963"/>
                </a:solidFill>
                <a:latin typeface="Arial"/>
                <a:cs typeface="Arial"/>
              </a:rPr>
              <a:t>factors and portfolio</a:t>
            </a:r>
            <a:r>
              <a:rPr lang="en-US" sz="1200">
                <a:solidFill>
                  <a:srgbClr val="003963"/>
                </a:solidFill>
                <a:latin typeface="Arial"/>
                <a:cs typeface="Arial"/>
              </a:rPr>
              <a:t> </a:t>
            </a:r>
            <a:r>
              <a:rPr sz="1200">
                <a:solidFill>
                  <a:srgbClr val="003963"/>
                </a:solidFill>
                <a:latin typeface="Arial"/>
                <a:cs typeface="Arial"/>
              </a:rPr>
              <a:t>construction </a:t>
            </a:r>
            <a:r>
              <a:rPr sz="1200" b="1">
                <a:solidFill>
                  <a:srgbClr val="003963"/>
                </a:solidFill>
                <a:latin typeface="Arial"/>
                <a:cs typeface="Arial"/>
              </a:rPr>
              <a:t>maximizes</a:t>
            </a:r>
            <a:r>
              <a:rPr lang="en-US" sz="1200" b="1">
                <a:solidFill>
                  <a:srgbClr val="003963"/>
                </a:solidFill>
                <a:latin typeface="Arial"/>
                <a:cs typeface="Arial"/>
              </a:rPr>
              <a:t> </a:t>
            </a:r>
            <a:r>
              <a:rPr sz="1200" b="1">
                <a:solidFill>
                  <a:srgbClr val="003963"/>
                </a:solidFill>
                <a:latin typeface="Arial"/>
                <a:cs typeface="Arial"/>
              </a:rPr>
              <a:t>risk-adjusted returns,</a:t>
            </a:r>
            <a:r>
              <a:rPr lang="en-US" sz="1200" b="1">
                <a:solidFill>
                  <a:srgbClr val="003963"/>
                </a:solidFill>
                <a:latin typeface="Arial"/>
                <a:cs typeface="Arial"/>
              </a:rPr>
              <a:t> </a:t>
            </a:r>
            <a:r>
              <a:rPr sz="1200" b="1">
                <a:solidFill>
                  <a:srgbClr val="003963"/>
                </a:solidFill>
                <a:latin typeface="Arial"/>
                <a:cs typeface="Arial"/>
              </a:rPr>
              <a:t>preserves capital </a:t>
            </a:r>
            <a:r>
              <a:rPr sz="1200">
                <a:solidFill>
                  <a:srgbClr val="003963"/>
                </a:solidFill>
                <a:latin typeface="Arial"/>
                <a:cs typeface="Arial"/>
              </a:rPr>
              <a:t>and</a:t>
            </a:r>
            <a:r>
              <a:rPr lang="en-US" sz="1200">
                <a:solidFill>
                  <a:srgbClr val="003963"/>
                </a:solidFill>
                <a:latin typeface="Arial"/>
                <a:cs typeface="Arial"/>
              </a:rPr>
              <a:t> </a:t>
            </a:r>
            <a:r>
              <a:rPr sz="1200" b="1">
                <a:solidFill>
                  <a:srgbClr val="003963"/>
                </a:solidFill>
                <a:latin typeface="Arial"/>
                <a:cs typeface="Arial"/>
              </a:rPr>
              <a:t>produces</a:t>
            </a:r>
            <a:r>
              <a:rPr lang="en-US" sz="1200" b="1">
                <a:solidFill>
                  <a:srgbClr val="003963"/>
                </a:solidFill>
                <a:latin typeface="Arial"/>
                <a:cs typeface="Arial"/>
              </a:rPr>
              <a:t> </a:t>
            </a:r>
            <a:r>
              <a:rPr sz="1200" b="1">
                <a:solidFill>
                  <a:srgbClr val="003963"/>
                </a:solidFill>
                <a:latin typeface="Arial"/>
                <a:cs typeface="Arial"/>
              </a:rPr>
              <a:t>positive</a:t>
            </a:r>
            <a:r>
              <a:rPr lang="en-US" sz="1200" b="1">
                <a:solidFill>
                  <a:srgbClr val="003963"/>
                </a:solidFill>
                <a:latin typeface="Arial"/>
                <a:cs typeface="Arial"/>
              </a:rPr>
              <a:t> </a:t>
            </a:r>
            <a:r>
              <a:rPr sz="1200" b="1">
                <a:solidFill>
                  <a:srgbClr val="003963"/>
                </a:solidFill>
                <a:latin typeface="Arial"/>
                <a:cs typeface="Arial"/>
              </a:rPr>
              <a:t>environmental </a:t>
            </a:r>
            <a:r>
              <a:rPr sz="1200">
                <a:solidFill>
                  <a:srgbClr val="003963"/>
                </a:solidFill>
                <a:latin typeface="Arial"/>
                <a:cs typeface="Arial"/>
              </a:rPr>
              <a:t>and/or</a:t>
            </a:r>
            <a:r>
              <a:rPr lang="en-US" sz="1200">
                <a:solidFill>
                  <a:srgbClr val="003963"/>
                </a:solidFill>
                <a:latin typeface="Arial"/>
                <a:cs typeface="Arial"/>
              </a:rPr>
              <a:t> </a:t>
            </a:r>
            <a:r>
              <a:rPr sz="1200" b="1">
                <a:solidFill>
                  <a:srgbClr val="003963"/>
                </a:solidFill>
                <a:latin typeface="Arial"/>
                <a:cs typeface="Arial"/>
              </a:rPr>
              <a:t>social impact</a:t>
            </a:r>
            <a:endParaRPr sz="1200">
              <a:latin typeface="Arial"/>
              <a:cs typeface="Arial"/>
            </a:endParaRPr>
          </a:p>
        </p:txBody>
      </p:sp>
      <p:grpSp>
        <p:nvGrpSpPr>
          <p:cNvPr id="63" name="object 23">
            <a:extLst>
              <a:ext uri="{FF2B5EF4-FFF2-40B4-BE49-F238E27FC236}">
                <a16:creationId xmlns:a16="http://schemas.microsoft.com/office/drawing/2014/main" id="{0F94AE2E-89E4-41F7-B3AF-D10B1C03C911}"/>
              </a:ext>
            </a:extLst>
          </p:cNvPr>
          <p:cNvGrpSpPr/>
          <p:nvPr/>
        </p:nvGrpSpPr>
        <p:grpSpPr>
          <a:xfrm>
            <a:off x="2661920" y="2265679"/>
            <a:ext cx="6278880" cy="4518660"/>
            <a:chOff x="2661920" y="2265679"/>
            <a:chExt cx="6278880" cy="4518660"/>
          </a:xfrm>
        </p:grpSpPr>
        <p:pic>
          <p:nvPicPr>
            <p:cNvPr id="64" name="object 24">
              <a:extLst>
                <a:ext uri="{FF2B5EF4-FFF2-40B4-BE49-F238E27FC236}">
                  <a16:creationId xmlns:a16="http://schemas.microsoft.com/office/drawing/2014/main" id="{04E6730E-6EDE-4846-9FC9-EAC5B41AB1E5}"/>
                </a:ext>
              </a:extLst>
            </p:cNvPr>
            <p:cNvPicPr/>
            <p:nvPr/>
          </p:nvPicPr>
          <p:blipFill>
            <a:blip r:embed="rId3" cstate="print"/>
            <a:stretch>
              <a:fillRect/>
            </a:stretch>
          </p:blipFill>
          <p:spPr>
            <a:xfrm>
              <a:off x="3126955" y="6367842"/>
              <a:ext cx="2217026" cy="415970"/>
            </a:xfrm>
            <a:prstGeom prst="rect">
              <a:avLst/>
            </a:prstGeom>
          </p:spPr>
        </p:pic>
        <p:pic>
          <p:nvPicPr>
            <p:cNvPr id="65" name="object 25">
              <a:extLst>
                <a:ext uri="{FF2B5EF4-FFF2-40B4-BE49-F238E27FC236}">
                  <a16:creationId xmlns:a16="http://schemas.microsoft.com/office/drawing/2014/main" id="{645F011F-CC03-4C49-9275-AA9EF98F1BC5}"/>
                </a:ext>
              </a:extLst>
            </p:cNvPr>
            <p:cNvPicPr/>
            <p:nvPr/>
          </p:nvPicPr>
          <p:blipFill>
            <a:blip r:embed="rId4" cstate="print"/>
            <a:stretch>
              <a:fillRect/>
            </a:stretch>
          </p:blipFill>
          <p:spPr>
            <a:xfrm>
              <a:off x="2926080" y="3464559"/>
              <a:ext cx="142239" cy="132079"/>
            </a:xfrm>
            <a:prstGeom prst="rect">
              <a:avLst/>
            </a:prstGeom>
          </p:spPr>
        </p:pic>
        <p:pic>
          <p:nvPicPr>
            <p:cNvPr id="66" name="object 26">
              <a:extLst>
                <a:ext uri="{FF2B5EF4-FFF2-40B4-BE49-F238E27FC236}">
                  <a16:creationId xmlns:a16="http://schemas.microsoft.com/office/drawing/2014/main" id="{DF0EE869-2479-4675-AC48-66C8D95BD278}"/>
                </a:ext>
              </a:extLst>
            </p:cNvPr>
            <p:cNvPicPr/>
            <p:nvPr/>
          </p:nvPicPr>
          <p:blipFill>
            <a:blip r:embed="rId5" cstate="print"/>
            <a:stretch>
              <a:fillRect/>
            </a:stretch>
          </p:blipFill>
          <p:spPr>
            <a:xfrm>
              <a:off x="5415280" y="3454399"/>
              <a:ext cx="132079" cy="142240"/>
            </a:xfrm>
            <a:prstGeom prst="rect">
              <a:avLst/>
            </a:prstGeom>
          </p:spPr>
        </p:pic>
        <p:pic>
          <p:nvPicPr>
            <p:cNvPr id="67" name="object 27">
              <a:extLst>
                <a:ext uri="{FF2B5EF4-FFF2-40B4-BE49-F238E27FC236}">
                  <a16:creationId xmlns:a16="http://schemas.microsoft.com/office/drawing/2014/main" id="{A7676210-5F3F-47A4-A1CC-A63BD73D8069}"/>
                </a:ext>
              </a:extLst>
            </p:cNvPr>
            <p:cNvPicPr/>
            <p:nvPr/>
          </p:nvPicPr>
          <p:blipFill>
            <a:blip r:embed="rId5" cstate="print"/>
            <a:stretch>
              <a:fillRect/>
            </a:stretch>
          </p:blipFill>
          <p:spPr>
            <a:xfrm>
              <a:off x="2661920" y="6146800"/>
              <a:ext cx="132080" cy="142239"/>
            </a:xfrm>
            <a:prstGeom prst="rect">
              <a:avLst/>
            </a:prstGeom>
          </p:spPr>
        </p:pic>
        <p:pic>
          <p:nvPicPr>
            <p:cNvPr id="68" name="object 28">
              <a:extLst>
                <a:ext uri="{FF2B5EF4-FFF2-40B4-BE49-F238E27FC236}">
                  <a16:creationId xmlns:a16="http://schemas.microsoft.com/office/drawing/2014/main" id="{5EF74795-3AF1-4354-8767-C40F2793D2C9}"/>
                </a:ext>
              </a:extLst>
            </p:cNvPr>
            <p:cNvPicPr/>
            <p:nvPr/>
          </p:nvPicPr>
          <p:blipFill>
            <a:blip r:embed="rId6" cstate="print"/>
            <a:stretch>
              <a:fillRect/>
            </a:stretch>
          </p:blipFill>
          <p:spPr>
            <a:xfrm>
              <a:off x="5374640" y="5791200"/>
              <a:ext cx="142239" cy="132079"/>
            </a:xfrm>
            <a:prstGeom prst="rect">
              <a:avLst/>
            </a:prstGeom>
          </p:spPr>
        </p:pic>
        <p:sp>
          <p:nvSpPr>
            <p:cNvPr id="69" name="object 29">
              <a:extLst>
                <a:ext uri="{FF2B5EF4-FFF2-40B4-BE49-F238E27FC236}">
                  <a16:creationId xmlns:a16="http://schemas.microsoft.com/office/drawing/2014/main" id="{715AB37F-88B3-4C0B-8B30-D091E389A1F0}"/>
                </a:ext>
              </a:extLst>
            </p:cNvPr>
            <p:cNvSpPr/>
            <p:nvPr/>
          </p:nvSpPr>
          <p:spPr>
            <a:xfrm>
              <a:off x="6598920" y="2280919"/>
              <a:ext cx="2326640" cy="10160"/>
            </a:xfrm>
            <a:custGeom>
              <a:avLst/>
              <a:gdLst/>
              <a:ahLst/>
              <a:cxnLst/>
              <a:rect l="l" t="t" r="r" b="b"/>
              <a:pathLst>
                <a:path w="2326640" h="10160">
                  <a:moveTo>
                    <a:pt x="0" y="10160"/>
                  </a:moveTo>
                  <a:lnTo>
                    <a:pt x="2326640" y="0"/>
                  </a:lnTo>
                </a:path>
              </a:pathLst>
            </a:custGeom>
            <a:ln w="30480">
              <a:solidFill>
                <a:srgbClr val="BBCFE6"/>
              </a:solidFill>
            </a:ln>
          </p:spPr>
          <p:txBody>
            <a:bodyPr wrap="square" lIns="0" tIns="0" rIns="0" bIns="0" rtlCol="0"/>
            <a:lstStyle/>
            <a:p>
              <a:endParaRPr/>
            </a:p>
          </p:txBody>
        </p:sp>
        <p:sp>
          <p:nvSpPr>
            <p:cNvPr id="70" name="object 30">
              <a:extLst>
                <a:ext uri="{FF2B5EF4-FFF2-40B4-BE49-F238E27FC236}">
                  <a16:creationId xmlns:a16="http://schemas.microsoft.com/office/drawing/2014/main" id="{110CF9C8-B427-45DD-8DCB-36E7FE01A22C}"/>
                </a:ext>
              </a:extLst>
            </p:cNvPr>
            <p:cNvSpPr/>
            <p:nvPr/>
          </p:nvSpPr>
          <p:spPr>
            <a:xfrm>
              <a:off x="3901440" y="4328159"/>
              <a:ext cx="680720" cy="680720"/>
            </a:xfrm>
            <a:custGeom>
              <a:avLst/>
              <a:gdLst/>
              <a:ahLst/>
              <a:cxnLst/>
              <a:rect l="l" t="t" r="r" b="b"/>
              <a:pathLst>
                <a:path w="680720" h="680720">
                  <a:moveTo>
                    <a:pt x="0" y="340359"/>
                  </a:moveTo>
                  <a:lnTo>
                    <a:pt x="3107" y="294175"/>
                  </a:lnTo>
                  <a:lnTo>
                    <a:pt x="12158" y="249879"/>
                  </a:lnTo>
                  <a:lnTo>
                    <a:pt x="26747" y="207877"/>
                  </a:lnTo>
                  <a:lnTo>
                    <a:pt x="46469" y="168575"/>
                  </a:lnTo>
                  <a:lnTo>
                    <a:pt x="70919" y="132377"/>
                  </a:lnTo>
                  <a:lnTo>
                    <a:pt x="99690" y="99690"/>
                  </a:lnTo>
                  <a:lnTo>
                    <a:pt x="132377" y="70919"/>
                  </a:lnTo>
                  <a:lnTo>
                    <a:pt x="168575" y="46469"/>
                  </a:lnTo>
                  <a:lnTo>
                    <a:pt x="207877" y="26747"/>
                  </a:lnTo>
                  <a:lnTo>
                    <a:pt x="249879" y="12158"/>
                  </a:lnTo>
                  <a:lnTo>
                    <a:pt x="294175" y="3107"/>
                  </a:lnTo>
                  <a:lnTo>
                    <a:pt x="340360" y="0"/>
                  </a:lnTo>
                  <a:lnTo>
                    <a:pt x="386544" y="3107"/>
                  </a:lnTo>
                  <a:lnTo>
                    <a:pt x="430840" y="12158"/>
                  </a:lnTo>
                  <a:lnTo>
                    <a:pt x="472842" y="26747"/>
                  </a:lnTo>
                  <a:lnTo>
                    <a:pt x="512144" y="46469"/>
                  </a:lnTo>
                  <a:lnTo>
                    <a:pt x="548342" y="70919"/>
                  </a:lnTo>
                  <a:lnTo>
                    <a:pt x="581029" y="99690"/>
                  </a:lnTo>
                  <a:lnTo>
                    <a:pt x="609800" y="132377"/>
                  </a:lnTo>
                  <a:lnTo>
                    <a:pt x="634250" y="168575"/>
                  </a:lnTo>
                  <a:lnTo>
                    <a:pt x="653972" y="207877"/>
                  </a:lnTo>
                  <a:lnTo>
                    <a:pt x="668561" y="249879"/>
                  </a:lnTo>
                  <a:lnTo>
                    <a:pt x="677612" y="294175"/>
                  </a:lnTo>
                  <a:lnTo>
                    <a:pt x="680720" y="340359"/>
                  </a:lnTo>
                  <a:lnTo>
                    <a:pt x="677612" y="386544"/>
                  </a:lnTo>
                  <a:lnTo>
                    <a:pt x="668561" y="430840"/>
                  </a:lnTo>
                  <a:lnTo>
                    <a:pt x="653972" y="472842"/>
                  </a:lnTo>
                  <a:lnTo>
                    <a:pt x="634250" y="512144"/>
                  </a:lnTo>
                  <a:lnTo>
                    <a:pt x="609800" y="548342"/>
                  </a:lnTo>
                  <a:lnTo>
                    <a:pt x="581029" y="581029"/>
                  </a:lnTo>
                  <a:lnTo>
                    <a:pt x="548342" y="609800"/>
                  </a:lnTo>
                  <a:lnTo>
                    <a:pt x="512144" y="634250"/>
                  </a:lnTo>
                  <a:lnTo>
                    <a:pt x="472842" y="653972"/>
                  </a:lnTo>
                  <a:lnTo>
                    <a:pt x="430840" y="668561"/>
                  </a:lnTo>
                  <a:lnTo>
                    <a:pt x="386544" y="677612"/>
                  </a:lnTo>
                  <a:lnTo>
                    <a:pt x="340360" y="680719"/>
                  </a:lnTo>
                  <a:lnTo>
                    <a:pt x="294175" y="677612"/>
                  </a:lnTo>
                  <a:lnTo>
                    <a:pt x="249879" y="668561"/>
                  </a:lnTo>
                  <a:lnTo>
                    <a:pt x="207877" y="653972"/>
                  </a:lnTo>
                  <a:lnTo>
                    <a:pt x="168575" y="634250"/>
                  </a:lnTo>
                  <a:lnTo>
                    <a:pt x="132377" y="609800"/>
                  </a:lnTo>
                  <a:lnTo>
                    <a:pt x="99690" y="581029"/>
                  </a:lnTo>
                  <a:lnTo>
                    <a:pt x="70919" y="548342"/>
                  </a:lnTo>
                  <a:lnTo>
                    <a:pt x="46469" y="512144"/>
                  </a:lnTo>
                  <a:lnTo>
                    <a:pt x="26747" y="472842"/>
                  </a:lnTo>
                  <a:lnTo>
                    <a:pt x="12158" y="430840"/>
                  </a:lnTo>
                  <a:lnTo>
                    <a:pt x="3107" y="386544"/>
                  </a:lnTo>
                  <a:lnTo>
                    <a:pt x="0" y="340359"/>
                  </a:lnTo>
                  <a:close/>
                </a:path>
              </a:pathLst>
            </a:custGeom>
            <a:ln w="40640">
              <a:solidFill>
                <a:srgbClr val="003963"/>
              </a:solidFill>
            </a:ln>
          </p:spPr>
          <p:txBody>
            <a:bodyPr wrap="square" lIns="0" tIns="0" rIns="0" bIns="0" rtlCol="0"/>
            <a:lstStyle/>
            <a:p>
              <a:endParaRPr/>
            </a:p>
          </p:txBody>
        </p:sp>
        <p:sp>
          <p:nvSpPr>
            <p:cNvPr id="71" name="object 31">
              <a:extLst>
                <a:ext uri="{FF2B5EF4-FFF2-40B4-BE49-F238E27FC236}">
                  <a16:creationId xmlns:a16="http://schemas.microsoft.com/office/drawing/2014/main" id="{518741DF-49FB-45DF-8F6F-4005D7973D53}"/>
                </a:ext>
              </a:extLst>
            </p:cNvPr>
            <p:cNvSpPr/>
            <p:nvPr/>
          </p:nvSpPr>
          <p:spPr>
            <a:xfrm>
              <a:off x="4251960" y="4668519"/>
              <a:ext cx="3159760" cy="0"/>
            </a:xfrm>
            <a:custGeom>
              <a:avLst/>
              <a:gdLst/>
              <a:ahLst/>
              <a:cxnLst/>
              <a:rect l="l" t="t" r="r" b="b"/>
              <a:pathLst>
                <a:path w="3159759">
                  <a:moveTo>
                    <a:pt x="0" y="0"/>
                  </a:moveTo>
                  <a:lnTo>
                    <a:pt x="3159760" y="0"/>
                  </a:lnTo>
                </a:path>
              </a:pathLst>
            </a:custGeom>
            <a:ln w="30480">
              <a:solidFill>
                <a:srgbClr val="BBCFE6"/>
              </a:solidFill>
            </a:ln>
          </p:spPr>
          <p:txBody>
            <a:bodyPr wrap="square" lIns="0" tIns="0" rIns="0" bIns="0" rtlCol="0"/>
            <a:lstStyle/>
            <a:p>
              <a:endParaRPr/>
            </a:p>
          </p:txBody>
        </p:sp>
        <p:pic>
          <p:nvPicPr>
            <p:cNvPr id="72" name="object 32">
              <a:extLst>
                <a:ext uri="{FF2B5EF4-FFF2-40B4-BE49-F238E27FC236}">
                  <a16:creationId xmlns:a16="http://schemas.microsoft.com/office/drawing/2014/main" id="{DA99D7A9-F7AC-4D17-8E15-EADF6A424C2A}"/>
                </a:ext>
              </a:extLst>
            </p:cNvPr>
            <p:cNvPicPr/>
            <p:nvPr/>
          </p:nvPicPr>
          <p:blipFill>
            <a:blip r:embed="rId4" cstate="print"/>
            <a:stretch>
              <a:fillRect/>
            </a:stretch>
          </p:blipFill>
          <p:spPr>
            <a:xfrm>
              <a:off x="7345679" y="4602479"/>
              <a:ext cx="142240" cy="132079"/>
            </a:xfrm>
            <a:prstGeom prst="rect">
              <a:avLst/>
            </a:prstGeom>
          </p:spPr>
        </p:pic>
      </p:grpSp>
      <p:graphicFrame>
        <p:nvGraphicFramePr>
          <p:cNvPr id="73" name="object 33">
            <a:extLst>
              <a:ext uri="{FF2B5EF4-FFF2-40B4-BE49-F238E27FC236}">
                <a16:creationId xmlns:a16="http://schemas.microsoft.com/office/drawing/2014/main" id="{8E8D9120-55DA-4DEE-B498-3B7890CD48EC}"/>
              </a:ext>
            </a:extLst>
          </p:cNvPr>
          <p:cNvGraphicFramePr>
            <a:graphicFrameLocks noGrp="1"/>
          </p:cNvGraphicFramePr>
          <p:nvPr/>
        </p:nvGraphicFramePr>
        <p:xfrm>
          <a:off x="457200" y="1411617"/>
          <a:ext cx="9067798" cy="456565"/>
        </p:xfrm>
        <a:graphic>
          <a:graphicData uri="http://schemas.openxmlformats.org/drawingml/2006/table">
            <a:tbl>
              <a:tblPr firstRow="1" bandRow="1">
                <a:tableStyleId>{2D5ABB26-0587-4C30-8999-92F81FD0307C}</a:tableStyleId>
              </a:tblPr>
              <a:tblGrid>
                <a:gridCol w="1452245">
                  <a:extLst>
                    <a:ext uri="{9D8B030D-6E8A-4147-A177-3AD203B41FA5}">
                      <a16:colId xmlns:a16="http://schemas.microsoft.com/office/drawing/2014/main" val="20000"/>
                    </a:ext>
                  </a:extLst>
                </a:gridCol>
                <a:gridCol w="1612265">
                  <a:extLst>
                    <a:ext uri="{9D8B030D-6E8A-4147-A177-3AD203B41FA5}">
                      <a16:colId xmlns:a16="http://schemas.microsoft.com/office/drawing/2014/main" val="20001"/>
                    </a:ext>
                  </a:extLst>
                </a:gridCol>
                <a:gridCol w="1469389">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gridCol w="1564640">
                  <a:extLst>
                    <a:ext uri="{9D8B030D-6E8A-4147-A177-3AD203B41FA5}">
                      <a16:colId xmlns:a16="http://schemas.microsoft.com/office/drawing/2014/main" val="20004"/>
                    </a:ext>
                  </a:extLst>
                </a:gridCol>
                <a:gridCol w="1457959">
                  <a:extLst>
                    <a:ext uri="{9D8B030D-6E8A-4147-A177-3AD203B41FA5}">
                      <a16:colId xmlns:a16="http://schemas.microsoft.com/office/drawing/2014/main" val="20005"/>
                    </a:ext>
                  </a:extLst>
                </a:gridCol>
              </a:tblGrid>
              <a:tr h="456565">
                <a:tc>
                  <a:txBody>
                    <a:bodyPr/>
                    <a:lstStyle/>
                    <a:p>
                      <a:pPr marL="365760">
                        <a:lnSpc>
                          <a:spcPct val="100000"/>
                        </a:lnSpc>
                        <a:spcBef>
                          <a:spcPts val="1080"/>
                        </a:spcBef>
                      </a:pPr>
                      <a:r>
                        <a:rPr sz="1200" b="1" spc="-10">
                          <a:solidFill>
                            <a:srgbClr val="003963"/>
                          </a:solidFill>
                          <a:latin typeface="Arial"/>
                          <a:cs typeface="Arial"/>
                        </a:rPr>
                        <a:t>UNIVERSE</a:t>
                      </a:r>
                      <a:endParaRPr sz="1200">
                        <a:latin typeface="Arial"/>
                        <a:cs typeface="Arial"/>
                      </a:endParaRPr>
                    </a:p>
                  </a:txBody>
                  <a:tcPr marL="0" marR="0" marT="137160" marB="0">
                    <a:lnB w="12700">
                      <a:solidFill>
                        <a:srgbClr val="163962"/>
                      </a:solidFill>
                      <a:prstDash val="solid"/>
                    </a:lnB>
                  </a:tcPr>
                </a:tc>
                <a:tc>
                  <a:txBody>
                    <a:bodyPr/>
                    <a:lstStyle/>
                    <a:p>
                      <a:pPr marL="313690" marR="286385" indent="335280">
                        <a:lnSpc>
                          <a:spcPct val="100000"/>
                        </a:lnSpc>
                        <a:spcBef>
                          <a:spcPts val="359"/>
                        </a:spcBef>
                      </a:pPr>
                      <a:r>
                        <a:rPr sz="1200" b="1" spc="-5">
                          <a:solidFill>
                            <a:srgbClr val="003963"/>
                          </a:solidFill>
                          <a:latin typeface="Arial"/>
                          <a:cs typeface="Arial"/>
                        </a:rPr>
                        <a:t>IDEA</a:t>
                      </a:r>
                      <a:r>
                        <a:rPr lang="en-US" sz="1200" b="1" spc="-5">
                          <a:solidFill>
                            <a:srgbClr val="003963"/>
                          </a:solidFill>
                          <a:latin typeface="Arial"/>
                          <a:cs typeface="Arial"/>
                        </a:rPr>
                        <a:t> </a:t>
                      </a:r>
                      <a:r>
                        <a:rPr sz="1200" b="1" spc="25">
                          <a:solidFill>
                            <a:srgbClr val="003963"/>
                          </a:solidFill>
                          <a:latin typeface="Arial"/>
                          <a:cs typeface="Arial"/>
                        </a:rPr>
                        <a:t>G</a:t>
                      </a:r>
                      <a:r>
                        <a:rPr sz="1200" b="1">
                          <a:solidFill>
                            <a:srgbClr val="003963"/>
                          </a:solidFill>
                          <a:latin typeface="Arial"/>
                          <a:cs typeface="Arial"/>
                        </a:rPr>
                        <a:t>E</a:t>
                      </a:r>
                      <a:r>
                        <a:rPr sz="1200" b="1" spc="10">
                          <a:solidFill>
                            <a:srgbClr val="003963"/>
                          </a:solidFill>
                          <a:latin typeface="Arial"/>
                          <a:cs typeface="Arial"/>
                        </a:rPr>
                        <a:t>N</a:t>
                      </a:r>
                      <a:r>
                        <a:rPr sz="1200" b="1">
                          <a:solidFill>
                            <a:srgbClr val="003963"/>
                          </a:solidFill>
                          <a:latin typeface="Arial"/>
                          <a:cs typeface="Arial"/>
                        </a:rPr>
                        <a:t>E</a:t>
                      </a:r>
                      <a:r>
                        <a:rPr sz="1200" b="1" spc="10">
                          <a:solidFill>
                            <a:srgbClr val="003963"/>
                          </a:solidFill>
                          <a:latin typeface="Arial"/>
                          <a:cs typeface="Arial"/>
                        </a:rPr>
                        <a:t>R</a:t>
                      </a:r>
                      <a:r>
                        <a:rPr sz="1200" b="1" spc="-229">
                          <a:solidFill>
                            <a:srgbClr val="003963"/>
                          </a:solidFill>
                          <a:latin typeface="Arial"/>
                          <a:cs typeface="Arial"/>
                        </a:rPr>
                        <a:t>A</a:t>
                      </a:r>
                      <a:r>
                        <a:rPr sz="1200" b="1" spc="65">
                          <a:solidFill>
                            <a:srgbClr val="003963"/>
                          </a:solidFill>
                          <a:latin typeface="Arial"/>
                          <a:cs typeface="Arial"/>
                        </a:rPr>
                        <a:t>T</a:t>
                      </a:r>
                      <a:r>
                        <a:rPr sz="1200" b="1" spc="-15">
                          <a:solidFill>
                            <a:srgbClr val="003963"/>
                          </a:solidFill>
                          <a:latin typeface="Arial"/>
                          <a:cs typeface="Arial"/>
                        </a:rPr>
                        <a:t>I</a:t>
                      </a:r>
                      <a:r>
                        <a:rPr sz="1200" b="1" spc="25">
                          <a:solidFill>
                            <a:srgbClr val="003963"/>
                          </a:solidFill>
                          <a:latin typeface="Arial"/>
                          <a:cs typeface="Arial"/>
                        </a:rPr>
                        <a:t>O</a:t>
                      </a:r>
                      <a:r>
                        <a:rPr sz="1200" b="1">
                          <a:solidFill>
                            <a:srgbClr val="003963"/>
                          </a:solidFill>
                          <a:latin typeface="Arial"/>
                          <a:cs typeface="Arial"/>
                        </a:rPr>
                        <a:t>N</a:t>
                      </a:r>
                      <a:endParaRPr sz="1200">
                        <a:latin typeface="Arial"/>
                        <a:cs typeface="Arial"/>
                      </a:endParaRPr>
                    </a:p>
                  </a:txBody>
                  <a:tcPr marL="0" marR="0" marT="45719" marB="0">
                    <a:lnB w="12700">
                      <a:solidFill>
                        <a:srgbClr val="163962"/>
                      </a:solidFill>
                      <a:prstDash val="solid"/>
                    </a:lnB>
                  </a:tcPr>
                </a:tc>
                <a:tc>
                  <a:txBody>
                    <a:bodyPr/>
                    <a:lstStyle/>
                    <a:p>
                      <a:pPr marL="294005" marR="334010" indent="254000">
                        <a:lnSpc>
                          <a:spcPct val="100000"/>
                        </a:lnSpc>
                        <a:spcBef>
                          <a:spcPts val="359"/>
                        </a:spcBef>
                      </a:pPr>
                      <a:r>
                        <a:rPr sz="1200" b="1" spc="10">
                          <a:solidFill>
                            <a:srgbClr val="003963"/>
                          </a:solidFill>
                          <a:latin typeface="Arial"/>
                          <a:cs typeface="Arial"/>
                        </a:rPr>
                        <a:t>DUE</a:t>
                      </a:r>
                      <a:r>
                        <a:rPr lang="en-US" sz="1200" b="1" spc="10">
                          <a:solidFill>
                            <a:srgbClr val="003963"/>
                          </a:solidFill>
                          <a:latin typeface="Arial"/>
                          <a:cs typeface="Arial"/>
                        </a:rPr>
                        <a:t> </a:t>
                      </a:r>
                      <a:r>
                        <a:rPr sz="1200" b="1" spc="10">
                          <a:solidFill>
                            <a:srgbClr val="003963"/>
                          </a:solidFill>
                          <a:latin typeface="Arial"/>
                          <a:cs typeface="Arial"/>
                        </a:rPr>
                        <a:t>D</a:t>
                      </a:r>
                      <a:r>
                        <a:rPr sz="1200" b="1" spc="-15">
                          <a:solidFill>
                            <a:srgbClr val="003963"/>
                          </a:solidFill>
                          <a:latin typeface="Arial"/>
                          <a:cs typeface="Arial"/>
                        </a:rPr>
                        <a:t>ILI</a:t>
                      </a:r>
                      <a:r>
                        <a:rPr sz="1200" b="1" spc="25">
                          <a:solidFill>
                            <a:srgbClr val="003963"/>
                          </a:solidFill>
                          <a:latin typeface="Arial"/>
                          <a:cs typeface="Arial"/>
                        </a:rPr>
                        <a:t>G</a:t>
                      </a:r>
                      <a:r>
                        <a:rPr sz="1200" b="1" spc="-5">
                          <a:solidFill>
                            <a:srgbClr val="003963"/>
                          </a:solidFill>
                          <a:latin typeface="Arial"/>
                          <a:cs typeface="Arial"/>
                        </a:rPr>
                        <a:t>E</a:t>
                      </a:r>
                      <a:r>
                        <a:rPr sz="1200" b="1" spc="10">
                          <a:solidFill>
                            <a:srgbClr val="003963"/>
                          </a:solidFill>
                          <a:latin typeface="Arial"/>
                          <a:cs typeface="Arial"/>
                        </a:rPr>
                        <a:t>NC</a:t>
                      </a:r>
                      <a:r>
                        <a:rPr sz="1200" b="1">
                          <a:solidFill>
                            <a:srgbClr val="003963"/>
                          </a:solidFill>
                          <a:latin typeface="Arial"/>
                          <a:cs typeface="Arial"/>
                        </a:rPr>
                        <a:t>E</a:t>
                      </a:r>
                      <a:endParaRPr sz="1200">
                        <a:latin typeface="Arial"/>
                        <a:cs typeface="Arial"/>
                      </a:endParaRPr>
                    </a:p>
                  </a:txBody>
                  <a:tcPr marL="0" marR="0" marT="45719" marB="0">
                    <a:lnB w="12700">
                      <a:solidFill>
                        <a:srgbClr val="163962"/>
                      </a:solidFill>
                      <a:prstDash val="solid"/>
                    </a:lnB>
                  </a:tcPr>
                </a:tc>
                <a:tc>
                  <a:txBody>
                    <a:bodyPr/>
                    <a:lstStyle/>
                    <a:p>
                      <a:pPr marL="375920" marR="374650" indent="10160">
                        <a:lnSpc>
                          <a:spcPct val="100000"/>
                        </a:lnSpc>
                        <a:spcBef>
                          <a:spcPts val="359"/>
                        </a:spcBef>
                      </a:pPr>
                      <a:r>
                        <a:rPr sz="1200" b="1" spc="10">
                          <a:solidFill>
                            <a:srgbClr val="FFFFFF"/>
                          </a:solidFill>
                          <a:latin typeface="Arial"/>
                          <a:cs typeface="Arial"/>
                        </a:rPr>
                        <a:t>D</a:t>
                      </a:r>
                      <a:r>
                        <a:rPr sz="1200" b="1" spc="-5">
                          <a:solidFill>
                            <a:srgbClr val="FFFFFF"/>
                          </a:solidFill>
                          <a:latin typeface="Arial"/>
                          <a:cs typeface="Arial"/>
                        </a:rPr>
                        <a:t>E</a:t>
                      </a:r>
                      <a:r>
                        <a:rPr sz="1200" b="1" spc="10">
                          <a:solidFill>
                            <a:srgbClr val="FFFFFF"/>
                          </a:solidFill>
                          <a:latin typeface="Arial"/>
                          <a:cs typeface="Arial"/>
                        </a:rPr>
                        <a:t>C</a:t>
                      </a:r>
                      <a:r>
                        <a:rPr sz="1200" b="1" spc="-15">
                          <a:solidFill>
                            <a:srgbClr val="FFFFFF"/>
                          </a:solidFill>
                          <a:latin typeface="Arial"/>
                          <a:cs typeface="Arial"/>
                        </a:rPr>
                        <a:t>I</a:t>
                      </a:r>
                      <a:r>
                        <a:rPr sz="1200" b="1" spc="-5">
                          <a:solidFill>
                            <a:srgbClr val="FFFFFF"/>
                          </a:solidFill>
                          <a:latin typeface="Arial"/>
                          <a:cs typeface="Arial"/>
                        </a:rPr>
                        <a:t>S</a:t>
                      </a:r>
                      <a:r>
                        <a:rPr sz="1200" b="1" spc="-15">
                          <a:solidFill>
                            <a:srgbClr val="FFFFFF"/>
                          </a:solidFill>
                          <a:latin typeface="Arial"/>
                          <a:cs typeface="Arial"/>
                        </a:rPr>
                        <a:t>I</a:t>
                      </a:r>
                      <a:r>
                        <a:rPr sz="1200" b="1" spc="25">
                          <a:solidFill>
                            <a:srgbClr val="FFFFFF"/>
                          </a:solidFill>
                          <a:latin typeface="Arial"/>
                          <a:cs typeface="Arial"/>
                        </a:rPr>
                        <a:t>O</a:t>
                      </a:r>
                      <a:r>
                        <a:rPr sz="1200" b="1">
                          <a:solidFill>
                            <a:srgbClr val="FFFFFF"/>
                          </a:solidFill>
                          <a:latin typeface="Arial"/>
                          <a:cs typeface="Arial"/>
                        </a:rPr>
                        <a:t>N</a:t>
                      </a:r>
                      <a:r>
                        <a:rPr lang="en-US" sz="1200" b="1">
                          <a:solidFill>
                            <a:srgbClr val="FFFFFF"/>
                          </a:solidFill>
                          <a:latin typeface="Arial"/>
                          <a:cs typeface="Arial"/>
                        </a:rPr>
                        <a:t> </a:t>
                      </a:r>
                      <a:r>
                        <a:rPr sz="1200" b="1">
                          <a:solidFill>
                            <a:srgbClr val="FFFFFF"/>
                          </a:solidFill>
                          <a:latin typeface="Arial"/>
                          <a:cs typeface="Arial"/>
                        </a:rPr>
                        <a:t>P</a:t>
                      </a:r>
                      <a:r>
                        <a:rPr sz="1200" b="1" spc="10">
                          <a:solidFill>
                            <a:srgbClr val="FFFFFF"/>
                          </a:solidFill>
                          <a:latin typeface="Arial"/>
                          <a:cs typeface="Arial"/>
                        </a:rPr>
                        <a:t>R</a:t>
                      </a:r>
                      <a:r>
                        <a:rPr sz="1200" b="1" spc="25">
                          <a:solidFill>
                            <a:srgbClr val="FFFFFF"/>
                          </a:solidFill>
                          <a:latin typeface="Arial"/>
                          <a:cs typeface="Arial"/>
                        </a:rPr>
                        <a:t>O</a:t>
                      </a:r>
                      <a:r>
                        <a:rPr sz="1200" b="1" spc="10">
                          <a:solidFill>
                            <a:srgbClr val="FFFFFF"/>
                          </a:solidFill>
                          <a:latin typeface="Arial"/>
                          <a:cs typeface="Arial"/>
                        </a:rPr>
                        <a:t>C</a:t>
                      </a:r>
                      <a:r>
                        <a:rPr sz="1200" b="1">
                          <a:solidFill>
                            <a:srgbClr val="FFFFFF"/>
                          </a:solidFill>
                          <a:latin typeface="Arial"/>
                          <a:cs typeface="Arial"/>
                        </a:rPr>
                        <a:t>ESS</a:t>
                      </a:r>
                      <a:endParaRPr sz="1200">
                        <a:latin typeface="Arial"/>
                        <a:cs typeface="Arial"/>
                      </a:endParaRPr>
                    </a:p>
                  </a:txBody>
                  <a:tcPr marL="0" marR="0" marT="45719" marB="0">
                    <a:lnB w="12700">
                      <a:solidFill>
                        <a:srgbClr val="163962"/>
                      </a:solidFill>
                      <a:prstDash val="solid"/>
                    </a:lnB>
                    <a:solidFill>
                      <a:srgbClr val="003963"/>
                    </a:solidFill>
                  </a:tcPr>
                </a:tc>
                <a:tc>
                  <a:txBody>
                    <a:bodyPr/>
                    <a:lstStyle/>
                    <a:p>
                      <a:pPr marL="203200" marR="264160" indent="101600">
                        <a:lnSpc>
                          <a:spcPct val="100000"/>
                        </a:lnSpc>
                        <a:spcBef>
                          <a:spcPts val="359"/>
                        </a:spcBef>
                      </a:pPr>
                      <a:r>
                        <a:rPr sz="1200" b="1" spc="5">
                          <a:solidFill>
                            <a:srgbClr val="163962"/>
                          </a:solidFill>
                          <a:latin typeface="Arial"/>
                          <a:cs typeface="Arial"/>
                        </a:rPr>
                        <a:t>PORTFOLIO</a:t>
                      </a:r>
                      <a:r>
                        <a:rPr lang="en-US" sz="1200" b="1" spc="5">
                          <a:solidFill>
                            <a:srgbClr val="163962"/>
                          </a:solidFill>
                          <a:latin typeface="Arial"/>
                          <a:cs typeface="Arial"/>
                        </a:rPr>
                        <a:t> </a:t>
                      </a:r>
                      <a:r>
                        <a:rPr sz="1200" b="1" spc="40">
                          <a:solidFill>
                            <a:srgbClr val="163962"/>
                          </a:solidFill>
                          <a:latin typeface="Arial"/>
                          <a:cs typeface="Arial"/>
                        </a:rPr>
                        <a:t>M</a:t>
                      </a:r>
                      <a:r>
                        <a:rPr sz="1200" b="1" spc="-150">
                          <a:solidFill>
                            <a:srgbClr val="163962"/>
                          </a:solidFill>
                          <a:latin typeface="Arial"/>
                          <a:cs typeface="Arial"/>
                        </a:rPr>
                        <a:t>A</a:t>
                      </a:r>
                      <a:r>
                        <a:rPr sz="1200" b="1" spc="10">
                          <a:solidFill>
                            <a:srgbClr val="163962"/>
                          </a:solidFill>
                          <a:latin typeface="Arial"/>
                          <a:cs typeface="Arial"/>
                        </a:rPr>
                        <a:t>N</a:t>
                      </a:r>
                      <a:r>
                        <a:rPr sz="1200" b="1" spc="-150">
                          <a:solidFill>
                            <a:srgbClr val="163962"/>
                          </a:solidFill>
                          <a:latin typeface="Arial"/>
                          <a:cs typeface="Arial"/>
                        </a:rPr>
                        <a:t>A</a:t>
                      </a:r>
                      <a:r>
                        <a:rPr sz="1200" b="1" spc="25">
                          <a:solidFill>
                            <a:srgbClr val="163962"/>
                          </a:solidFill>
                          <a:latin typeface="Arial"/>
                          <a:cs typeface="Arial"/>
                        </a:rPr>
                        <a:t>G</a:t>
                      </a:r>
                      <a:r>
                        <a:rPr sz="1200" b="1" spc="-5">
                          <a:solidFill>
                            <a:srgbClr val="163962"/>
                          </a:solidFill>
                          <a:latin typeface="Arial"/>
                          <a:cs typeface="Arial"/>
                        </a:rPr>
                        <a:t>E</a:t>
                      </a:r>
                      <a:r>
                        <a:rPr sz="1200" b="1" spc="40">
                          <a:solidFill>
                            <a:srgbClr val="163962"/>
                          </a:solidFill>
                          <a:latin typeface="Arial"/>
                          <a:cs typeface="Arial"/>
                        </a:rPr>
                        <a:t>M</a:t>
                      </a:r>
                      <a:r>
                        <a:rPr sz="1200" b="1" spc="-5">
                          <a:solidFill>
                            <a:srgbClr val="163962"/>
                          </a:solidFill>
                          <a:latin typeface="Arial"/>
                          <a:cs typeface="Arial"/>
                        </a:rPr>
                        <a:t>E</a:t>
                      </a:r>
                      <a:r>
                        <a:rPr sz="1200" b="1" spc="10">
                          <a:solidFill>
                            <a:srgbClr val="163962"/>
                          </a:solidFill>
                          <a:latin typeface="Arial"/>
                          <a:cs typeface="Arial"/>
                        </a:rPr>
                        <a:t>N</a:t>
                      </a:r>
                      <a:r>
                        <a:rPr sz="1200" b="1">
                          <a:solidFill>
                            <a:srgbClr val="163962"/>
                          </a:solidFill>
                          <a:latin typeface="Arial"/>
                          <a:cs typeface="Arial"/>
                        </a:rPr>
                        <a:t>T</a:t>
                      </a:r>
                      <a:endParaRPr sz="1200">
                        <a:latin typeface="Arial"/>
                        <a:cs typeface="Arial"/>
                      </a:endParaRPr>
                    </a:p>
                  </a:txBody>
                  <a:tcPr marL="0" marR="0" marT="45719" marB="0">
                    <a:lnB w="12700">
                      <a:solidFill>
                        <a:srgbClr val="163962"/>
                      </a:solidFill>
                      <a:prstDash val="solid"/>
                    </a:lnB>
                  </a:tcPr>
                </a:tc>
                <a:tc>
                  <a:txBody>
                    <a:bodyPr/>
                    <a:lstStyle/>
                    <a:p>
                      <a:pPr marL="271780" marR="323850" indent="233045">
                        <a:lnSpc>
                          <a:spcPct val="100000"/>
                        </a:lnSpc>
                        <a:spcBef>
                          <a:spcPts val="359"/>
                        </a:spcBef>
                      </a:pPr>
                      <a:r>
                        <a:rPr sz="1200" b="1" spc="-5">
                          <a:solidFill>
                            <a:srgbClr val="163962"/>
                          </a:solidFill>
                          <a:latin typeface="Arial"/>
                          <a:cs typeface="Arial"/>
                        </a:rPr>
                        <a:t>SELL</a:t>
                      </a:r>
                      <a:r>
                        <a:rPr lang="en-US" sz="1200" b="1" spc="-5">
                          <a:solidFill>
                            <a:srgbClr val="163962"/>
                          </a:solidFill>
                          <a:latin typeface="Arial"/>
                          <a:cs typeface="Arial"/>
                        </a:rPr>
                        <a:t> </a:t>
                      </a:r>
                      <a:r>
                        <a:rPr sz="1200" b="1" spc="10">
                          <a:solidFill>
                            <a:srgbClr val="163962"/>
                          </a:solidFill>
                          <a:latin typeface="Arial"/>
                          <a:cs typeface="Arial"/>
                        </a:rPr>
                        <a:t>D</a:t>
                      </a:r>
                      <a:r>
                        <a:rPr sz="1200" b="1" spc="-15">
                          <a:solidFill>
                            <a:srgbClr val="163962"/>
                          </a:solidFill>
                          <a:latin typeface="Arial"/>
                          <a:cs typeface="Arial"/>
                        </a:rPr>
                        <a:t>I</a:t>
                      </a:r>
                      <a:r>
                        <a:rPr sz="1200" b="1" spc="-5">
                          <a:solidFill>
                            <a:srgbClr val="163962"/>
                          </a:solidFill>
                          <a:latin typeface="Arial"/>
                          <a:cs typeface="Arial"/>
                        </a:rPr>
                        <a:t>S</a:t>
                      </a:r>
                      <a:r>
                        <a:rPr sz="1200" b="1" spc="10">
                          <a:solidFill>
                            <a:srgbClr val="163962"/>
                          </a:solidFill>
                          <a:latin typeface="Arial"/>
                          <a:cs typeface="Arial"/>
                        </a:rPr>
                        <a:t>C</a:t>
                      </a:r>
                      <a:r>
                        <a:rPr sz="1200" b="1" spc="-15">
                          <a:solidFill>
                            <a:srgbClr val="163962"/>
                          </a:solidFill>
                          <a:latin typeface="Arial"/>
                          <a:cs typeface="Arial"/>
                        </a:rPr>
                        <a:t>I</a:t>
                      </a:r>
                      <a:r>
                        <a:rPr sz="1200" b="1" spc="-5">
                          <a:solidFill>
                            <a:srgbClr val="163962"/>
                          </a:solidFill>
                          <a:latin typeface="Arial"/>
                          <a:cs typeface="Arial"/>
                        </a:rPr>
                        <a:t>P</a:t>
                      </a:r>
                      <a:r>
                        <a:rPr sz="1200" b="1" spc="-15">
                          <a:solidFill>
                            <a:srgbClr val="163962"/>
                          </a:solidFill>
                          <a:latin typeface="Arial"/>
                          <a:cs typeface="Arial"/>
                        </a:rPr>
                        <a:t>LI</a:t>
                      </a:r>
                      <a:r>
                        <a:rPr sz="1200" b="1" spc="10">
                          <a:solidFill>
                            <a:srgbClr val="163962"/>
                          </a:solidFill>
                          <a:latin typeface="Arial"/>
                          <a:cs typeface="Arial"/>
                        </a:rPr>
                        <a:t>N</a:t>
                      </a:r>
                      <a:r>
                        <a:rPr sz="1200" b="1">
                          <a:solidFill>
                            <a:srgbClr val="163962"/>
                          </a:solidFill>
                          <a:latin typeface="Arial"/>
                          <a:cs typeface="Arial"/>
                        </a:rPr>
                        <a:t>E</a:t>
                      </a:r>
                      <a:endParaRPr sz="1200">
                        <a:latin typeface="Arial"/>
                        <a:cs typeface="Arial"/>
                      </a:endParaRPr>
                    </a:p>
                  </a:txBody>
                  <a:tcPr marL="0" marR="0" marT="45719" marB="0">
                    <a:lnB w="12700">
                      <a:solidFill>
                        <a:srgbClr val="163962"/>
                      </a:solidFill>
                      <a:prstDash val="solid"/>
                    </a:lnB>
                  </a:tcPr>
                </a:tc>
                <a:extLst>
                  <a:ext uri="{0D108BD9-81ED-4DB2-BD59-A6C34878D82A}">
                    <a16:rowId xmlns:a16="http://schemas.microsoft.com/office/drawing/2014/main" val="10000"/>
                  </a:ext>
                </a:extLst>
              </a:tr>
            </a:tbl>
          </a:graphicData>
        </a:graphic>
      </p:graphicFrame>
      <p:sp>
        <p:nvSpPr>
          <p:cNvPr id="36" name="Slide Number Placeholder 3">
            <a:extLst>
              <a:ext uri="{FF2B5EF4-FFF2-40B4-BE49-F238E27FC236}">
                <a16:creationId xmlns:a16="http://schemas.microsoft.com/office/drawing/2014/main" id="{58374BD0-0026-43AB-AB4A-3408E41721E3}"/>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14</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71973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F2ED61-9FCF-41E2-A041-AC55E35A8257}"/>
              </a:ext>
            </a:extLst>
          </p:cNvPr>
          <p:cNvSpPr>
            <a:spLocks noGrp="1"/>
          </p:cNvSpPr>
          <p:nvPr>
            <p:ph type="title"/>
          </p:nvPr>
        </p:nvSpPr>
        <p:spPr/>
        <p:txBody>
          <a:bodyPr/>
          <a:lstStyle/>
          <a:p>
            <a:r>
              <a:rPr lang="en-US" spc="-10">
                <a:solidFill>
                  <a:srgbClr val="15395F"/>
                </a:solidFill>
              </a:rPr>
              <a:t>PORTFOLIO</a:t>
            </a:r>
            <a:r>
              <a:rPr lang="en-US" spc="-90">
                <a:solidFill>
                  <a:srgbClr val="15395F"/>
                </a:solidFill>
              </a:rPr>
              <a:t> </a:t>
            </a:r>
            <a:r>
              <a:rPr lang="en-US" spc="-10">
                <a:solidFill>
                  <a:srgbClr val="15395F"/>
                </a:solidFill>
              </a:rPr>
              <a:t>MANAGEMENT</a:t>
            </a:r>
            <a:endParaRPr lang="en-US"/>
          </a:p>
        </p:txBody>
      </p:sp>
      <p:sp>
        <p:nvSpPr>
          <p:cNvPr id="7" name="Text Placeholder 6">
            <a:extLst>
              <a:ext uri="{FF2B5EF4-FFF2-40B4-BE49-F238E27FC236}">
                <a16:creationId xmlns:a16="http://schemas.microsoft.com/office/drawing/2014/main" id="{5CA472CA-62D4-4373-9240-AD1D06DC6584}"/>
              </a:ext>
            </a:extLst>
          </p:cNvPr>
          <p:cNvSpPr>
            <a:spLocks noGrp="1"/>
          </p:cNvSpPr>
          <p:nvPr>
            <p:ph type="body" sz="quarter" idx="12"/>
          </p:nvPr>
        </p:nvSpPr>
        <p:spPr/>
        <p:txBody>
          <a:bodyPr/>
          <a:lstStyle/>
          <a:p>
            <a:r>
              <a:rPr lang="en-US" spc="-30">
                <a:solidFill>
                  <a:srgbClr val="404040"/>
                </a:solidFill>
                <a:latin typeface="Arial"/>
                <a:cs typeface="Arial"/>
              </a:rPr>
              <a:t>Investment</a:t>
            </a:r>
            <a:r>
              <a:rPr lang="en-US" spc="20">
                <a:solidFill>
                  <a:srgbClr val="404040"/>
                </a:solidFill>
                <a:latin typeface="Arial"/>
                <a:cs typeface="Arial"/>
              </a:rPr>
              <a:t> </a:t>
            </a:r>
            <a:r>
              <a:rPr lang="en-US" spc="-10">
                <a:solidFill>
                  <a:srgbClr val="404040"/>
                </a:solidFill>
                <a:latin typeface="Arial"/>
                <a:cs typeface="Arial"/>
              </a:rPr>
              <a:t>Process</a:t>
            </a:r>
            <a:endParaRPr lang="en-US">
              <a:latin typeface="Arial"/>
              <a:cs typeface="Arial"/>
            </a:endParaRPr>
          </a:p>
        </p:txBody>
      </p:sp>
      <p:grpSp>
        <p:nvGrpSpPr>
          <p:cNvPr id="36" name="object 2">
            <a:extLst>
              <a:ext uri="{FF2B5EF4-FFF2-40B4-BE49-F238E27FC236}">
                <a16:creationId xmlns:a16="http://schemas.microsoft.com/office/drawing/2014/main" id="{7EFB7A50-0F6C-4928-878B-78D22BA7A205}"/>
              </a:ext>
            </a:extLst>
          </p:cNvPr>
          <p:cNvGrpSpPr/>
          <p:nvPr/>
        </p:nvGrpSpPr>
        <p:grpSpPr>
          <a:xfrm>
            <a:off x="1051560" y="6477000"/>
            <a:ext cx="7955280" cy="914400"/>
            <a:chOff x="1051560" y="6477000"/>
            <a:chExt cx="7955280" cy="914400"/>
          </a:xfrm>
        </p:grpSpPr>
        <p:sp>
          <p:nvSpPr>
            <p:cNvPr id="37" name="object 3">
              <a:extLst>
                <a:ext uri="{FF2B5EF4-FFF2-40B4-BE49-F238E27FC236}">
                  <a16:creationId xmlns:a16="http://schemas.microsoft.com/office/drawing/2014/main" id="{9F308542-CCCB-44BC-8CC4-FECDB264B3C6}"/>
                </a:ext>
              </a:extLst>
            </p:cNvPr>
            <p:cNvSpPr/>
            <p:nvPr/>
          </p:nvSpPr>
          <p:spPr>
            <a:xfrm>
              <a:off x="1051560" y="6591300"/>
              <a:ext cx="7955280" cy="800100"/>
            </a:xfrm>
            <a:custGeom>
              <a:avLst/>
              <a:gdLst/>
              <a:ahLst/>
              <a:cxnLst/>
              <a:rect l="l" t="t" r="r" b="b"/>
              <a:pathLst>
                <a:path w="7955280" h="800100">
                  <a:moveTo>
                    <a:pt x="7955280" y="0"/>
                  </a:moveTo>
                  <a:lnTo>
                    <a:pt x="7915275" y="16268"/>
                  </a:lnTo>
                  <a:lnTo>
                    <a:pt x="7874508" y="23037"/>
                  </a:lnTo>
                  <a:lnTo>
                    <a:pt x="7798943" y="31838"/>
                  </a:lnTo>
                  <a:lnTo>
                    <a:pt x="7752461" y="36131"/>
                  </a:lnTo>
                  <a:lnTo>
                    <a:pt x="7700391" y="40347"/>
                  </a:lnTo>
                  <a:lnTo>
                    <a:pt x="7611872" y="46532"/>
                  </a:lnTo>
                  <a:lnTo>
                    <a:pt x="7511288" y="52527"/>
                  </a:lnTo>
                  <a:lnTo>
                    <a:pt x="7399147" y="58331"/>
                  </a:lnTo>
                  <a:lnTo>
                    <a:pt x="7232523" y="65722"/>
                  </a:lnTo>
                  <a:lnTo>
                    <a:pt x="7046976" y="72707"/>
                  </a:lnTo>
                  <a:lnTo>
                    <a:pt x="6790309" y="80822"/>
                  </a:lnTo>
                  <a:lnTo>
                    <a:pt x="6507861" y="88201"/>
                  </a:lnTo>
                  <a:lnTo>
                    <a:pt x="6201537" y="94780"/>
                  </a:lnTo>
                  <a:lnTo>
                    <a:pt x="5805550" y="101549"/>
                  </a:lnTo>
                  <a:lnTo>
                    <a:pt x="5381752" y="106972"/>
                  </a:lnTo>
                  <a:lnTo>
                    <a:pt x="4933569" y="110972"/>
                  </a:lnTo>
                  <a:lnTo>
                    <a:pt x="4464304" y="113449"/>
                  </a:lnTo>
                  <a:lnTo>
                    <a:pt x="3977640" y="114300"/>
                  </a:lnTo>
                  <a:lnTo>
                    <a:pt x="3490976" y="113449"/>
                  </a:lnTo>
                  <a:lnTo>
                    <a:pt x="3021711" y="110972"/>
                  </a:lnTo>
                  <a:lnTo>
                    <a:pt x="2573528" y="106972"/>
                  </a:lnTo>
                  <a:lnTo>
                    <a:pt x="2149602" y="101549"/>
                  </a:lnTo>
                  <a:lnTo>
                    <a:pt x="1753615" y="94780"/>
                  </a:lnTo>
                  <a:lnTo>
                    <a:pt x="1447419" y="88201"/>
                  </a:lnTo>
                  <a:lnTo>
                    <a:pt x="1164971" y="80822"/>
                  </a:lnTo>
                  <a:lnTo>
                    <a:pt x="908304" y="72707"/>
                  </a:lnTo>
                  <a:lnTo>
                    <a:pt x="722757" y="65722"/>
                  </a:lnTo>
                  <a:lnTo>
                    <a:pt x="556006" y="58331"/>
                  </a:lnTo>
                  <a:lnTo>
                    <a:pt x="443992" y="52527"/>
                  </a:lnTo>
                  <a:lnTo>
                    <a:pt x="343408" y="46532"/>
                  </a:lnTo>
                  <a:lnTo>
                    <a:pt x="254889" y="40347"/>
                  </a:lnTo>
                  <a:lnTo>
                    <a:pt x="202780" y="36131"/>
                  </a:lnTo>
                  <a:lnTo>
                    <a:pt x="156298" y="31838"/>
                  </a:lnTo>
                  <a:lnTo>
                    <a:pt x="115595" y="27470"/>
                  </a:lnTo>
                  <a:lnTo>
                    <a:pt x="52057" y="18541"/>
                  </a:lnTo>
                  <a:lnTo>
                    <a:pt x="13182" y="9372"/>
                  </a:lnTo>
                  <a:lnTo>
                    <a:pt x="0" y="0"/>
                  </a:lnTo>
                  <a:lnTo>
                    <a:pt x="0" y="685800"/>
                  </a:lnTo>
                  <a:lnTo>
                    <a:pt x="39992" y="702068"/>
                  </a:lnTo>
                  <a:lnTo>
                    <a:pt x="80810" y="708837"/>
                  </a:lnTo>
                  <a:lnTo>
                    <a:pt x="156298" y="717626"/>
                  </a:lnTo>
                  <a:lnTo>
                    <a:pt x="202780" y="721918"/>
                  </a:lnTo>
                  <a:lnTo>
                    <a:pt x="254889" y="726147"/>
                  </a:lnTo>
                  <a:lnTo>
                    <a:pt x="343408" y="732332"/>
                  </a:lnTo>
                  <a:lnTo>
                    <a:pt x="443992" y="738327"/>
                  </a:lnTo>
                  <a:lnTo>
                    <a:pt x="556006" y="744118"/>
                  </a:lnTo>
                  <a:lnTo>
                    <a:pt x="722757" y="751509"/>
                  </a:lnTo>
                  <a:lnTo>
                    <a:pt x="908304" y="758507"/>
                  </a:lnTo>
                  <a:lnTo>
                    <a:pt x="1164971" y="766622"/>
                  </a:lnTo>
                  <a:lnTo>
                    <a:pt x="1447419" y="774001"/>
                  </a:lnTo>
                  <a:lnTo>
                    <a:pt x="1753615" y="780580"/>
                  </a:lnTo>
                  <a:lnTo>
                    <a:pt x="2149602" y="787336"/>
                  </a:lnTo>
                  <a:lnTo>
                    <a:pt x="2573528" y="792772"/>
                  </a:lnTo>
                  <a:lnTo>
                    <a:pt x="3021711" y="796772"/>
                  </a:lnTo>
                  <a:lnTo>
                    <a:pt x="3490976" y="799249"/>
                  </a:lnTo>
                  <a:lnTo>
                    <a:pt x="3977640" y="800100"/>
                  </a:lnTo>
                  <a:lnTo>
                    <a:pt x="4464304" y="799249"/>
                  </a:lnTo>
                  <a:lnTo>
                    <a:pt x="4933569" y="796772"/>
                  </a:lnTo>
                  <a:lnTo>
                    <a:pt x="5381752" y="792772"/>
                  </a:lnTo>
                  <a:lnTo>
                    <a:pt x="5805550" y="787336"/>
                  </a:lnTo>
                  <a:lnTo>
                    <a:pt x="6201537" y="780580"/>
                  </a:lnTo>
                  <a:lnTo>
                    <a:pt x="6507861" y="774001"/>
                  </a:lnTo>
                  <a:lnTo>
                    <a:pt x="6790309" y="766622"/>
                  </a:lnTo>
                  <a:lnTo>
                    <a:pt x="7046976" y="758507"/>
                  </a:lnTo>
                  <a:lnTo>
                    <a:pt x="7232523" y="751509"/>
                  </a:lnTo>
                  <a:lnTo>
                    <a:pt x="7399147" y="744118"/>
                  </a:lnTo>
                  <a:lnTo>
                    <a:pt x="7511288" y="738327"/>
                  </a:lnTo>
                  <a:lnTo>
                    <a:pt x="7611872" y="732332"/>
                  </a:lnTo>
                  <a:lnTo>
                    <a:pt x="7700391" y="726147"/>
                  </a:lnTo>
                  <a:lnTo>
                    <a:pt x="7752461" y="721918"/>
                  </a:lnTo>
                  <a:lnTo>
                    <a:pt x="7798943" y="717626"/>
                  </a:lnTo>
                  <a:lnTo>
                    <a:pt x="7839710" y="713270"/>
                  </a:lnTo>
                  <a:lnTo>
                    <a:pt x="7903210" y="704342"/>
                  </a:lnTo>
                  <a:lnTo>
                    <a:pt x="7942072" y="695172"/>
                  </a:lnTo>
                  <a:lnTo>
                    <a:pt x="7955280" y="685800"/>
                  </a:lnTo>
                  <a:lnTo>
                    <a:pt x="7955280" y="0"/>
                  </a:lnTo>
                  <a:close/>
                </a:path>
              </a:pathLst>
            </a:custGeom>
            <a:solidFill>
              <a:srgbClr val="1685C5"/>
            </a:solidFill>
          </p:spPr>
          <p:txBody>
            <a:bodyPr wrap="square" lIns="0" tIns="0" rIns="0" bIns="0" rtlCol="0"/>
            <a:lstStyle/>
            <a:p>
              <a:endParaRPr/>
            </a:p>
          </p:txBody>
        </p:sp>
        <p:sp>
          <p:nvSpPr>
            <p:cNvPr id="38" name="object 4">
              <a:extLst>
                <a:ext uri="{FF2B5EF4-FFF2-40B4-BE49-F238E27FC236}">
                  <a16:creationId xmlns:a16="http://schemas.microsoft.com/office/drawing/2014/main" id="{39035144-21D1-4CA5-8DC2-A5DF291AADB4}"/>
                </a:ext>
              </a:extLst>
            </p:cNvPr>
            <p:cNvSpPr/>
            <p:nvPr/>
          </p:nvSpPr>
          <p:spPr>
            <a:xfrm>
              <a:off x="1051560" y="6477000"/>
              <a:ext cx="7955280" cy="228600"/>
            </a:xfrm>
            <a:custGeom>
              <a:avLst/>
              <a:gdLst/>
              <a:ahLst/>
              <a:cxnLst/>
              <a:rect l="l" t="t" r="r" b="b"/>
              <a:pathLst>
                <a:path w="7955280" h="228600">
                  <a:moveTo>
                    <a:pt x="3977640" y="0"/>
                  </a:moveTo>
                  <a:lnTo>
                    <a:pt x="3490976" y="888"/>
                  </a:lnTo>
                  <a:lnTo>
                    <a:pt x="3021711" y="3302"/>
                  </a:lnTo>
                  <a:lnTo>
                    <a:pt x="2573528" y="7365"/>
                  </a:lnTo>
                  <a:lnTo>
                    <a:pt x="2149602" y="12700"/>
                  </a:lnTo>
                  <a:lnTo>
                    <a:pt x="1753615" y="19558"/>
                  </a:lnTo>
                  <a:lnTo>
                    <a:pt x="1447419" y="26098"/>
                  </a:lnTo>
                  <a:lnTo>
                    <a:pt x="1164971" y="33477"/>
                  </a:lnTo>
                  <a:lnTo>
                    <a:pt x="908304" y="41592"/>
                  </a:lnTo>
                  <a:lnTo>
                    <a:pt x="722757" y="48577"/>
                  </a:lnTo>
                  <a:lnTo>
                    <a:pt x="556006" y="55968"/>
                  </a:lnTo>
                  <a:lnTo>
                    <a:pt x="443992" y="61772"/>
                  </a:lnTo>
                  <a:lnTo>
                    <a:pt x="343408" y="67767"/>
                  </a:lnTo>
                  <a:lnTo>
                    <a:pt x="254889" y="73952"/>
                  </a:lnTo>
                  <a:lnTo>
                    <a:pt x="202780" y="78168"/>
                  </a:lnTo>
                  <a:lnTo>
                    <a:pt x="156298" y="82461"/>
                  </a:lnTo>
                  <a:lnTo>
                    <a:pt x="115595" y="86829"/>
                  </a:lnTo>
                  <a:lnTo>
                    <a:pt x="52057" y="95758"/>
                  </a:lnTo>
                  <a:lnTo>
                    <a:pt x="13182" y="104927"/>
                  </a:lnTo>
                  <a:lnTo>
                    <a:pt x="0" y="114300"/>
                  </a:lnTo>
                  <a:lnTo>
                    <a:pt x="838" y="116662"/>
                  </a:lnTo>
                  <a:lnTo>
                    <a:pt x="39992" y="130568"/>
                  </a:lnTo>
                  <a:lnTo>
                    <a:pt x="80810" y="137337"/>
                  </a:lnTo>
                  <a:lnTo>
                    <a:pt x="156298" y="146138"/>
                  </a:lnTo>
                  <a:lnTo>
                    <a:pt x="202780" y="150431"/>
                  </a:lnTo>
                  <a:lnTo>
                    <a:pt x="254889" y="154647"/>
                  </a:lnTo>
                  <a:lnTo>
                    <a:pt x="343408" y="160832"/>
                  </a:lnTo>
                  <a:lnTo>
                    <a:pt x="443992" y="166827"/>
                  </a:lnTo>
                  <a:lnTo>
                    <a:pt x="556006" y="172631"/>
                  </a:lnTo>
                  <a:lnTo>
                    <a:pt x="722757" y="180022"/>
                  </a:lnTo>
                  <a:lnTo>
                    <a:pt x="908304" y="187007"/>
                  </a:lnTo>
                  <a:lnTo>
                    <a:pt x="1164971" y="195122"/>
                  </a:lnTo>
                  <a:lnTo>
                    <a:pt x="1447419" y="202501"/>
                  </a:lnTo>
                  <a:lnTo>
                    <a:pt x="1753615" y="209080"/>
                  </a:lnTo>
                  <a:lnTo>
                    <a:pt x="2149602" y="215849"/>
                  </a:lnTo>
                  <a:lnTo>
                    <a:pt x="2573528" y="221272"/>
                  </a:lnTo>
                  <a:lnTo>
                    <a:pt x="3021711" y="225272"/>
                  </a:lnTo>
                  <a:lnTo>
                    <a:pt x="3490976" y="227749"/>
                  </a:lnTo>
                  <a:lnTo>
                    <a:pt x="3977640" y="228600"/>
                  </a:lnTo>
                  <a:lnTo>
                    <a:pt x="4464304" y="227749"/>
                  </a:lnTo>
                  <a:lnTo>
                    <a:pt x="4933569" y="225272"/>
                  </a:lnTo>
                  <a:lnTo>
                    <a:pt x="5381752" y="221272"/>
                  </a:lnTo>
                  <a:lnTo>
                    <a:pt x="5805550" y="215849"/>
                  </a:lnTo>
                  <a:lnTo>
                    <a:pt x="6201537" y="209080"/>
                  </a:lnTo>
                  <a:lnTo>
                    <a:pt x="6507861" y="202501"/>
                  </a:lnTo>
                  <a:lnTo>
                    <a:pt x="6790309" y="195122"/>
                  </a:lnTo>
                  <a:lnTo>
                    <a:pt x="7046976" y="187007"/>
                  </a:lnTo>
                  <a:lnTo>
                    <a:pt x="7232523" y="180022"/>
                  </a:lnTo>
                  <a:lnTo>
                    <a:pt x="7399147" y="172631"/>
                  </a:lnTo>
                  <a:lnTo>
                    <a:pt x="7511288" y="166827"/>
                  </a:lnTo>
                  <a:lnTo>
                    <a:pt x="7611872" y="160832"/>
                  </a:lnTo>
                  <a:lnTo>
                    <a:pt x="7700391" y="154647"/>
                  </a:lnTo>
                  <a:lnTo>
                    <a:pt x="7752461" y="150431"/>
                  </a:lnTo>
                  <a:lnTo>
                    <a:pt x="7798943" y="146138"/>
                  </a:lnTo>
                  <a:lnTo>
                    <a:pt x="7839710" y="141770"/>
                  </a:lnTo>
                  <a:lnTo>
                    <a:pt x="7903210" y="132841"/>
                  </a:lnTo>
                  <a:lnTo>
                    <a:pt x="7942072" y="123672"/>
                  </a:lnTo>
                  <a:lnTo>
                    <a:pt x="7955280" y="114300"/>
                  </a:lnTo>
                  <a:lnTo>
                    <a:pt x="7954391" y="111937"/>
                  </a:lnTo>
                  <a:lnTo>
                    <a:pt x="7915275" y="98031"/>
                  </a:lnTo>
                  <a:lnTo>
                    <a:pt x="7874508" y="91262"/>
                  </a:lnTo>
                  <a:lnTo>
                    <a:pt x="7798943" y="82461"/>
                  </a:lnTo>
                  <a:lnTo>
                    <a:pt x="7752461" y="78168"/>
                  </a:lnTo>
                  <a:lnTo>
                    <a:pt x="7700391" y="73952"/>
                  </a:lnTo>
                  <a:lnTo>
                    <a:pt x="7611872" y="67767"/>
                  </a:lnTo>
                  <a:lnTo>
                    <a:pt x="7511288" y="61772"/>
                  </a:lnTo>
                  <a:lnTo>
                    <a:pt x="7399147" y="55968"/>
                  </a:lnTo>
                  <a:lnTo>
                    <a:pt x="7232523" y="48577"/>
                  </a:lnTo>
                  <a:lnTo>
                    <a:pt x="7046976" y="41592"/>
                  </a:lnTo>
                  <a:lnTo>
                    <a:pt x="6790309" y="33477"/>
                  </a:lnTo>
                  <a:lnTo>
                    <a:pt x="6507861" y="26098"/>
                  </a:lnTo>
                  <a:lnTo>
                    <a:pt x="6201537" y="19558"/>
                  </a:lnTo>
                  <a:lnTo>
                    <a:pt x="5805550" y="12700"/>
                  </a:lnTo>
                  <a:lnTo>
                    <a:pt x="5381752" y="7365"/>
                  </a:lnTo>
                  <a:lnTo>
                    <a:pt x="4933569" y="3302"/>
                  </a:lnTo>
                  <a:lnTo>
                    <a:pt x="4464304" y="888"/>
                  </a:lnTo>
                  <a:lnTo>
                    <a:pt x="3977640" y="0"/>
                  </a:lnTo>
                  <a:close/>
                </a:path>
              </a:pathLst>
            </a:custGeom>
            <a:solidFill>
              <a:srgbClr val="75B7DF"/>
            </a:solidFill>
          </p:spPr>
          <p:txBody>
            <a:bodyPr wrap="square" lIns="0" tIns="0" rIns="0" bIns="0" rtlCol="0"/>
            <a:lstStyle/>
            <a:p>
              <a:endParaRPr/>
            </a:p>
          </p:txBody>
        </p:sp>
      </p:grpSp>
      <p:sp>
        <p:nvSpPr>
          <p:cNvPr id="39" name="object 5">
            <a:extLst>
              <a:ext uri="{FF2B5EF4-FFF2-40B4-BE49-F238E27FC236}">
                <a16:creationId xmlns:a16="http://schemas.microsoft.com/office/drawing/2014/main" id="{CB83575C-5180-48CD-A8BD-3E4D7E72975A}"/>
              </a:ext>
            </a:extLst>
          </p:cNvPr>
          <p:cNvSpPr txBox="1"/>
          <p:nvPr/>
        </p:nvSpPr>
        <p:spPr>
          <a:xfrm>
            <a:off x="2200782" y="6837374"/>
            <a:ext cx="5598160" cy="269240"/>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FFFFFF"/>
                </a:solidFill>
                <a:latin typeface="Arial"/>
                <a:cs typeface="Arial"/>
              </a:rPr>
              <a:t>Risk</a:t>
            </a:r>
            <a:r>
              <a:rPr sz="1600" b="1" spc="-105">
                <a:solidFill>
                  <a:srgbClr val="FFFFFF"/>
                </a:solidFill>
                <a:latin typeface="Arial"/>
                <a:cs typeface="Arial"/>
              </a:rPr>
              <a:t> </a:t>
            </a:r>
            <a:r>
              <a:rPr sz="1600" b="1">
                <a:solidFill>
                  <a:srgbClr val="FFFFFF"/>
                </a:solidFill>
                <a:latin typeface="Arial"/>
                <a:cs typeface="Arial"/>
              </a:rPr>
              <a:t>Management</a:t>
            </a:r>
            <a:r>
              <a:rPr sz="1600" b="1" spc="-20">
                <a:solidFill>
                  <a:srgbClr val="FFFFFF"/>
                </a:solidFill>
                <a:latin typeface="Arial"/>
                <a:cs typeface="Arial"/>
              </a:rPr>
              <a:t> </a:t>
            </a:r>
            <a:r>
              <a:rPr sz="1600" b="1">
                <a:solidFill>
                  <a:srgbClr val="FFFFFF"/>
                </a:solidFill>
                <a:latin typeface="Arial"/>
                <a:cs typeface="Arial"/>
              </a:rPr>
              <a:t>Driven</a:t>
            </a:r>
            <a:r>
              <a:rPr sz="1600" b="1" spc="-30">
                <a:solidFill>
                  <a:srgbClr val="FFFFFF"/>
                </a:solidFill>
                <a:latin typeface="Arial"/>
                <a:cs typeface="Arial"/>
              </a:rPr>
              <a:t> </a:t>
            </a:r>
            <a:r>
              <a:rPr sz="1600" b="1">
                <a:solidFill>
                  <a:srgbClr val="FFFFFF"/>
                </a:solidFill>
                <a:latin typeface="Arial"/>
                <a:cs typeface="Arial"/>
              </a:rPr>
              <a:t>by</a:t>
            </a:r>
            <a:r>
              <a:rPr sz="1600" b="1" spc="-90">
                <a:solidFill>
                  <a:srgbClr val="FFFFFF"/>
                </a:solidFill>
                <a:latin typeface="Arial"/>
                <a:cs typeface="Arial"/>
              </a:rPr>
              <a:t> </a:t>
            </a:r>
            <a:r>
              <a:rPr sz="1600" b="1" spc="-35">
                <a:solidFill>
                  <a:srgbClr val="FFFFFF"/>
                </a:solidFill>
                <a:latin typeface="Arial"/>
                <a:cs typeface="Arial"/>
              </a:rPr>
              <a:t>Bottom-</a:t>
            </a:r>
            <a:r>
              <a:rPr sz="1600" b="1">
                <a:solidFill>
                  <a:srgbClr val="FFFFFF"/>
                </a:solidFill>
                <a:latin typeface="Arial"/>
                <a:cs typeface="Arial"/>
              </a:rPr>
              <a:t>Up</a:t>
            </a:r>
            <a:r>
              <a:rPr sz="1600" b="1" spc="-40">
                <a:solidFill>
                  <a:srgbClr val="FFFFFF"/>
                </a:solidFill>
                <a:latin typeface="Arial"/>
                <a:cs typeface="Arial"/>
              </a:rPr>
              <a:t> </a:t>
            </a:r>
            <a:r>
              <a:rPr sz="1600" b="1" spc="-10">
                <a:solidFill>
                  <a:srgbClr val="FFFFFF"/>
                </a:solidFill>
                <a:latin typeface="Arial"/>
                <a:cs typeface="Arial"/>
              </a:rPr>
              <a:t>Research</a:t>
            </a:r>
            <a:r>
              <a:rPr sz="1600" b="1" spc="-100">
                <a:solidFill>
                  <a:srgbClr val="FFFFFF"/>
                </a:solidFill>
                <a:latin typeface="Arial"/>
                <a:cs typeface="Arial"/>
              </a:rPr>
              <a:t> </a:t>
            </a:r>
            <a:r>
              <a:rPr sz="1600" b="1" spc="-10">
                <a:solidFill>
                  <a:srgbClr val="FFFFFF"/>
                </a:solidFill>
                <a:latin typeface="Arial"/>
                <a:cs typeface="Arial"/>
              </a:rPr>
              <a:t>Process</a:t>
            </a:r>
            <a:endParaRPr sz="1600">
              <a:latin typeface="Arial"/>
              <a:cs typeface="Arial"/>
            </a:endParaRPr>
          </a:p>
        </p:txBody>
      </p:sp>
      <p:pic>
        <p:nvPicPr>
          <p:cNvPr id="40" name="object 6">
            <a:extLst>
              <a:ext uri="{FF2B5EF4-FFF2-40B4-BE49-F238E27FC236}">
                <a16:creationId xmlns:a16="http://schemas.microsoft.com/office/drawing/2014/main" id="{46C1213D-A416-47D1-AF85-D1D943BB4266}"/>
              </a:ext>
            </a:extLst>
          </p:cNvPr>
          <p:cNvPicPr/>
          <p:nvPr/>
        </p:nvPicPr>
        <p:blipFill>
          <a:blip r:embed="rId3" cstate="print"/>
          <a:stretch>
            <a:fillRect/>
          </a:stretch>
        </p:blipFill>
        <p:spPr>
          <a:xfrm>
            <a:off x="2133600" y="3535679"/>
            <a:ext cx="2514600" cy="3063240"/>
          </a:xfrm>
          <a:prstGeom prst="rect">
            <a:avLst/>
          </a:prstGeom>
        </p:spPr>
      </p:pic>
      <p:sp>
        <p:nvSpPr>
          <p:cNvPr id="41" name="object 7">
            <a:extLst>
              <a:ext uri="{FF2B5EF4-FFF2-40B4-BE49-F238E27FC236}">
                <a16:creationId xmlns:a16="http://schemas.microsoft.com/office/drawing/2014/main" id="{868333CC-7504-4143-86EC-2AC4C6E88970}"/>
              </a:ext>
            </a:extLst>
          </p:cNvPr>
          <p:cNvSpPr txBox="1"/>
          <p:nvPr/>
        </p:nvSpPr>
        <p:spPr>
          <a:xfrm>
            <a:off x="2318385" y="3849751"/>
            <a:ext cx="2171065" cy="756920"/>
          </a:xfrm>
          <a:prstGeom prst="rect">
            <a:avLst/>
          </a:prstGeom>
        </p:spPr>
        <p:txBody>
          <a:bodyPr vert="horz" wrap="square" lIns="0" tIns="12700" rIns="0" bIns="0" rtlCol="0">
            <a:spAutoFit/>
          </a:bodyPr>
          <a:lstStyle/>
          <a:p>
            <a:pPr marL="12065" marR="5080" algn="ctr">
              <a:lnSpc>
                <a:spcPct val="100000"/>
              </a:lnSpc>
              <a:spcBef>
                <a:spcPts val="100"/>
              </a:spcBef>
            </a:pPr>
            <a:r>
              <a:rPr sz="1200" b="1" spc="-10">
                <a:latin typeface="Arial"/>
                <a:cs typeface="Arial"/>
              </a:rPr>
              <a:t>Minimize</a:t>
            </a:r>
            <a:r>
              <a:rPr sz="1200" b="1" spc="-50">
                <a:latin typeface="Arial"/>
                <a:cs typeface="Arial"/>
              </a:rPr>
              <a:t> </a:t>
            </a:r>
            <a:r>
              <a:rPr sz="1200" b="1">
                <a:latin typeface="Arial"/>
                <a:cs typeface="Arial"/>
              </a:rPr>
              <a:t>volatility</a:t>
            </a:r>
            <a:r>
              <a:rPr sz="1200" b="1" spc="-30">
                <a:latin typeface="Arial"/>
                <a:cs typeface="Arial"/>
              </a:rPr>
              <a:t> </a:t>
            </a:r>
            <a:r>
              <a:rPr sz="1200" b="1">
                <a:latin typeface="Arial"/>
                <a:cs typeface="Arial"/>
              </a:rPr>
              <a:t>and</a:t>
            </a:r>
            <a:r>
              <a:rPr sz="1200" b="1" spc="-50">
                <a:latin typeface="Arial"/>
                <a:cs typeface="Arial"/>
              </a:rPr>
              <a:t> </a:t>
            </a:r>
            <a:r>
              <a:rPr sz="1200" b="1" spc="-10">
                <a:latin typeface="Arial"/>
                <a:cs typeface="Arial"/>
              </a:rPr>
              <a:t>ensure </a:t>
            </a:r>
            <a:r>
              <a:rPr sz="1200" b="1">
                <a:latin typeface="Arial"/>
                <a:cs typeface="Arial"/>
              </a:rPr>
              <a:t>capital</a:t>
            </a:r>
            <a:r>
              <a:rPr sz="1200" b="1" spc="-20">
                <a:latin typeface="Arial"/>
                <a:cs typeface="Arial"/>
              </a:rPr>
              <a:t> </a:t>
            </a:r>
            <a:r>
              <a:rPr sz="1200" b="1" spc="-25">
                <a:latin typeface="Arial"/>
                <a:cs typeface="Arial"/>
              </a:rPr>
              <a:t>preservation</a:t>
            </a:r>
            <a:r>
              <a:rPr sz="1200" b="1" spc="-15">
                <a:latin typeface="Arial"/>
                <a:cs typeface="Arial"/>
              </a:rPr>
              <a:t> </a:t>
            </a:r>
            <a:r>
              <a:rPr sz="1200" b="1" spc="-10">
                <a:latin typeface="Arial"/>
                <a:cs typeface="Arial"/>
              </a:rPr>
              <a:t>while managing</a:t>
            </a:r>
            <a:r>
              <a:rPr sz="1200" b="1" spc="-45">
                <a:latin typeface="Arial"/>
                <a:cs typeface="Arial"/>
              </a:rPr>
              <a:t> </a:t>
            </a:r>
            <a:r>
              <a:rPr sz="1200" b="1" spc="-10">
                <a:latin typeface="Arial"/>
                <a:cs typeface="Arial"/>
              </a:rPr>
              <a:t>turnover</a:t>
            </a:r>
            <a:r>
              <a:rPr sz="1200" b="1" spc="-40">
                <a:latin typeface="Arial"/>
                <a:cs typeface="Arial"/>
              </a:rPr>
              <a:t> </a:t>
            </a:r>
            <a:r>
              <a:rPr sz="1200" b="1">
                <a:latin typeface="Arial"/>
                <a:cs typeface="Arial"/>
              </a:rPr>
              <a:t>and</a:t>
            </a:r>
            <a:r>
              <a:rPr sz="1200" b="1" spc="-35">
                <a:latin typeface="Arial"/>
                <a:cs typeface="Arial"/>
              </a:rPr>
              <a:t> </a:t>
            </a:r>
            <a:r>
              <a:rPr sz="1200" b="1" spc="-25">
                <a:latin typeface="Arial"/>
                <a:cs typeface="Arial"/>
              </a:rPr>
              <a:t>tax </a:t>
            </a:r>
            <a:r>
              <a:rPr sz="1200" b="1" spc="-10">
                <a:latin typeface="Arial"/>
                <a:cs typeface="Arial"/>
              </a:rPr>
              <a:t>sensitivity</a:t>
            </a:r>
            <a:endParaRPr sz="1200">
              <a:latin typeface="Arial"/>
              <a:cs typeface="Arial"/>
            </a:endParaRPr>
          </a:p>
        </p:txBody>
      </p:sp>
      <p:sp>
        <p:nvSpPr>
          <p:cNvPr id="74" name="object 8">
            <a:extLst>
              <a:ext uri="{FF2B5EF4-FFF2-40B4-BE49-F238E27FC236}">
                <a16:creationId xmlns:a16="http://schemas.microsoft.com/office/drawing/2014/main" id="{4309DC59-7ABF-4A85-9AE9-1FFBF6560F72}"/>
              </a:ext>
            </a:extLst>
          </p:cNvPr>
          <p:cNvSpPr txBox="1"/>
          <p:nvPr/>
        </p:nvSpPr>
        <p:spPr>
          <a:xfrm>
            <a:off x="2364485" y="4947284"/>
            <a:ext cx="2077085" cy="574675"/>
          </a:xfrm>
          <a:prstGeom prst="rect">
            <a:avLst/>
          </a:prstGeom>
        </p:spPr>
        <p:txBody>
          <a:bodyPr vert="horz" wrap="square" lIns="0" tIns="12700" rIns="0" bIns="0" rtlCol="0">
            <a:spAutoFit/>
          </a:bodyPr>
          <a:lstStyle/>
          <a:p>
            <a:pPr marL="12700" marR="5080" indent="1270" algn="ctr">
              <a:lnSpc>
                <a:spcPct val="100000"/>
              </a:lnSpc>
              <a:spcBef>
                <a:spcPts val="100"/>
              </a:spcBef>
            </a:pPr>
            <a:r>
              <a:rPr sz="1200" b="1" spc="-20">
                <a:latin typeface="Arial"/>
                <a:cs typeface="Arial"/>
              </a:rPr>
              <a:t>Concentrated</a:t>
            </a:r>
            <a:r>
              <a:rPr sz="1200" b="1" spc="-35">
                <a:latin typeface="Arial"/>
                <a:cs typeface="Arial"/>
              </a:rPr>
              <a:t> </a:t>
            </a:r>
            <a:r>
              <a:rPr sz="1200" b="1">
                <a:latin typeface="Arial"/>
                <a:cs typeface="Arial"/>
              </a:rPr>
              <a:t>portfolios</a:t>
            </a:r>
            <a:r>
              <a:rPr sz="1200" b="1" spc="80">
                <a:latin typeface="Arial"/>
                <a:cs typeface="Arial"/>
              </a:rPr>
              <a:t> </a:t>
            </a:r>
            <a:r>
              <a:rPr sz="1200" b="1" spc="-20">
                <a:latin typeface="Arial"/>
                <a:cs typeface="Arial"/>
              </a:rPr>
              <a:t>with </a:t>
            </a:r>
            <a:r>
              <a:rPr sz="1200" b="1" spc="-35">
                <a:latin typeface="Arial"/>
                <a:cs typeface="Arial"/>
              </a:rPr>
              <a:t>high-</a:t>
            </a:r>
            <a:r>
              <a:rPr sz="1200" b="1">
                <a:latin typeface="Arial"/>
                <a:cs typeface="Arial"/>
              </a:rPr>
              <a:t>conviction</a:t>
            </a:r>
            <a:r>
              <a:rPr sz="1200" b="1" spc="114">
                <a:latin typeface="Arial"/>
                <a:cs typeface="Arial"/>
              </a:rPr>
              <a:t> </a:t>
            </a:r>
            <a:r>
              <a:rPr sz="1200" b="1" spc="-10">
                <a:latin typeface="Arial"/>
                <a:cs typeface="Arial"/>
              </a:rPr>
              <a:t>names</a:t>
            </a:r>
            <a:r>
              <a:rPr sz="1200" b="1" spc="-80">
                <a:latin typeface="Arial"/>
                <a:cs typeface="Arial"/>
              </a:rPr>
              <a:t> </a:t>
            </a:r>
            <a:r>
              <a:rPr sz="1200" b="1" spc="-25">
                <a:latin typeface="Arial"/>
                <a:cs typeface="Arial"/>
              </a:rPr>
              <a:t>and </a:t>
            </a:r>
            <a:r>
              <a:rPr sz="1200" b="1" spc="-10">
                <a:latin typeface="Arial"/>
                <a:cs typeface="Arial"/>
              </a:rPr>
              <a:t>larger</a:t>
            </a:r>
            <a:r>
              <a:rPr sz="1200" b="1" spc="-55">
                <a:latin typeface="Arial"/>
                <a:cs typeface="Arial"/>
              </a:rPr>
              <a:t> </a:t>
            </a:r>
            <a:r>
              <a:rPr sz="1200" b="1" spc="-30">
                <a:latin typeface="Arial"/>
                <a:cs typeface="Arial"/>
              </a:rPr>
              <a:t>average</a:t>
            </a:r>
            <a:r>
              <a:rPr sz="1200" b="1" spc="-65">
                <a:latin typeface="Arial"/>
                <a:cs typeface="Arial"/>
              </a:rPr>
              <a:t> </a:t>
            </a:r>
            <a:r>
              <a:rPr sz="1200" b="1">
                <a:latin typeface="Arial"/>
                <a:cs typeface="Arial"/>
              </a:rPr>
              <a:t>position</a:t>
            </a:r>
            <a:r>
              <a:rPr sz="1200" b="1" spc="110">
                <a:latin typeface="Arial"/>
                <a:cs typeface="Arial"/>
              </a:rPr>
              <a:t> </a:t>
            </a:r>
            <a:r>
              <a:rPr sz="1200" b="1" spc="-25">
                <a:latin typeface="Arial"/>
                <a:cs typeface="Arial"/>
              </a:rPr>
              <a:t>sizes</a:t>
            </a:r>
            <a:endParaRPr sz="1200">
              <a:latin typeface="Arial"/>
              <a:cs typeface="Arial"/>
            </a:endParaRPr>
          </a:p>
        </p:txBody>
      </p:sp>
      <p:sp>
        <p:nvSpPr>
          <p:cNvPr id="75" name="object 9">
            <a:extLst>
              <a:ext uri="{FF2B5EF4-FFF2-40B4-BE49-F238E27FC236}">
                <a16:creationId xmlns:a16="http://schemas.microsoft.com/office/drawing/2014/main" id="{448A3EF2-CC37-4CD3-91B5-7DDB11724D42}"/>
              </a:ext>
            </a:extLst>
          </p:cNvPr>
          <p:cNvSpPr txBox="1"/>
          <p:nvPr/>
        </p:nvSpPr>
        <p:spPr>
          <a:xfrm>
            <a:off x="2237994" y="5862066"/>
            <a:ext cx="2287270" cy="391160"/>
          </a:xfrm>
          <a:prstGeom prst="rect">
            <a:avLst/>
          </a:prstGeom>
        </p:spPr>
        <p:txBody>
          <a:bodyPr vert="horz" wrap="square" lIns="0" tIns="12700" rIns="0" bIns="0" rtlCol="0">
            <a:spAutoFit/>
          </a:bodyPr>
          <a:lstStyle/>
          <a:p>
            <a:pPr marL="12700" marR="5080" indent="123189">
              <a:lnSpc>
                <a:spcPct val="100000"/>
              </a:lnSpc>
              <a:spcBef>
                <a:spcPts val="100"/>
              </a:spcBef>
            </a:pPr>
            <a:r>
              <a:rPr sz="1200" b="1">
                <a:latin typeface="Arial"/>
                <a:cs typeface="Arial"/>
              </a:rPr>
              <a:t>Fundamental</a:t>
            </a:r>
            <a:r>
              <a:rPr sz="1200" b="1" spc="-35">
                <a:latin typeface="Arial"/>
                <a:cs typeface="Arial"/>
              </a:rPr>
              <a:t> </a:t>
            </a:r>
            <a:r>
              <a:rPr sz="1200" b="1">
                <a:latin typeface="Arial"/>
                <a:cs typeface="Arial"/>
              </a:rPr>
              <a:t>and</a:t>
            </a:r>
            <a:r>
              <a:rPr sz="1200" b="1" spc="-40">
                <a:latin typeface="Arial"/>
                <a:cs typeface="Arial"/>
              </a:rPr>
              <a:t> </a:t>
            </a:r>
            <a:r>
              <a:rPr sz="1200" b="1">
                <a:latin typeface="Arial"/>
                <a:cs typeface="Arial"/>
              </a:rPr>
              <a:t>ESG</a:t>
            </a:r>
            <a:r>
              <a:rPr sz="1200" b="1" spc="-35">
                <a:latin typeface="Arial"/>
                <a:cs typeface="Arial"/>
              </a:rPr>
              <a:t> </a:t>
            </a:r>
            <a:r>
              <a:rPr sz="1200" b="1" spc="-10">
                <a:latin typeface="Arial"/>
                <a:cs typeface="Arial"/>
              </a:rPr>
              <a:t>risks </a:t>
            </a:r>
            <a:r>
              <a:rPr sz="1200" b="1">
                <a:latin typeface="Arial"/>
                <a:cs typeface="Arial"/>
              </a:rPr>
              <a:t>monitored</a:t>
            </a:r>
            <a:r>
              <a:rPr sz="1200" b="1" spc="-45">
                <a:latin typeface="Arial"/>
                <a:cs typeface="Arial"/>
              </a:rPr>
              <a:t> </a:t>
            </a:r>
            <a:r>
              <a:rPr sz="1200" b="1">
                <a:latin typeface="Arial"/>
                <a:cs typeface="Arial"/>
              </a:rPr>
              <a:t>on an</a:t>
            </a:r>
            <a:r>
              <a:rPr sz="1200" b="1" spc="-60">
                <a:latin typeface="Arial"/>
                <a:cs typeface="Arial"/>
              </a:rPr>
              <a:t> </a:t>
            </a:r>
            <a:r>
              <a:rPr sz="1200" b="1">
                <a:latin typeface="Arial"/>
                <a:cs typeface="Arial"/>
              </a:rPr>
              <a:t>ongoing</a:t>
            </a:r>
            <a:r>
              <a:rPr sz="1200" b="1" spc="75">
                <a:latin typeface="Arial"/>
                <a:cs typeface="Arial"/>
              </a:rPr>
              <a:t> </a:t>
            </a:r>
            <a:r>
              <a:rPr sz="1200" b="1" spc="-20">
                <a:latin typeface="Arial"/>
                <a:cs typeface="Arial"/>
              </a:rPr>
              <a:t>basis</a:t>
            </a:r>
            <a:endParaRPr sz="1200">
              <a:latin typeface="Arial"/>
              <a:cs typeface="Arial"/>
            </a:endParaRPr>
          </a:p>
        </p:txBody>
      </p:sp>
      <p:pic>
        <p:nvPicPr>
          <p:cNvPr id="76" name="object 10">
            <a:extLst>
              <a:ext uri="{FF2B5EF4-FFF2-40B4-BE49-F238E27FC236}">
                <a16:creationId xmlns:a16="http://schemas.microsoft.com/office/drawing/2014/main" id="{180936A0-7A85-41AD-8261-C48DD9E7A0F1}"/>
              </a:ext>
            </a:extLst>
          </p:cNvPr>
          <p:cNvPicPr/>
          <p:nvPr/>
        </p:nvPicPr>
        <p:blipFill>
          <a:blip r:embed="rId4" cstate="print"/>
          <a:stretch>
            <a:fillRect/>
          </a:stretch>
        </p:blipFill>
        <p:spPr>
          <a:xfrm>
            <a:off x="5439155" y="3550920"/>
            <a:ext cx="2514600" cy="3064764"/>
          </a:xfrm>
          <a:prstGeom prst="rect">
            <a:avLst/>
          </a:prstGeom>
        </p:spPr>
      </p:pic>
      <p:sp>
        <p:nvSpPr>
          <p:cNvPr id="77" name="object 11">
            <a:extLst>
              <a:ext uri="{FF2B5EF4-FFF2-40B4-BE49-F238E27FC236}">
                <a16:creationId xmlns:a16="http://schemas.microsoft.com/office/drawing/2014/main" id="{5F88CFC8-6DCD-42C3-9C91-46FB9CE53AF7}"/>
              </a:ext>
            </a:extLst>
          </p:cNvPr>
          <p:cNvSpPr txBox="1"/>
          <p:nvPr/>
        </p:nvSpPr>
        <p:spPr>
          <a:xfrm>
            <a:off x="5634990" y="3865245"/>
            <a:ext cx="2084070" cy="391795"/>
          </a:xfrm>
          <a:prstGeom prst="rect">
            <a:avLst/>
          </a:prstGeom>
        </p:spPr>
        <p:txBody>
          <a:bodyPr vert="horz" wrap="square" lIns="0" tIns="12700" rIns="0" bIns="0" rtlCol="0">
            <a:spAutoFit/>
          </a:bodyPr>
          <a:lstStyle/>
          <a:p>
            <a:pPr algn="ctr">
              <a:lnSpc>
                <a:spcPct val="100000"/>
              </a:lnSpc>
              <a:spcBef>
                <a:spcPts val="100"/>
              </a:spcBef>
            </a:pPr>
            <a:r>
              <a:rPr sz="1200" b="1" spc="-30">
                <a:latin typeface="Arial"/>
                <a:cs typeface="Arial"/>
              </a:rPr>
              <a:t>Aware</a:t>
            </a:r>
            <a:r>
              <a:rPr sz="1200" b="1" spc="-85">
                <a:latin typeface="Arial"/>
                <a:cs typeface="Arial"/>
              </a:rPr>
              <a:t> </a:t>
            </a:r>
            <a:r>
              <a:rPr sz="1200" b="1">
                <a:latin typeface="Arial"/>
                <a:cs typeface="Arial"/>
              </a:rPr>
              <a:t>of</a:t>
            </a:r>
            <a:r>
              <a:rPr sz="1200" b="1" spc="50">
                <a:latin typeface="Arial"/>
                <a:cs typeface="Arial"/>
              </a:rPr>
              <a:t> </a:t>
            </a:r>
            <a:r>
              <a:rPr sz="1200" b="1" spc="-20">
                <a:latin typeface="Arial"/>
                <a:cs typeface="Arial"/>
              </a:rPr>
              <a:t>benchmark,</a:t>
            </a:r>
            <a:r>
              <a:rPr sz="1200" b="1" spc="-50">
                <a:latin typeface="Arial"/>
                <a:cs typeface="Arial"/>
              </a:rPr>
              <a:t> </a:t>
            </a:r>
            <a:r>
              <a:rPr sz="1200" b="1">
                <a:latin typeface="Arial"/>
                <a:cs typeface="Arial"/>
              </a:rPr>
              <a:t>but</a:t>
            </a:r>
            <a:r>
              <a:rPr sz="1200" b="1" spc="90">
                <a:latin typeface="Arial"/>
                <a:cs typeface="Arial"/>
              </a:rPr>
              <a:t> </a:t>
            </a:r>
            <a:r>
              <a:rPr sz="1200" b="1" spc="-25">
                <a:latin typeface="Arial"/>
                <a:cs typeface="Arial"/>
              </a:rPr>
              <a:t>not</a:t>
            </a:r>
            <a:endParaRPr sz="1200">
              <a:latin typeface="Arial"/>
              <a:cs typeface="Arial"/>
            </a:endParaRPr>
          </a:p>
          <a:p>
            <a:pPr marL="33655" algn="ctr">
              <a:lnSpc>
                <a:spcPct val="100000"/>
              </a:lnSpc>
            </a:pPr>
            <a:r>
              <a:rPr sz="1200" b="1">
                <a:latin typeface="Arial"/>
                <a:cs typeface="Arial"/>
              </a:rPr>
              <a:t>beholden</a:t>
            </a:r>
            <a:r>
              <a:rPr sz="1200" b="1" spc="15">
                <a:latin typeface="Arial"/>
                <a:cs typeface="Arial"/>
              </a:rPr>
              <a:t> </a:t>
            </a:r>
            <a:r>
              <a:rPr sz="1200" b="1">
                <a:latin typeface="Arial"/>
                <a:cs typeface="Arial"/>
              </a:rPr>
              <a:t>to </a:t>
            </a:r>
            <a:r>
              <a:rPr sz="1200" b="1" spc="-25">
                <a:latin typeface="Arial"/>
                <a:cs typeface="Arial"/>
              </a:rPr>
              <a:t>it</a:t>
            </a:r>
            <a:endParaRPr sz="1200">
              <a:latin typeface="Arial"/>
              <a:cs typeface="Arial"/>
            </a:endParaRPr>
          </a:p>
        </p:txBody>
      </p:sp>
      <p:sp>
        <p:nvSpPr>
          <p:cNvPr id="78" name="object 12">
            <a:extLst>
              <a:ext uri="{FF2B5EF4-FFF2-40B4-BE49-F238E27FC236}">
                <a16:creationId xmlns:a16="http://schemas.microsoft.com/office/drawing/2014/main" id="{778A5278-4E96-40B7-8566-72E5832D5DD2}"/>
              </a:ext>
            </a:extLst>
          </p:cNvPr>
          <p:cNvSpPr txBox="1"/>
          <p:nvPr/>
        </p:nvSpPr>
        <p:spPr>
          <a:xfrm>
            <a:off x="5561203" y="4597145"/>
            <a:ext cx="2232025" cy="391160"/>
          </a:xfrm>
          <a:prstGeom prst="rect">
            <a:avLst/>
          </a:prstGeom>
        </p:spPr>
        <p:txBody>
          <a:bodyPr vert="horz" wrap="square" lIns="0" tIns="12700" rIns="0" bIns="0" rtlCol="0">
            <a:spAutoFit/>
          </a:bodyPr>
          <a:lstStyle/>
          <a:p>
            <a:pPr marL="12700" marR="5080" indent="46990">
              <a:lnSpc>
                <a:spcPct val="100000"/>
              </a:lnSpc>
              <a:spcBef>
                <a:spcPts val="100"/>
              </a:spcBef>
            </a:pPr>
            <a:r>
              <a:rPr sz="1200" b="1" spc="-20">
                <a:latin typeface="Arial"/>
                <a:cs typeface="Arial"/>
              </a:rPr>
              <a:t>Relative</a:t>
            </a:r>
            <a:r>
              <a:rPr sz="1200" b="1" spc="-65">
                <a:latin typeface="Arial"/>
                <a:cs typeface="Arial"/>
              </a:rPr>
              <a:t> </a:t>
            </a:r>
            <a:r>
              <a:rPr sz="1200" b="1">
                <a:latin typeface="Arial"/>
                <a:cs typeface="Arial"/>
              </a:rPr>
              <a:t>value</a:t>
            </a:r>
            <a:r>
              <a:rPr sz="1200" b="1" spc="-25">
                <a:latin typeface="Arial"/>
                <a:cs typeface="Arial"/>
              </a:rPr>
              <a:t> </a:t>
            </a:r>
            <a:r>
              <a:rPr sz="1200" b="1" spc="-10">
                <a:latin typeface="Arial"/>
                <a:cs typeface="Arial"/>
              </a:rPr>
              <a:t>analysis</a:t>
            </a:r>
            <a:r>
              <a:rPr sz="1200" b="1" spc="-5">
                <a:latin typeface="Arial"/>
                <a:cs typeface="Arial"/>
              </a:rPr>
              <a:t> </a:t>
            </a:r>
            <a:r>
              <a:rPr sz="1200" b="1" spc="-10">
                <a:latin typeface="Arial"/>
                <a:cs typeface="Arial"/>
              </a:rPr>
              <a:t>drives </a:t>
            </a:r>
            <a:r>
              <a:rPr sz="1200" b="1" spc="-25">
                <a:latin typeface="Arial"/>
                <a:cs typeface="Arial"/>
              </a:rPr>
              <a:t>sector</a:t>
            </a:r>
            <a:r>
              <a:rPr sz="1200" b="1" spc="-70">
                <a:latin typeface="Arial"/>
                <a:cs typeface="Arial"/>
              </a:rPr>
              <a:t> </a:t>
            </a:r>
            <a:r>
              <a:rPr sz="1200" b="1">
                <a:latin typeface="Arial"/>
                <a:cs typeface="Arial"/>
              </a:rPr>
              <a:t>weights,</a:t>
            </a:r>
            <a:r>
              <a:rPr sz="1200" b="1" spc="-30">
                <a:latin typeface="Arial"/>
                <a:cs typeface="Arial"/>
              </a:rPr>
              <a:t> </a:t>
            </a:r>
            <a:r>
              <a:rPr sz="1200" b="1">
                <a:latin typeface="Arial"/>
                <a:cs typeface="Arial"/>
              </a:rPr>
              <a:t>not</a:t>
            </a:r>
            <a:r>
              <a:rPr sz="1200" b="1" spc="85">
                <a:latin typeface="Arial"/>
                <a:cs typeface="Arial"/>
              </a:rPr>
              <a:t> </a:t>
            </a:r>
            <a:r>
              <a:rPr sz="1200" b="1" spc="-10">
                <a:latin typeface="Arial"/>
                <a:cs typeface="Arial"/>
              </a:rPr>
              <a:t>macro</a:t>
            </a:r>
            <a:r>
              <a:rPr sz="1200" b="1" spc="-60">
                <a:latin typeface="Arial"/>
                <a:cs typeface="Arial"/>
              </a:rPr>
              <a:t> </a:t>
            </a:r>
            <a:r>
              <a:rPr sz="1200" b="1" spc="-25">
                <a:latin typeface="Arial"/>
                <a:cs typeface="Arial"/>
              </a:rPr>
              <a:t>bets</a:t>
            </a:r>
            <a:endParaRPr sz="1200">
              <a:latin typeface="Arial"/>
              <a:cs typeface="Arial"/>
            </a:endParaRPr>
          </a:p>
        </p:txBody>
      </p:sp>
      <p:sp>
        <p:nvSpPr>
          <p:cNvPr id="79" name="object 13">
            <a:extLst>
              <a:ext uri="{FF2B5EF4-FFF2-40B4-BE49-F238E27FC236}">
                <a16:creationId xmlns:a16="http://schemas.microsoft.com/office/drawing/2014/main" id="{EB446474-7DEF-4157-8F4E-B70516165786}"/>
              </a:ext>
            </a:extLst>
          </p:cNvPr>
          <p:cNvSpPr txBox="1"/>
          <p:nvPr/>
        </p:nvSpPr>
        <p:spPr>
          <a:xfrm>
            <a:off x="5622797" y="5329173"/>
            <a:ext cx="2172335" cy="939800"/>
          </a:xfrm>
          <a:prstGeom prst="rect">
            <a:avLst/>
          </a:prstGeom>
        </p:spPr>
        <p:txBody>
          <a:bodyPr vert="horz" wrap="square" lIns="0" tIns="12700" rIns="0" bIns="0" rtlCol="0">
            <a:spAutoFit/>
          </a:bodyPr>
          <a:lstStyle/>
          <a:p>
            <a:pPr marL="12700" marR="5080" indent="2540" algn="ctr">
              <a:lnSpc>
                <a:spcPct val="100000"/>
              </a:lnSpc>
              <a:spcBef>
                <a:spcPts val="100"/>
              </a:spcBef>
            </a:pPr>
            <a:r>
              <a:rPr sz="1200" b="1" spc="-10">
                <a:latin typeface="Arial"/>
                <a:cs typeface="Arial"/>
              </a:rPr>
              <a:t>Risk</a:t>
            </a:r>
            <a:r>
              <a:rPr sz="1200" b="1" spc="-65">
                <a:latin typeface="Arial"/>
                <a:cs typeface="Arial"/>
              </a:rPr>
              <a:t> </a:t>
            </a:r>
            <a:r>
              <a:rPr sz="1200" b="1">
                <a:latin typeface="Arial"/>
                <a:cs typeface="Arial"/>
              </a:rPr>
              <a:t>is</a:t>
            </a:r>
            <a:r>
              <a:rPr sz="1200" b="1" spc="-15">
                <a:latin typeface="Arial"/>
                <a:cs typeface="Arial"/>
              </a:rPr>
              <a:t> </a:t>
            </a:r>
            <a:r>
              <a:rPr sz="1200" b="1">
                <a:latin typeface="Arial"/>
                <a:cs typeface="Arial"/>
              </a:rPr>
              <a:t>not</a:t>
            </a:r>
            <a:r>
              <a:rPr sz="1200" b="1" spc="25">
                <a:latin typeface="Arial"/>
                <a:cs typeface="Arial"/>
              </a:rPr>
              <a:t> </a:t>
            </a:r>
            <a:r>
              <a:rPr sz="1200" b="1">
                <a:latin typeface="Arial"/>
                <a:cs typeface="Arial"/>
              </a:rPr>
              <a:t>viewed</a:t>
            </a:r>
            <a:r>
              <a:rPr sz="1200" b="1" spc="-45">
                <a:latin typeface="Arial"/>
                <a:cs typeface="Arial"/>
              </a:rPr>
              <a:t> </a:t>
            </a:r>
            <a:r>
              <a:rPr sz="1200" b="1">
                <a:latin typeface="Arial"/>
                <a:cs typeface="Arial"/>
              </a:rPr>
              <a:t>in</a:t>
            </a:r>
            <a:r>
              <a:rPr sz="1200" b="1" spc="5">
                <a:latin typeface="Arial"/>
                <a:cs typeface="Arial"/>
              </a:rPr>
              <a:t> </a:t>
            </a:r>
            <a:r>
              <a:rPr sz="1200" b="1">
                <a:latin typeface="Arial"/>
                <a:cs typeface="Arial"/>
              </a:rPr>
              <a:t>terms</a:t>
            </a:r>
            <a:r>
              <a:rPr sz="1200" b="1" spc="-60">
                <a:latin typeface="Arial"/>
                <a:cs typeface="Arial"/>
              </a:rPr>
              <a:t> </a:t>
            </a:r>
            <a:r>
              <a:rPr sz="1200" b="1" spc="-25">
                <a:latin typeface="Arial"/>
                <a:cs typeface="Arial"/>
              </a:rPr>
              <a:t>of </a:t>
            </a:r>
            <a:r>
              <a:rPr sz="1200" b="1">
                <a:latin typeface="Arial"/>
                <a:cs typeface="Arial"/>
              </a:rPr>
              <a:t>“tracking</a:t>
            </a:r>
            <a:r>
              <a:rPr sz="1200" b="1" spc="-50">
                <a:latin typeface="Arial"/>
                <a:cs typeface="Arial"/>
              </a:rPr>
              <a:t> </a:t>
            </a:r>
            <a:r>
              <a:rPr sz="1200" b="1" spc="-40">
                <a:latin typeface="Arial"/>
                <a:cs typeface="Arial"/>
              </a:rPr>
              <a:t>error,”</a:t>
            </a:r>
            <a:r>
              <a:rPr sz="1200" b="1" spc="-75">
                <a:latin typeface="Arial"/>
                <a:cs typeface="Arial"/>
              </a:rPr>
              <a:t> </a:t>
            </a:r>
            <a:r>
              <a:rPr sz="1200" b="1">
                <a:latin typeface="Arial"/>
                <a:cs typeface="Arial"/>
              </a:rPr>
              <a:t>but</a:t>
            </a:r>
            <a:r>
              <a:rPr sz="1200" b="1" spc="25">
                <a:latin typeface="Arial"/>
                <a:cs typeface="Arial"/>
              </a:rPr>
              <a:t> </a:t>
            </a:r>
            <a:r>
              <a:rPr sz="1200" b="1">
                <a:latin typeface="Arial"/>
                <a:cs typeface="Arial"/>
              </a:rPr>
              <a:t>rather</a:t>
            </a:r>
            <a:r>
              <a:rPr sz="1200" b="1" spc="-30">
                <a:latin typeface="Arial"/>
                <a:cs typeface="Arial"/>
              </a:rPr>
              <a:t> </a:t>
            </a:r>
            <a:r>
              <a:rPr sz="1200" b="1" spc="-25">
                <a:latin typeface="Arial"/>
                <a:cs typeface="Arial"/>
              </a:rPr>
              <a:t>if </a:t>
            </a:r>
            <a:r>
              <a:rPr sz="1200" b="1">
                <a:latin typeface="Arial"/>
                <a:cs typeface="Arial"/>
              </a:rPr>
              <a:t>upside</a:t>
            </a:r>
            <a:r>
              <a:rPr sz="1200" b="1" spc="-45">
                <a:latin typeface="Arial"/>
                <a:cs typeface="Arial"/>
              </a:rPr>
              <a:t> </a:t>
            </a:r>
            <a:r>
              <a:rPr sz="1200" b="1">
                <a:latin typeface="Arial"/>
                <a:cs typeface="Arial"/>
              </a:rPr>
              <a:t>potential</a:t>
            </a:r>
            <a:r>
              <a:rPr sz="1200" b="1" spc="15">
                <a:latin typeface="Arial"/>
                <a:cs typeface="Arial"/>
              </a:rPr>
              <a:t> </a:t>
            </a:r>
            <a:r>
              <a:rPr sz="1200" b="1" spc="-25">
                <a:latin typeface="Arial"/>
                <a:cs typeface="Arial"/>
              </a:rPr>
              <a:t>is commensurate</a:t>
            </a:r>
            <a:r>
              <a:rPr sz="1200" b="1" spc="-5">
                <a:latin typeface="Arial"/>
                <a:cs typeface="Arial"/>
              </a:rPr>
              <a:t> </a:t>
            </a:r>
            <a:r>
              <a:rPr sz="1200" b="1">
                <a:latin typeface="Arial"/>
                <a:cs typeface="Arial"/>
              </a:rPr>
              <a:t>with</a:t>
            </a:r>
            <a:r>
              <a:rPr sz="1200" b="1" spc="110">
                <a:latin typeface="Arial"/>
                <a:cs typeface="Arial"/>
              </a:rPr>
              <a:t> </a:t>
            </a:r>
            <a:r>
              <a:rPr sz="1200" b="1" spc="-10">
                <a:latin typeface="Arial"/>
                <a:cs typeface="Arial"/>
              </a:rPr>
              <a:t>downside </a:t>
            </a:r>
            <a:r>
              <a:rPr sz="1200" b="1" spc="-20">
                <a:latin typeface="Arial"/>
                <a:cs typeface="Arial"/>
              </a:rPr>
              <a:t>risk</a:t>
            </a:r>
            <a:endParaRPr sz="1200">
              <a:latin typeface="Arial"/>
              <a:cs typeface="Arial"/>
            </a:endParaRPr>
          </a:p>
        </p:txBody>
      </p:sp>
      <p:sp>
        <p:nvSpPr>
          <p:cNvPr id="80" name="object 14">
            <a:extLst>
              <a:ext uri="{FF2B5EF4-FFF2-40B4-BE49-F238E27FC236}">
                <a16:creationId xmlns:a16="http://schemas.microsoft.com/office/drawing/2014/main" id="{05C4F861-C522-4F04-A535-5F220D83F107}"/>
              </a:ext>
            </a:extLst>
          </p:cNvPr>
          <p:cNvSpPr txBox="1"/>
          <p:nvPr/>
        </p:nvSpPr>
        <p:spPr>
          <a:xfrm>
            <a:off x="2133600" y="3140964"/>
            <a:ext cx="2514600" cy="311150"/>
          </a:xfrm>
          <a:prstGeom prst="rect">
            <a:avLst/>
          </a:prstGeom>
          <a:solidFill>
            <a:srgbClr val="B8D2F4"/>
          </a:solidFill>
        </p:spPr>
        <p:txBody>
          <a:bodyPr vert="horz" wrap="square" lIns="0" tIns="46355" rIns="0" bIns="0" rtlCol="0">
            <a:spAutoFit/>
          </a:bodyPr>
          <a:lstStyle/>
          <a:p>
            <a:pPr marL="466090">
              <a:lnSpc>
                <a:spcPct val="100000"/>
              </a:lnSpc>
              <a:spcBef>
                <a:spcPts val="365"/>
              </a:spcBef>
            </a:pPr>
            <a:r>
              <a:rPr sz="1200" b="1">
                <a:solidFill>
                  <a:srgbClr val="001F5F"/>
                </a:solidFill>
                <a:latin typeface="Arial"/>
                <a:cs typeface="Arial"/>
              </a:rPr>
              <a:t>Position</a:t>
            </a:r>
            <a:r>
              <a:rPr sz="1200" b="1" spc="-10">
                <a:solidFill>
                  <a:srgbClr val="001F5F"/>
                </a:solidFill>
                <a:latin typeface="Arial"/>
                <a:cs typeface="Arial"/>
              </a:rPr>
              <a:t> Management</a:t>
            </a:r>
            <a:endParaRPr sz="1200">
              <a:latin typeface="Arial"/>
              <a:cs typeface="Arial"/>
            </a:endParaRPr>
          </a:p>
        </p:txBody>
      </p:sp>
      <p:sp>
        <p:nvSpPr>
          <p:cNvPr id="81" name="object 15">
            <a:extLst>
              <a:ext uri="{FF2B5EF4-FFF2-40B4-BE49-F238E27FC236}">
                <a16:creationId xmlns:a16="http://schemas.microsoft.com/office/drawing/2014/main" id="{8D4FE22A-1814-423A-9C68-8D66E3D63F39}"/>
              </a:ext>
            </a:extLst>
          </p:cNvPr>
          <p:cNvSpPr txBox="1"/>
          <p:nvPr/>
        </p:nvSpPr>
        <p:spPr>
          <a:xfrm>
            <a:off x="5457444" y="3140964"/>
            <a:ext cx="2514600" cy="311150"/>
          </a:xfrm>
          <a:prstGeom prst="rect">
            <a:avLst/>
          </a:prstGeom>
          <a:solidFill>
            <a:srgbClr val="B8D2F4"/>
          </a:solidFill>
        </p:spPr>
        <p:txBody>
          <a:bodyPr vert="horz" wrap="square" lIns="0" tIns="46355" rIns="0" bIns="0" rtlCol="0">
            <a:spAutoFit/>
          </a:bodyPr>
          <a:lstStyle/>
          <a:p>
            <a:pPr marL="634365">
              <a:lnSpc>
                <a:spcPct val="100000"/>
              </a:lnSpc>
              <a:spcBef>
                <a:spcPts val="365"/>
              </a:spcBef>
            </a:pPr>
            <a:r>
              <a:rPr sz="1200" b="1" spc="-25">
                <a:solidFill>
                  <a:srgbClr val="001F5F"/>
                </a:solidFill>
                <a:latin typeface="Arial"/>
                <a:cs typeface="Arial"/>
              </a:rPr>
              <a:t>Sector</a:t>
            </a:r>
            <a:r>
              <a:rPr sz="1200" b="1" spc="-30">
                <a:solidFill>
                  <a:srgbClr val="001F5F"/>
                </a:solidFill>
                <a:latin typeface="Arial"/>
                <a:cs typeface="Arial"/>
              </a:rPr>
              <a:t> </a:t>
            </a:r>
            <a:r>
              <a:rPr sz="1200" b="1" spc="-10">
                <a:solidFill>
                  <a:srgbClr val="001F5F"/>
                </a:solidFill>
                <a:latin typeface="Arial"/>
                <a:cs typeface="Arial"/>
              </a:rPr>
              <a:t>Allocation</a:t>
            </a:r>
            <a:endParaRPr sz="1200">
              <a:latin typeface="Arial"/>
              <a:cs typeface="Arial"/>
            </a:endParaRPr>
          </a:p>
        </p:txBody>
      </p:sp>
      <p:sp>
        <p:nvSpPr>
          <p:cNvPr id="82" name="object 16">
            <a:extLst>
              <a:ext uri="{FF2B5EF4-FFF2-40B4-BE49-F238E27FC236}">
                <a16:creationId xmlns:a16="http://schemas.microsoft.com/office/drawing/2014/main" id="{55541A5C-B462-43D2-9F7F-69405F3975B4}"/>
              </a:ext>
            </a:extLst>
          </p:cNvPr>
          <p:cNvSpPr/>
          <p:nvPr/>
        </p:nvSpPr>
        <p:spPr>
          <a:xfrm>
            <a:off x="605790" y="2815589"/>
            <a:ext cx="8848090" cy="0"/>
          </a:xfrm>
          <a:custGeom>
            <a:avLst/>
            <a:gdLst/>
            <a:ahLst/>
            <a:cxnLst/>
            <a:rect l="l" t="t" r="r" b="b"/>
            <a:pathLst>
              <a:path w="8848090">
                <a:moveTo>
                  <a:pt x="0" y="0"/>
                </a:moveTo>
                <a:lnTo>
                  <a:pt x="8848090" y="0"/>
                </a:lnTo>
              </a:path>
            </a:pathLst>
          </a:custGeom>
          <a:ln w="13716">
            <a:solidFill>
              <a:srgbClr val="F4911E"/>
            </a:solidFill>
          </a:ln>
        </p:spPr>
        <p:txBody>
          <a:bodyPr wrap="square" lIns="0" tIns="0" rIns="0" bIns="0" rtlCol="0"/>
          <a:lstStyle/>
          <a:p>
            <a:endParaRPr/>
          </a:p>
        </p:txBody>
      </p:sp>
      <p:sp>
        <p:nvSpPr>
          <p:cNvPr id="83" name="object 17">
            <a:extLst>
              <a:ext uri="{FF2B5EF4-FFF2-40B4-BE49-F238E27FC236}">
                <a16:creationId xmlns:a16="http://schemas.microsoft.com/office/drawing/2014/main" id="{4077A0BB-67DB-45F1-ACB3-2BC5A0E34EB2}"/>
              </a:ext>
            </a:extLst>
          </p:cNvPr>
          <p:cNvSpPr txBox="1"/>
          <p:nvPr/>
        </p:nvSpPr>
        <p:spPr>
          <a:xfrm>
            <a:off x="937361" y="2090419"/>
            <a:ext cx="8120380" cy="509905"/>
          </a:xfrm>
          <a:prstGeom prst="rect">
            <a:avLst/>
          </a:prstGeom>
        </p:spPr>
        <p:txBody>
          <a:bodyPr vert="horz" wrap="square" lIns="0" tIns="22225" rIns="0" bIns="0" rtlCol="0">
            <a:spAutoFit/>
          </a:bodyPr>
          <a:lstStyle/>
          <a:p>
            <a:pPr marL="1200150" marR="5080" indent="-1188085">
              <a:lnSpc>
                <a:spcPts val="1900"/>
              </a:lnSpc>
              <a:spcBef>
                <a:spcPts val="175"/>
              </a:spcBef>
            </a:pPr>
            <a:r>
              <a:rPr sz="1600" b="1" i="1">
                <a:solidFill>
                  <a:srgbClr val="F4911E"/>
                </a:solidFill>
                <a:latin typeface="Arial"/>
                <a:cs typeface="Arial"/>
              </a:rPr>
              <a:t>We</a:t>
            </a:r>
            <a:r>
              <a:rPr sz="1600" b="1" i="1" spc="-114">
                <a:solidFill>
                  <a:srgbClr val="F4911E"/>
                </a:solidFill>
                <a:latin typeface="Arial"/>
                <a:cs typeface="Arial"/>
              </a:rPr>
              <a:t> </a:t>
            </a:r>
            <a:r>
              <a:rPr sz="1600" b="1" i="1">
                <a:solidFill>
                  <a:srgbClr val="F4911E"/>
                </a:solidFill>
                <a:latin typeface="Arial"/>
                <a:cs typeface="Arial"/>
              </a:rPr>
              <a:t>believe</a:t>
            </a:r>
            <a:r>
              <a:rPr sz="1600" b="1" i="1" spc="-75">
                <a:solidFill>
                  <a:srgbClr val="F4911E"/>
                </a:solidFill>
                <a:latin typeface="Arial"/>
                <a:cs typeface="Arial"/>
              </a:rPr>
              <a:t> </a:t>
            </a:r>
            <a:r>
              <a:rPr sz="1600" b="1" i="1">
                <a:solidFill>
                  <a:srgbClr val="F4911E"/>
                </a:solidFill>
                <a:latin typeface="Arial"/>
                <a:cs typeface="Arial"/>
              </a:rPr>
              <a:t>that</a:t>
            </a:r>
            <a:r>
              <a:rPr sz="1600" b="1" i="1" spc="-70">
                <a:solidFill>
                  <a:srgbClr val="F4911E"/>
                </a:solidFill>
                <a:latin typeface="Arial"/>
                <a:cs typeface="Arial"/>
              </a:rPr>
              <a:t> </a:t>
            </a:r>
            <a:r>
              <a:rPr sz="1600" b="1" i="1">
                <a:solidFill>
                  <a:srgbClr val="F4911E"/>
                </a:solidFill>
                <a:latin typeface="Arial"/>
                <a:cs typeface="Arial"/>
              </a:rPr>
              <a:t>active</a:t>
            </a:r>
            <a:r>
              <a:rPr sz="1600" b="1" i="1" spc="-60">
                <a:solidFill>
                  <a:srgbClr val="F4911E"/>
                </a:solidFill>
                <a:latin typeface="Arial"/>
                <a:cs typeface="Arial"/>
              </a:rPr>
              <a:t> </a:t>
            </a:r>
            <a:r>
              <a:rPr sz="1600" b="1" i="1" spc="-10">
                <a:solidFill>
                  <a:srgbClr val="F4911E"/>
                </a:solidFill>
                <a:latin typeface="Arial"/>
                <a:cs typeface="Arial"/>
              </a:rPr>
              <a:t>management</a:t>
            </a:r>
            <a:r>
              <a:rPr sz="1600" b="1" i="1" spc="-50">
                <a:solidFill>
                  <a:srgbClr val="F4911E"/>
                </a:solidFill>
                <a:latin typeface="Arial"/>
                <a:cs typeface="Arial"/>
              </a:rPr>
              <a:t> </a:t>
            </a:r>
            <a:r>
              <a:rPr sz="1600" b="1" i="1">
                <a:solidFill>
                  <a:srgbClr val="F4911E"/>
                </a:solidFill>
                <a:latin typeface="Arial"/>
                <a:cs typeface="Arial"/>
              </a:rPr>
              <a:t>creates</a:t>
            </a:r>
            <a:r>
              <a:rPr sz="1600" b="1" i="1" spc="-90">
                <a:solidFill>
                  <a:srgbClr val="F4911E"/>
                </a:solidFill>
                <a:latin typeface="Arial"/>
                <a:cs typeface="Arial"/>
              </a:rPr>
              <a:t> </a:t>
            </a:r>
            <a:r>
              <a:rPr sz="1600" b="1" i="1">
                <a:solidFill>
                  <a:srgbClr val="F4911E"/>
                </a:solidFill>
                <a:latin typeface="Arial"/>
                <a:cs typeface="Arial"/>
              </a:rPr>
              <a:t>a</a:t>
            </a:r>
            <a:r>
              <a:rPr sz="1600" b="1" i="1" spc="-100">
                <a:solidFill>
                  <a:srgbClr val="F4911E"/>
                </a:solidFill>
                <a:latin typeface="Arial"/>
                <a:cs typeface="Arial"/>
              </a:rPr>
              <a:t> </a:t>
            </a:r>
            <a:r>
              <a:rPr sz="1600" b="1" i="1">
                <a:solidFill>
                  <a:srgbClr val="F4911E"/>
                </a:solidFill>
                <a:latin typeface="Arial"/>
                <a:cs typeface="Arial"/>
              </a:rPr>
              <a:t>portfolio</a:t>
            </a:r>
            <a:r>
              <a:rPr sz="1600" b="1" i="1" spc="-5">
                <a:solidFill>
                  <a:srgbClr val="F4911E"/>
                </a:solidFill>
                <a:latin typeface="Arial"/>
                <a:cs typeface="Arial"/>
              </a:rPr>
              <a:t> </a:t>
            </a:r>
            <a:r>
              <a:rPr sz="1600" b="1" i="1">
                <a:solidFill>
                  <a:srgbClr val="F4911E"/>
                </a:solidFill>
                <a:latin typeface="Arial"/>
                <a:cs typeface="Arial"/>
              </a:rPr>
              <a:t>that</a:t>
            </a:r>
            <a:r>
              <a:rPr sz="1600" b="1" i="1" spc="-65">
                <a:solidFill>
                  <a:srgbClr val="F4911E"/>
                </a:solidFill>
                <a:latin typeface="Arial"/>
                <a:cs typeface="Arial"/>
              </a:rPr>
              <a:t> </a:t>
            </a:r>
            <a:r>
              <a:rPr sz="1600" b="1" i="1">
                <a:solidFill>
                  <a:srgbClr val="F4911E"/>
                </a:solidFill>
                <a:latin typeface="Arial"/>
                <a:cs typeface="Arial"/>
              </a:rPr>
              <a:t>reflects</a:t>
            </a:r>
            <a:r>
              <a:rPr sz="1600" b="1" i="1" spc="-45">
                <a:solidFill>
                  <a:srgbClr val="F4911E"/>
                </a:solidFill>
                <a:latin typeface="Arial"/>
                <a:cs typeface="Arial"/>
              </a:rPr>
              <a:t> </a:t>
            </a:r>
            <a:r>
              <a:rPr sz="1600" b="1" i="1">
                <a:solidFill>
                  <a:srgbClr val="F4911E"/>
                </a:solidFill>
                <a:latin typeface="Arial"/>
                <a:cs typeface="Arial"/>
              </a:rPr>
              <a:t>our</a:t>
            </a:r>
            <a:r>
              <a:rPr sz="1600" b="1" i="1" spc="-85">
                <a:solidFill>
                  <a:srgbClr val="F4911E"/>
                </a:solidFill>
                <a:latin typeface="Arial"/>
                <a:cs typeface="Arial"/>
              </a:rPr>
              <a:t> </a:t>
            </a:r>
            <a:r>
              <a:rPr sz="1600" b="1" i="1">
                <a:solidFill>
                  <a:srgbClr val="F4911E"/>
                </a:solidFill>
                <a:latin typeface="Arial"/>
                <a:cs typeface="Arial"/>
              </a:rPr>
              <a:t>best</a:t>
            </a:r>
            <a:r>
              <a:rPr sz="1600" b="1" i="1" spc="-85">
                <a:solidFill>
                  <a:srgbClr val="F4911E"/>
                </a:solidFill>
                <a:latin typeface="Arial"/>
                <a:cs typeface="Arial"/>
              </a:rPr>
              <a:t> </a:t>
            </a:r>
            <a:r>
              <a:rPr sz="1600" b="1" i="1" spc="-10">
                <a:solidFill>
                  <a:srgbClr val="F4911E"/>
                </a:solidFill>
                <a:latin typeface="Arial"/>
                <a:cs typeface="Arial"/>
              </a:rPr>
              <a:t>thinking and</a:t>
            </a:r>
            <a:r>
              <a:rPr sz="1600" b="1" i="1" spc="-105">
                <a:solidFill>
                  <a:srgbClr val="F4911E"/>
                </a:solidFill>
                <a:latin typeface="Arial"/>
                <a:cs typeface="Arial"/>
              </a:rPr>
              <a:t> </a:t>
            </a:r>
            <a:r>
              <a:rPr sz="1600" b="1" i="1">
                <a:solidFill>
                  <a:srgbClr val="F4911E"/>
                </a:solidFill>
                <a:latin typeface="Arial"/>
                <a:cs typeface="Arial"/>
              </a:rPr>
              <a:t>presents</a:t>
            </a:r>
            <a:r>
              <a:rPr sz="1600" b="1" i="1" spc="-100">
                <a:solidFill>
                  <a:srgbClr val="F4911E"/>
                </a:solidFill>
                <a:latin typeface="Arial"/>
                <a:cs typeface="Arial"/>
              </a:rPr>
              <a:t> </a:t>
            </a:r>
            <a:r>
              <a:rPr sz="1600" b="1" i="1">
                <a:solidFill>
                  <a:srgbClr val="F4911E"/>
                </a:solidFill>
                <a:latin typeface="Arial"/>
                <a:cs typeface="Arial"/>
              </a:rPr>
              <a:t>the</a:t>
            </a:r>
            <a:r>
              <a:rPr sz="1600" b="1" i="1" spc="-80">
                <a:solidFill>
                  <a:srgbClr val="F4911E"/>
                </a:solidFill>
                <a:latin typeface="Arial"/>
                <a:cs typeface="Arial"/>
              </a:rPr>
              <a:t> </a:t>
            </a:r>
            <a:r>
              <a:rPr sz="1600" b="1" i="1">
                <a:solidFill>
                  <a:srgbClr val="F4911E"/>
                </a:solidFill>
                <a:latin typeface="Arial"/>
                <a:cs typeface="Arial"/>
              </a:rPr>
              <a:t>best</a:t>
            </a:r>
            <a:r>
              <a:rPr sz="1600" b="1" i="1" spc="-80">
                <a:solidFill>
                  <a:srgbClr val="F4911E"/>
                </a:solidFill>
                <a:latin typeface="Arial"/>
                <a:cs typeface="Arial"/>
              </a:rPr>
              <a:t> </a:t>
            </a:r>
            <a:r>
              <a:rPr sz="1600" b="1" i="1" spc="-30">
                <a:solidFill>
                  <a:srgbClr val="F4911E"/>
                </a:solidFill>
                <a:latin typeface="Arial"/>
                <a:cs typeface="Arial"/>
              </a:rPr>
              <a:t>risk-</a:t>
            </a:r>
            <a:r>
              <a:rPr sz="1600" b="1" i="1">
                <a:solidFill>
                  <a:srgbClr val="F4911E"/>
                </a:solidFill>
                <a:latin typeface="Arial"/>
                <a:cs typeface="Arial"/>
              </a:rPr>
              <a:t>adjusted</a:t>
            </a:r>
            <a:r>
              <a:rPr sz="1600" b="1" i="1" spc="-10">
                <a:solidFill>
                  <a:srgbClr val="F4911E"/>
                </a:solidFill>
                <a:latin typeface="Arial"/>
                <a:cs typeface="Arial"/>
              </a:rPr>
              <a:t> </a:t>
            </a:r>
            <a:r>
              <a:rPr sz="1600" b="1" i="1">
                <a:solidFill>
                  <a:srgbClr val="F4911E"/>
                </a:solidFill>
                <a:latin typeface="Arial"/>
                <a:cs typeface="Arial"/>
              </a:rPr>
              <a:t>total</a:t>
            </a:r>
            <a:r>
              <a:rPr sz="1600" b="1" i="1" spc="-25">
                <a:solidFill>
                  <a:srgbClr val="F4911E"/>
                </a:solidFill>
                <a:latin typeface="Arial"/>
                <a:cs typeface="Arial"/>
              </a:rPr>
              <a:t> </a:t>
            </a:r>
            <a:r>
              <a:rPr sz="1600" b="1" i="1">
                <a:solidFill>
                  <a:srgbClr val="F4911E"/>
                </a:solidFill>
                <a:latin typeface="Arial"/>
                <a:cs typeface="Arial"/>
              </a:rPr>
              <a:t>return</a:t>
            </a:r>
            <a:r>
              <a:rPr sz="1600" b="1" i="1" spc="-55">
                <a:solidFill>
                  <a:srgbClr val="F4911E"/>
                </a:solidFill>
                <a:latin typeface="Arial"/>
                <a:cs typeface="Arial"/>
              </a:rPr>
              <a:t> </a:t>
            </a:r>
            <a:r>
              <a:rPr sz="1600" b="1" i="1" spc="-10">
                <a:solidFill>
                  <a:srgbClr val="F4911E"/>
                </a:solidFill>
                <a:latin typeface="Arial"/>
                <a:cs typeface="Arial"/>
              </a:rPr>
              <a:t>opportunity.</a:t>
            </a:r>
            <a:endParaRPr sz="1600">
              <a:latin typeface="Arial"/>
              <a:cs typeface="Arial"/>
            </a:endParaRPr>
          </a:p>
        </p:txBody>
      </p:sp>
      <p:graphicFrame>
        <p:nvGraphicFramePr>
          <p:cNvPr id="84" name="object 16">
            <a:extLst>
              <a:ext uri="{FF2B5EF4-FFF2-40B4-BE49-F238E27FC236}">
                <a16:creationId xmlns:a16="http://schemas.microsoft.com/office/drawing/2014/main" id="{CA88A9CD-84AF-4967-BFF5-CF377E1F8CF7}"/>
              </a:ext>
            </a:extLst>
          </p:cNvPr>
          <p:cNvGraphicFramePr>
            <a:graphicFrameLocks noGrp="1"/>
          </p:cNvGraphicFramePr>
          <p:nvPr>
            <p:extLst>
              <p:ext uri="{D42A27DB-BD31-4B8C-83A1-F6EECF244321}">
                <p14:modId xmlns:p14="http://schemas.microsoft.com/office/powerpoint/2010/main" val="661029825"/>
              </p:ext>
            </p:extLst>
          </p:nvPr>
        </p:nvGraphicFramePr>
        <p:xfrm>
          <a:off x="457200" y="1411605"/>
          <a:ext cx="9067799" cy="457200"/>
        </p:xfrm>
        <a:graphic>
          <a:graphicData uri="http://schemas.openxmlformats.org/drawingml/2006/table">
            <a:tbl>
              <a:tblPr firstRow="1" bandRow="1">
                <a:tableStyleId>{2D5ABB26-0587-4C30-8999-92F81FD0307C}</a:tableStyleId>
              </a:tblPr>
              <a:tblGrid>
                <a:gridCol w="1452245">
                  <a:extLst>
                    <a:ext uri="{9D8B030D-6E8A-4147-A177-3AD203B41FA5}">
                      <a16:colId xmlns:a16="http://schemas.microsoft.com/office/drawing/2014/main" val="20000"/>
                    </a:ext>
                  </a:extLst>
                </a:gridCol>
                <a:gridCol w="1612265">
                  <a:extLst>
                    <a:ext uri="{9D8B030D-6E8A-4147-A177-3AD203B41FA5}">
                      <a16:colId xmlns:a16="http://schemas.microsoft.com/office/drawing/2014/main" val="20001"/>
                    </a:ext>
                  </a:extLst>
                </a:gridCol>
                <a:gridCol w="1486535">
                  <a:extLst>
                    <a:ext uri="{9D8B030D-6E8A-4147-A177-3AD203B41FA5}">
                      <a16:colId xmlns:a16="http://schemas.microsoft.com/office/drawing/2014/main" val="20002"/>
                    </a:ext>
                  </a:extLst>
                </a:gridCol>
                <a:gridCol w="1494154">
                  <a:extLst>
                    <a:ext uri="{9D8B030D-6E8A-4147-A177-3AD203B41FA5}">
                      <a16:colId xmlns:a16="http://schemas.microsoft.com/office/drawing/2014/main" val="20003"/>
                    </a:ext>
                  </a:extLst>
                </a:gridCol>
                <a:gridCol w="1511300">
                  <a:extLst>
                    <a:ext uri="{9D8B030D-6E8A-4147-A177-3AD203B41FA5}">
                      <a16:colId xmlns:a16="http://schemas.microsoft.com/office/drawing/2014/main" val="20004"/>
                    </a:ext>
                  </a:extLst>
                </a:gridCol>
                <a:gridCol w="1511300">
                  <a:extLst>
                    <a:ext uri="{9D8B030D-6E8A-4147-A177-3AD203B41FA5}">
                      <a16:colId xmlns:a16="http://schemas.microsoft.com/office/drawing/2014/main" val="20005"/>
                    </a:ext>
                  </a:extLst>
                </a:gridCol>
              </a:tblGrid>
              <a:tr h="457200">
                <a:tc>
                  <a:txBody>
                    <a:bodyPr/>
                    <a:lstStyle/>
                    <a:p>
                      <a:pPr marL="365760">
                        <a:lnSpc>
                          <a:spcPct val="100000"/>
                        </a:lnSpc>
                        <a:spcBef>
                          <a:spcPts val="1080"/>
                        </a:spcBef>
                      </a:pPr>
                      <a:r>
                        <a:rPr sz="1200" b="1" spc="-10">
                          <a:solidFill>
                            <a:srgbClr val="003963"/>
                          </a:solidFill>
                          <a:latin typeface="Arial"/>
                          <a:cs typeface="Arial"/>
                        </a:rPr>
                        <a:t>UNIVERSE</a:t>
                      </a:r>
                      <a:endParaRPr sz="1200">
                        <a:latin typeface="Arial"/>
                        <a:cs typeface="Arial"/>
                      </a:endParaRPr>
                    </a:p>
                  </a:txBody>
                  <a:tcPr marL="0" marR="0" marT="137160" marB="0">
                    <a:lnB w="12700">
                      <a:solidFill>
                        <a:srgbClr val="163962"/>
                      </a:solidFill>
                      <a:prstDash val="solid"/>
                    </a:lnB>
                  </a:tcPr>
                </a:tc>
                <a:tc>
                  <a:txBody>
                    <a:bodyPr/>
                    <a:lstStyle/>
                    <a:p>
                      <a:pPr marL="313690" marR="286385" indent="335280">
                        <a:lnSpc>
                          <a:spcPct val="100000"/>
                        </a:lnSpc>
                        <a:spcBef>
                          <a:spcPts val="360"/>
                        </a:spcBef>
                      </a:pPr>
                      <a:r>
                        <a:rPr sz="1200" b="1" spc="-5">
                          <a:solidFill>
                            <a:srgbClr val="003963"/>
                          </a:solidFill>
                          <a:latin typeface="Arial"/>
                          <a:cs typeface="Arial"/>
                        </a:rPr>
                        <a:t>IDEA</a:t>
                      </a:r>
                      <a:r>
                        <a:rPr lang="en-US" sz="1200" b="1" spc="-5">
                          <a:solidFill>
                            <a:srgbClr val="003963"/>
                          </a:solidFill>
                          <a:latin typeface="Arial"/>
                          <a:cs typeface="Arial"/>
                        </a:rPr>
                        <a:t> </a:t>
                      </a:r>
                      <a:r>
                        <a:rPr sz="1200" b="1" spc="25">
                          <a:solidFill>
                            <a:srgbClr val="003963"/>
                          </a:solidFill>
                          <a:latin typeface="Arial"/>
                          <a:cs typeface="Arial"/>
                        </a:rPr>
                        <a:t>G</a:t>
                      </a:r>
                      <a:r>
                        <a:rPr sz="1200" b="1">
                          <a:solidFill>
                            <a:srgbClr val="003963"/>
                          </a:solidFill>
                          <a:latin typeface="Arial"/>
                          <a:cs typeface="Arial"/>
                        </a:rPr>
                        <a:t>E</a:t>
                      </a:r>
                      <a:r>
                        <a:rPr sz="1200" b="1" spc="10">
                          <a:solidFill>
                            <a:srgbClr val="003963"/>
                          </a:solidFill>
                          <a:latin typeface="Arial"/>
                          <a:cs typeface="Arial"/>
                        </a:rPr>
                        <a:t>N</a:t>
                      </a:r>
                      <a:r>
                        <a:rPr sz="1200" b="1">
                          <a:solidFill>
                            <a:srgbClr val="003963"/>
                          </a:solidFill>
                          <a:latin typeface="Arial"/>
                          <a:cs typeface="Arial"/>
                        </a:rPr>
                        <a:t>E</a:t>
                      </a:r>
                      <a:r>
                        <a:rPr sz="1200" b="1" spc="10">
                          <a:solidFill>
                            <a:srgbClr val="003963"/>
                          </a:solidFill>
                          <a:latin typeface="Arial"/>
                          <a:cs typeface="Arial"/>
                        </a:rPr>
                        <a:t>R</a:t>
                      </a:r>
                      <a:r>
                        <a:rPr sz="1200" b="1" spc="-229">
                          <a:solidFill>
                            <a:srgbClr val="003963"/>
                          </a:solidFill>
                          <a:latin typeface="Arial"/>
                          <a:cs typeface="Arial"/>
                        </a:rPr>
                        <a:t>A</a:t>
                      </a:r>
                      <a:r>
                        <a:rPr sz="1200" b="1" spc="65">
                          <a:solidFill>
                            <a:srgbClr val="003963"/>
                          </a:solidFill>
                          <a:latin typeface="Arial"/>
                          <a:cs typeface="Arial"/>
                        </a:rPr>
                        <a:t>T</a:t>
                      </a:r>
                      <a:r>
                        <a:rPr sz="1200" b="1" spc="-15">
                          <a:solidFill>
                            <a:srgbClr val="003963"/>
                          </a:solidFill>
                          <a:latin typeface="Arial"/>
                          <a:cs typeface="Arial"/>
                        </a:rPr>
                        <a:t>I</a:t>
                      </a:r>
                      <a:r>
                        <a:rPr sz="1200" b="1" spc="25">
                          <a:solidFill>
                            <a:srgbClr val="003963"/>
                          </a:solidFill>
                          <a:latin typeface="Arial"/>
                          <a:cs typeface="Arial"/>
                        </a:rPr>
                        <a:t>O</a:t>
                      </a:r>
                      <a:r>
                        <a:rPr sz="1200" b="1">
                          <a:solidFill>
                            <a:srgbClr val="003963"/>
                          </a:solidFill>
                          <a:latin typeface="Arial"/>
                          <a:cs typeface="Arial"/>
                        </a:rPr>
                        <a:t>N</a:t>
                      </a:r>
                      <a:endParaRPr sz="1200">
                        <a:latin typeface="Arial"/>
                        <a:cs typeface="Arial"/>
                      </a:endParaRPr>
                    </a:p>
                  </a:txBody>
                  <a:tcPr marL="0" marR="0" marB="0">
                    <a:lnB w="12700">
                      <a:solidFill>
                        <a:srgbClr val="163962"/>
                      </a:solidFill>
                      <a:prstDash val="solid"/>
                    </a:lnB>
                  </a:tcPr>
                </a:tc>
                <a:tc>
                  <a:txBody>
                    <a:bodyPr/>
                    <a:lstStyle/>
                    <a:p>
                      <a:pPr marL="294005" marR="351155" indent="254000">
                        <a:lnSpc>
                          <a:spcPct val="100000"/>
                        </a:lnSpc>
                        <a:spcBef>
                          <a:spcPts val="360"/>
                        </a:spcBef>
                      </a:pPr>
                      <a:r>
                        <a:rPr sz="1200" b="1" spc="10">
                          <a:solidFill>
                            <a:srgbClr val="003963"/>
                          </a:solidFill>
                          <a:latin typeface="Arial"/>
                          <a:cs typeface="Arial"/>
                        </a:rPr>
                        <a:t>DUE</a:t>
                      </a:r>
                      <a:r>
                        <a:rPr lang="en-US" sz="1200" b="1" spc="10">
                          <a:solidFill>
                            <a:srgbClr val="003963"/>
                          </a:solidFill>
                          <a:latin typeface="Arial"/>
                          <a:cs typeface="Arial"/>
                        </a:rPr>
                        <a:t> </a:t>
                      </a:r>
                      <a:r>
                        <a:rPr sz="1200" b="1" spc="10">
                          <a:solidFill>
                            <a:srgbClr val="003963"/>
                          </a:solidFill>
                          <a:latin typeface="Arial"/>
                          <a:cs typeface="Arial"/>
                        </a:rPr>
                        <a:t>D</a:t>
                      </a:r>
                      <a:r>
                        <a:rPr sz="1200" b="1" spc="-15">
                          <a:solidFill>
                            <a:srgbClr val="003963"/>
                          </a:solidFill>
                          <a:latin typeface="Arial"/>
                          <a:cs typeface="Arial"/>
                        </a:rPr>
                        <a:t>ILI</a:t>
                      </a:r>
                      <a:r>
                        <a:rPr sz="1200" b="1" spc="25">
                          <a:solidFill>
                            <a:srgbClr val="003963"/>
                          </a:solidFill>
                          <a:latin typeface="Arial"/>
                          <a:cs typeface="Arial"/>
                        </a:rPr>
                        <a:t>G</a:t>
                      </a:r>
                      <a:r>
                        <a:rPr sz="1200" b="1" spc="-5">
                          <a:solidFill>
                            <a:srgbClr val="003963"/>
                          </a:solidFill>
                          <a:latin typeface="Arial"/>
                          <a:cs typeface="Arial"/>
                        </a:rPr>
                        <a:t>E</a:t>
                      </a:r>
                      <a:r>
                        <a:rPr sz="1200" b="1" spc="10">
                          <a:solidFill>
                            <a:srgbClr val="003963"/>
                          </a:solidFill>
                          <a:latin typeface="Arial"/>
                          <a:cs typeface="Arial"/>
                        </a:rPr>
                        <a:t>NC</a:t>
                      </a:r>
                      <a:r>
                        <a:rPr sz="1200" b="1">
                          <a:solidFill>
                            <a:srgbClr val="003963"/>
                          </a:solidFill>
                          <a:latin typeface="Arial"/>
                          <a:cs typeface="Arial"/>
                        </a:rPr>
                        <a:t>E</a:t>
                      </a:r>
                      <a:endParaRPr sz="1200">
                        <a:latin typeface="Arial"/>
                        <a:cs typeface="Arial"/>
                      </a:endParaRPr>
                    </a:p>
                  </a:txBody>
                  <a:tcPr marL="0" marR="0" marB="0">
                    <a:lnB w="12700">
                      <a:solidFill>
                        <a:srgbClr val="163962"/>
                      </a:solidFill>
                      <a:prstDash val="solid"/>
                    </a:lnB>
                  </a:tcPr>
                </a:tc>
                <a:tc>
                  <a:txBody>
                    <a:bodyPr/>
                    <a:lstStyle/>
                    <a:p>
                      <a:pPr marL="358775" marR="374650" indent="10160">
                        <a:lnSpc>
                          <a:spcPct val="100000"/>
                        </a:lnSpc>
                        <a:spcBef>
                          <a:spcPts val="360"/>
                        </a:spcBef>
                      </a:pPr>
                      <a:r>
                        <a:rPr sz="1200" b="1" spc="10">
                          <a:solidFill>
                            <a:srgbClr val="003963"/>
                          </a:solidFill>
                          <a:latin typeface="Arial"/>
                          <a:cs typeface="Arial"/>
                        </a:rPr>
                        <a:t>D</a:t>
                      </a:r>
                      <a:r>
                        <a:rPr sz="1200" b="1" spc="-5">
                          <a:solidFill>
                            <a:srgbClr val="003963"/>
                          </a:solidFill>
                          <a:latin typeface="Arial"/>
                          <a:cs typeface="Arial"/>
                        </a:rPr>
                        <a:t>E</a:t>
                      </a:r>
                      <a:r>
                        <a:rPr sz="1200" b="1" spc="10">
                          <a:solidFill>
                            <a:srgbClr val="003963"/>
                          </a:solidFill>
                          <a:latin typeface="Arial"/>
                          <a:cs typeface="Arial"/>
                        </a:rPr>
                        <a:t>C</a:t>
                      </a:r>
                      <a:r>
                        <a:rPr sz="1200" b="1" spc="-15">
                          <a:solidFill>
                            <a:srgbClr val="003963"/>
                          </a:solidFill>
                          <a:latin typeface="Arial"/>
                          <a:cs typeface="Arial"/>
                        </a:rPr>
                        <a:t>I</a:t>
                      </a:r>
                      <a:r>
                        <a:rPr sz="1200" b="1" spc="-5">
                          <a:solidFill>
                            <a:srgbClr val="003963"/>
                          </a:solidFill>
                          <a:latin typeface="Arial"/>
                          <a:cs typeface="Arial"/>
                        </a:rPr>
                        <a:t>S</a:t>
                      </a:r>
                      <a:r>
                        <a:rPr sz="1200" b="1" spc="-15">
                          <a:solidFill>
                            <a:srgbClr val="003963"/>
                          </a:solidFill>
                          <a:latin typeface="Arial"/>
                          <a:cs typeface="Arial"/>
                        </a:rPr>
                        <a:t>I</a:t>
                      </a:r>
                      <a:r>
                        <a:rPr sz="1200" b="1" spc="25">
                          <a:solidFill>
                            <a:srgbClr val="003963"/>
                          </a:solidFill>
                          <a:latin typeface="Arial"/>
                          <a:cs typeface="Arial"/>
                        </a:rPr>
                        <a:t>O</a:t>
                      </a:r>
                      <a:r>
                        <a:rPr sz="1200" b="1">
                          <a:solidFill>
                            <a:srgbClr val="003963"/>
                          </a:solidFill>
                          <a:latin typeface="Arial"/>
                          <a:cs typeface="Arial"/>
                        </a:rPr>
                        <a:t>N</a:t>
                      </a:r>
                      <a:r>
                        <a:rPr lang="en-US" sz="1200" b="1">
                          <a:solidFill>
                            <a:srgbClr val="003963"/>
                          </a:solidFill>
                          <a:latin typeface="Arial"/>
                          <a:cs typeface="Arial"/>
                        </a:rPr>
                        <a:t> </a:t>
                      </a:r>
                      <a:r>
                        <a:rPr sz="1200" b="1">
                          <a:solidFill>
                            <a:srgbClr val="003963"/>
                          </a:solidFill>
                          <a:latin typeface="Arial"/>
                          <a:cs typeface="Arial"/>
                        </a:rPr>
                        <a:t>P</a:t>
                      </a:r>
                      <a:r>
                        <a:rPr sz="1200" b="1" spc="10">
                          <a:solidFill>
                            <a:srgbClr val="003963"/>
                          </a:solidFill>
                          <a:latin typeface="Arial"/>
                          <a:cs typeface="Arial"/>
                        </a:rPr>
                        <a:t>R</a:t>
                      </a:r>
                      <a:r>
                        <a:rPr sz="1200" b="1" spc="25">
                          <a:solidFill>
                            <a:srgbClr val="003963"/>
                          </a:solidFill>
                          <a:latin typeface="Arial"/>
                          <a:cs typeface="Arial"/>
                        </a:rPr>
                        <a:t>O</a:t>
                      </a:r>
                      <a:r>
                        <a:rPr sz="1200" b="1" spc="10">
                          <a:solidFill>
                            <a:srgbClr val="003963"/>
                          </a:solidFill>
                          <a:latin typeface="Arial"/>
                          <a:cs typeface="Arial"/>
                        </a:rPr>
                        <a:t>C</a:t>
                      </a:r>
                      <a:r>
                        <a:rPr sz="1200" b="1">
                          <a:solidFill>
                            <a:srgbClr val="003963"/>
                          </a:solidFill>
                          <a:latin typeface="Arial"/>
                          <a:cs typeface="Arial"/>
                        </a:rPr>
                        <a:t>ESS</a:t>
                      </a:r>
                      <a:endParaRPr sz="1200">
                        <a:latin typeface="Arial"/>
                        <a:cs typeface="Arial"/>
                      </a:endParaRPr>
                    </a:p>
                  </a:txBody>
                  <a:tcPr marL="0" marR="0" marB="0">
                    <a:lnB w="12700">
                      <a:solidFill>
                        <a:srgbClr val="163962"/>
                      </a:solidFill>
                      <a:prstDash val="solid"/>
                    </a:lnB>
                  </a:tcPr>
                </a:tc>
                <a:tc>
                  <a:txBody>
                    <a:bodyPr/>
                    <a:lstStyle/>
                    <a:p>
                      <a:pPr marL="203200" marR="210820" indent="101600">
                        <a:lnSpc>
                          <a:spcPct val="100000"/>
                        </a:lnSpc>
                        <a:spcBef>
                          <a:spcPts val="360"/>
                        </a:spcBef>
                      </a:pPr>
                      <a:r>
                        <a:rPr sz="1200" b="1" spc="5">
                          <a:solidFill>
                            <a:srgbClr val="FFFFFF"/>
                          </a:solidFill>
                          <a:latin typeface="Arial"/>
                          <a:cs typeface="Arial"/>
                        </a:rPr>
                        <a:t>PORTFOLIO</a:t>
                      </a:r>
                      <a:r>
                        <a:rPr lang="en-US" sz="1200" b="1" spc="5">
                          <a:solidFill>
                            <a:srgbClr val="FFFFFF"/>
                          </a:solidFill>
                          <a:latin typeface="Arial"/>
                          <a:cs typeface="Arial"/>
                        </a:rPr>
                        <a:t> </a:t>
                      </a:r>
                      <a:r>
                        <a:rPr sz="1200" b="1" spc="40">
                          <a:solidFill>
                            <a:srgbClr val="FFFFFF"/>
                          </a:solidFill>
                          <a:latin typeface="Arial"/>
                          <a:cs typeface="Arial"/>
                        </a:rPr>
                        <a:t>M</a:t>
                      </a:r>
                      <a:r>
                        <a:rPr sz="1200" b="1" spc="-150">
                          <a:solidFill>
                            <a:srgbClr val="FFFFFF"/>
                          </a:solidFill>
                          <a:latin typeface="Arial"/>
                          <a:cs typeface="Arial"/>
                        </a:rPr>
                        <a:t>A</a:t>
                      </a:r>
                      <a:r>
                        <a:rPr sz="1200" b="1" spc="10">
                          <a:solidFill>
                            <a:srgbClr val="FFFFFF"/>
                          </a:solidFill>
                          <a:latin typeface="Arial"/>
                          <a:cs typeface="Arial"/>
                        </a:rPr>
                        <a:t>N</a:t>
                      </a:r>
                      <a:r>
                        <a:rPr sz="1200" b="1" spc="-150">
                          <a:solidFill>
                            <a:srgbClr val="FFFFFF"/>
                          </a:solidFill>
                          <a:latin typeface="Arial"/>
                          <a:cs typeface="Arial"/>
                        </a:rPr>
                        <a:t>A</a:t>
                      </a:r>
                      <a:r>
                        <a:rPr sz="1200" b="1" spc="25">
                          <a:solidFill>
                            <a:srgbClr val="FFFFFF"/>
                          </a:solidFill>
                          <a:latin typeface="Arial"/>
                          <a:cs typeface="Arial"/>
                        </a:rPr>
                        <a:t>G</a:t>
                      </a:r>
                      <a:r>
                        <a:rPr sz="1200" b="1" spc="-5">
                          <a:solidFill>
                            <a:srgbClr val="FFFFFF"/>
                          </a:solidFill>
                          <a:latin typeface="Arial"/>
                          <a:cs typeface="Arial"/>
                        </a:rPr>
                        <a:t>E</a:t>
                      </a:r>
                      <a:r>
                        <a:rPr sz="1200" b="1" spc="40">
                          <a:solidFill>
                            <a:srgbClr val="FFFFFF"/>
                          </a:solidFill>
                          <a:latin typeface="Arial"/>
                          <a:cs typeface="Arial"/>
                        </a:rPr>
                        <a:t>M</a:t>
                      </a:r>
                      <a:r>
                        <a:rPr sz="1200" b="1" spc="-5">
                          <a:solidFill>
                            <a:srgbClr val="FFFFFF"/>
                          </a:solidFill>
                          <a:latin typeface="Arial"/>
                          <a:cs typeface="Arial"/>
                        </a:rPr>
                        <a:t>E</a:t>
                      </a:r>
                      <a:r>
                        <a:rPr sz="1200" b="1" spc="10">
                          <a:solidFill>
                            <a:srgbClr val="FFFFFF"/>
                          </a:solidFill>
                          <a:latin typeface="Arial"/>
                          <a:cs typeface="Arial"/>
                        </a:rPr>
                        <a:t>N</a:t>
                      </a:r>
                      <a:r>
                        <a:rPr sz="1200" b="1">
                          <a:solidFill>
                            <a:srgbClr val="FFFFFF"/>
                          </a:solidFill>
                          <a:latin typeface="Arial"/>
                          <a:cs typeface="Arial"/>
                        </a:rPr>
                        <a:t>T</a:t>
                      </a:r>
                      <a:endParaRPr sz="1200">
                        <a:latin typeface="Arial"/>
                        <a:cs typeface="Arial"/>
                      </a:endParaRPr>
                    </a:p>
                  </a:txBody>
                  <a:tcPr marL="0" marR="0" marB="0">
                    <a:lnB w="12700">
                      <a:solidFill>
                        <a:srgbClr val="163962"/>
                      </a:solidFill>
                      <a:prstDash val="solid"/>
                    </a:lnB>
                    <a:solidFill>
                      <a:srgbClr val="003963"/>
                    </a:solidFill>
                  </a:tcPr>
                </a:tc>
                <a:tc>
                  <a:txBody>
                    <a:bodyPr/>
                    <a:lstStyle/>
                    <a:p>
                      <a:pPr marL="325120" marR="323850" indent="233045">
                        <a:lnSpc>
                          <a:spcPct val="100000"/>
                        </a:lnSpc>
                        <a:spcBef>
                          <a:spcPts val="360"/>
                        </a:spcBef>
                      </a:pPr>
                      <a:r>
                        <a:rPr sz="1200" b="1" spc="-5">
                          <a:solidFill>
                            <a:srgbClr val="163962"/>
                          </a:solidFill>
                          <a:latin typeface="Arial"/>
                          <a:cs typeface="Arial"/>
                        </a:rPr>
                        <a:t>SELL</a:t>
                      </a:r>
                      <a:r>
                        <a:rPr lang="en-US" sz="1200" b="1" spc="-5">
                          <a:solidFill>
                            <a:srgbClr val="163962"/>
                          </a:solidFill>
                          <a:latin typeface="Arial"/>
                          <a:cs typeface="Arial"/>
                        </a:rPr>
                        <a:t> </a:t>
                      </a:r>
                      <a:r>
                        <a:rPr sz="1200" b="1" spc="10">
                          <a:solidFill>
                            <a:srgbClr val="163962"/>
                          </a:solidFill>
                          <a:latin typeface="Arial"/>
                          <a:cs typeface="Arial"/>
                        </a:rPr>
                        <a:t>D</a:t>
                      </a:r>
                      <a:r>
                        <a:rPr sz="1200" b="1" spc="-15">
                          <a:solidFill>
                            <a:srgbClr val="163962"/>
                          </a:solidFill>
                          <a:latin typeface="Arial"/>
                          <a:cs typeface="Arial"/>
                        </a:rPr>
                        <a:t>I</a:t>
                      </a:r>
                      <a:r>
                        <a:rPr sz="1200" b="1" spc="-5">
                          <a:solidFill>
                            <a:srgbClr val="163962"/>
                          </a:solidFill>
                          <a:latin typeface="Arial"/>
                          <a:cs typeface="Arial"/>
                        </a:rPr>
                        <a:t>S</a:t>
                      </a:r>
                      <a:r>
                        <a:rPr sz="1200" b="1" spc="10">
                          <a:solidFill>
                            <a:srgbClr val="163962"/>
                          </a:solidFill>
                          <a:latin typeface="Arial"/>
                          <a:cs typeface="Arial"/>
                        </a:rPr>
                        <a:t>C</a:t>
                      </a:r>
                      <a:r>
                        <a:rPr sz="1200" b="1" spc="-15">
                          <a:solidFill>
                            <a:srgbClr val="163962"/>
                          </a:solidFill>
                          <a:latin typeface="Arial"/>
                          <a:cs typeface="Arial"/>
                        </a:rPr>
                        <a:t>I</a:t>
                      </a:r>
                      <a:r>
                        <a:rPr sz="1200" b="1" spc="-5">
                          <a:solidFill>
                            <a:srgbClr val="163962"/>
                          </a:solidFill>
                          <a:latin typeface="Arial"/>
                          <a:cs typeface="Arial"/>
                        </a:rPr>
                        <a:t>P</a:t>
                      </a:r>
                      <a:r>
                        <a:rPr sz="1200" b="1" spc="-15">
                          <a:solidFill>
                            <a:srgbClr val="163962"/>
                          </a:solidFill>
                          <a:latin typeface="Arial"/>
                          <a:cs typeface="Arial"/>
                        </a:rPr>
                        <a:t>LI</a:t>
                      </a:r>
                      <a:r>
                        <a:rPr sz="1200" b="1" spc="10">
                          <a:solidFill>
                            <a:srgbClr val="163962"/>
                          </a:solidFill>
                          <a:latin typeface="Arial"/>
                          <a:cs typeface="Arial"/>
                        </a:rPr>
                        <a:t>N</a:t>
                      </a:r>
                      <a:r>
                        <a:rPr sz="1200" b="1">
                          <a:solidFill>
                            <a:srgbClr val="163962"/>
                          </a:solidFill>
                          <a:latin typeface="Arial"/>
                          <a:cs typeface="Arial"/>
                        </a:rPr>
                        <a:t>E</a:t>
                      </a:r>
                      <a:endParaRPr sz="1200">
                        <a:latin typeface="Arial"/>
                        <a:cs typeface="Arial"/>
                      </a:endParaRPr>
                    </a:p>
                  </a:txBody>
                  <a:tcPr marL="0" marR="0" marB="0">
                    <a:lnB w="12700">
                      <a:solidFill>
                        <a:srgbClr val="163962"/>
                      </a:solidFill>
                      <a:prstDash val="solid"/>
                    </a:lnB>
                  </a:tcPr>
                </a:tc>
                <a:extLst>
                  <a:ext uri="{0D108BD9-81ED-4DB2-BD59-A6C34878D82A}">
                    <a16:rowId xmlns:a16="http://schemas.microsoft.com/office/drawing/2014/main" val="10000"/>
                  </a:ext>
                </a:extLst>
              </a:tr>
            </a:tbl>
          </a:graphicData>
        </a:graphic>
      </p:graphicFrame>
      <p:sp>
        <p:nvSpPr>
          <p:cNvPr id="21" name="Slide Number Placeholder 3">
            <a:extLst>
              <a:ext uri="{FF2B5EF4-FFF2-40B4-BE49-F238E27FC236}">
                <a16:creationId xmlns:a16="http://schemas.microsoft.com/office/drawing/2014/main" id="{A24F90D0-23AF-4E77-9C61-F5347015B742}"/>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15</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160807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F2ED61-9FCF-41E2-A041-AC55E35A8257}"/>
              </a:ext>
            </a:extLst>
          </p:cNvPr>
          <p:cNvSpPr>
            <a:spLocks noGrp="1"/>
          </p:cNvSpPr>
          <p:nvPr>
            <p:ph type="title"/>
          </p:nvPr>
        </p:nvSpPr>
        <p:spPr/>
        <p:txBody>
          <a:bodyPr/>
          <a:lstStyle/>
          <a:p>
            <a:r>
              <a:rPr lang="en-US">
                <a:solidFill>
                  <a:srgbClr val="15395F"/>
                </a:solidFill>
              </a:rPr>
              <a:t>SELL</a:t>
            </a:r>
            <a:r>
              <a:rPr lang="en-US" spc="-105">
                <a:solidFill>
                  <a:srgbClr val="15395F"/>
                </a:solidFill>
              </a:rPr>
              <a:t> </a:t>
            </a:r>
            <a:r>
              <a:rPr lang="en-US" spc="-10">
                <a:solidFill>
                  <a:srgbClr val="15395F"/>
                </a:solidFill>
              </a:rPr>
              <a:t>DECISION</a:t>
            </a:r>
            <a:endParaRPr lang="en-US"/>
          </a:p>
        </p:txBody>
      </p:sp>
      <p:sp>
        <p:nvSpPr>
          <p:cNvPr id="7" name="Text Placeholder 6">
            <a:extLst>
              <a:ext uri="{FF2B5EF4-FFF2-40B4-BE49-F238E27FC236}">
                <a16:creationId xmlns:a16="http://schemas.microsoft.com/office/drawing/2014/main" id="{5CA472CA-62D4-4373-9240-AD1D06DC6584}"/>
              </a:ext>
            </a:extLst>
          </p:cNvPr>
          <p:cNvSpPr>
            <a:spLocks noGrp="1"/>
          </p:cNvSpPr>
          <p:nvPr>
            <p:ph type="body" sz="quarter" idx="12"/>
          </p:nvPr>
        </p:nvSpPr>
        <p:spPr/>
        <p:txBody>
          <a:bodyPr/>
          <a:lstStyle/>
          <a:p>
            <a:r>
              <a:rPr lang="en-US" spc="-30">
                <a:solidFill>
                  <a:srgbClr val="404040"/>
                </a:solidFill>
                <a:latin typeface="Arial"/>
                <a:cs typeface="Arial"/>
              </a:rPr>
              <a:t>Investment</a:t>
            </a:r>
            <a:r>
              <a:rPr lang="en-US" spc="20">
                <a:solidFill>
                  <a:srgbClr val="404040"/>
                </a:solidFill>
                <a:latin typeface="Arial"/>
                <a:cs typeface="Arial"/>
              </a:rPr>
              <a:t> </a:t>
            </a:r>
            <a:r>
              <a:rPr lang="en-US" spc="-10">
                <a:solidFill>
                  <a:srgbClr val="404040"/>
                </a:solidFill>
                <a:latin typeface="Arial"/>
                <a:cs typeface="Arial"/>
              </a:rPr>
              <a:t>Process</a:t>
            </a:r>
            <a:endParaRPr lang="en-US">
              <a:latin typeface="Arial"/>
              <a:cs typeface="Arial"/>
            </a:endParaRPr>
          </a:p>
        </p:txBody>
      </p:sp>
      <p:sp>
        <p:nvSpPr>
          <p:cNvPr id="21" name="object 2">
            <a:extLst>
              <a:ext uri="{FF2B5EF4-FFF2-40B4-BE49-F238E27FC236}">
                <a16:creationId xmlns:a16="http://schemas.microsoft.com/office/drawing/2014/main" id="{FC16BDE4-A477-4CC9-A791-8CFC22FCA52A}"/>
              </a:ext>
            </a:extLst>
          </p:cNvPr>
          <p:cNvSpPr/>
          <p:nvPr/>
        </p:nvSpPr>
        <p:spPr>
          <a:xfrm>
            <a:off x="2407920" y="2844800"/>
            <a:ext cx="1778000" cy="1788160"/>
          </a:xfrm>
          <a:custGeom>
            <a:avLst/>
            <a:gdLst/>
            <a:ahLst/>
            <a:cxnLst/>
            <a:rect l="l" t="t" r="r" b="b"/>
            <a:pathLst>
              <a:path w="1778000" h="1788160">
                <a:moveTo>
                  <a:pt x="1778000" y="0"/>
                </a:moveTo>
                <a:lnTo>
                  <a:pt x="1625866" y="7747"/>
                </a:lnTo>
                <a:lnTo>
                  <a:pt x="1577753" y="13326"/>
                </a:lnTo>
                <a:lnTo>
                  <a:pt x="1530030" y="20163"/>
                </a:lnTo>
                <a:lnTo>
                  <a:pt x="1482715" y="28240"/>
                </a:lnTo>
                <a:lnTo>
                  <a:pt x="1435823" y="37540"/>
                </a:lnTo>
                <a:lnTo>
                  <a:pt x="1389373" y="48048"/>
                </a:lnTo>
                <a:lnTo>
                  <a:pt x="1343380" y="59744"/>
                </a:lnTo>
                <a:lnTo>
                  <a:pt x="1297862" y="72614"/>
                </a:lnTo>
                <a:lnTo>
                  <a:pt x="1252835" y="86639"/>
                </a:lnTo>
                <a:lnTo>
                  <a:pt x="1208316" y="101803"/>
                </a:lnTo>
                <a:lnTo>
                  <a:pt x="1164322" y="118088"/>
                </a:lnTo>
                <a:lnTo>
                  <a:pt x="1120869" y="135479"/>
                </a:lnTo>
                <a:lnTo>
                  <a:pt x="1077976" y="153958"/>
                </a:lnTo>
                <a:lnTo>
                  <a:pt x="1035657" y="173507"/>
                </a:lnTo>
                <a:lnTo>
                  <a:pt x="993930" y="194111"/>
                </a:lnTo>
                <a:lnTo>
                  <a:pt x="952813" y="215752"/>
                </a:lnTo>
                <a:lnTo>
                  <a:pt x="912320" y="238413"/>
                </a:lnTo>
                <a:lnTo>
                  <a:pt x="872471" y="262078"/>
                </a:lnTo>
                <a:lnTo>
                  <a:pt x="833280" y="286729"/>
                </a:lnTo>
                <a:lnTo>
                  <a:pt x="794766" y="312349"/>
                </a:lnTo>
                <a:lnTo>
                  <a:pt x="756945" y="338922"/>
                </a:lnTo>
                <a:lnTo>
                  <a:pt x="719833" y="366430"/>
                </a:lnTo>
                <a:lnTo>
                  <a:pt x="683447" y="394857"/>
                </a:lnTo>
                <a:lnTo>
                  <a:pt x="647805" y="424186"/>
                </a:lnTo>
                <a:lnTo>
                  <a:pt x="612923" y="454400"/>
                </a:lnTo>
                <a:lnTo>
                  <a:pt x="578818" y="485481"/>
                </a:lnTo>
                <a:lnTo>
                  <a:pt x="545506" y="517413"/>
                </a:lnTo>
                <a:lnTo>
                  <a:pt x="513005" y="550179"/>
                </a:lnTo>
                <a:lnTo>
                  <a:pt x="481331" y="583763"/>
                </a:lnTo>
                <a:lnTo>
                  <a:pt x="450500" y="618146"/>
                </a:lnTo>
                <a:lnTo>
                  <a:pt x="420531" y="653312"/>
                </a:lnTo>
                <a:lnTo>
                  <a:pt x="391440" y="689245"/>
                </a:lnTo>
                <a:lnTo>
                  <a:pt x="363242" y="725927"/>
                </a:lnTo>
                <a:lnTo>
                  <a:pt x="335956" y="763341"/>
                </a:lnTo>
                <a:lnTo>
                  <a:pt x="309598" y="801471"/>
                </a:lnTo>
                <a:lnTo>
                  <a:pt x="284185" y="840299"/>
                </a:lnTo>
                <a:lnTo>
                  <a:pt x="259733" y="879809"/>
                </a:lnTo>
                <a:lnTo>
                  <a:pt x="236260" y="919983"/>
                </a:lnTo>
                <a:lnTo>
                  <a:pt x="213782" y="960805"/>
                </a:lnTo>
                <a:lnTo>
                  <a:pt x="192316" y="1002258"/>
                </a:lnTo>
                <a:lnTo>
                  <a:pt x="171878" y="1044325"/>
                </a:lnTo>
                <a:lnTo>
                  <a:pt x="152487" y="1086988"/>
                </a:lnTo>
                <a:lnTo>
                  <a:pt x="134157" y="1130232"/>
                </a:lnTo>
                <a:lnTo>
                  <a:pt x="116907" y="1174038"/>
                </a:lnTo>
                <a:lnTo>
                  <a:pt x="100753" y="1218390"/>
                </a:lnTo>
                <a:lnTo>
                  <a:pt x="85711" y="1263272"/>
                </a:lnTo>
                <a:lnTo>
                  <a:pt x="71799" y="1308666"/>
                </a:lnTo>
                <a:lnTo>
                  <a:pt x="59034" y="1354555"/>
                </a:lnTo>
                <a:lnTo>
                  <a:pt x="47431" y="1400922"/>
                </a:lnTo>
                <a:lnTo>
                  <a:pt x="37009" y="1447751"/>
                </a:lnTo>
                <a:lnTo>
                  <a:pt x="27783" y="1495024"/>
                </a:lnTo>
                <a:lnTo>
                  <a:pt x="19771" y="1542725"/>
                </a:lnTo>
                <a:lnTo>
                  <a:pt x="12989" y="1590836"/>
                </a:lnTo>
                <a:lnTo>
                  <a:pt x="7454" y="1639341"/>
                </a:lnTo>
                <a:lnTo>
                  <a:pt x="0" y="1788160"/>
                </a:lnTo>
                <a:lnTo>
                  <a:pt x="736993" y="1788160"/>
                </a:lnTo>
                <a:lnTo>
                  <a:pt x="1778000" y="752500"/>
                </a:lnTo>
                <a:lnTo>
                  <a:pt x="1778000" y="0"/>
                </a:lnTo>
                <a:close/>
              </a:path>
            </a:pathLst>
          </a:custGeom>
          <a:solidFill>
            <a:srgbClr val="003963"/>
          </a:solidFill>
        </p:spPr>
        <p:txBody>
          <a:bodyPr wrap="square" lIns="0" tIns="0" rIns="0" bIns="0" rtlCol="0"/>
          <a:lstStyle/>
          <a:p>
            <a:endParaRPr/>
          </a:p>
        </p:txBody>
      </p:sp>
      <p:sp>
        <p:nvSpPr>
          <p:cNvPr id="22" name="object 3">
            <a:extLst>
              <a:ext uri="{FF2B5EF4-FFF2-40B4-BE49-F238E27FC236}">
                <a16:creationId xmlns:a16="http://schemas.microsoft.com/office/drawing/2014/main" id="{6DB4DCBB-0158-4118-8BEE-FC6BEC2712DA}"/>
              </a:ext>
            </a:extLst>
          </p:cNvPr>
          <p:cNvSpPr/>
          <p:nvPr/>
        </p:nvSpPr>
        <p:spPr>
          <a:xfrm>
            <a:off x="4267200" y="2844800"/>
            <a:ext cx="1767839" cy="1788160"/>
          </a:xfrm>
          <a:custGeom>
            <a:avLst/>
            <a:gdLst/>
            <a:ahLst/>
            <a:cxnLst/>
            <a:rect l="l" t="t" r="r" b="b"/>
            <a:pathLst>
              <a:path w="1767839" h="1788160">
                <a:moveTo>
                  <a:pt x="0" y="0"/>
                </a:moveTo>
                <a:lnTo>
                  <a:pt x="0" y="745794"/>
                </a:lnTo>
                <a:lnTo>
                  <a:pt x="1031684" y="1788160"/>
                </a:lnTo>
                <a:lnTo>
                  <a:pt x="1767839" y="1788160"/>
                </a:lnTo>
                <a:lnTo>
                  <a:pt x="1760385" y="1639303"/>
                </a:lnTo>
                <a:lnTo>
                  <a:pt x="1754852" y="1590785"/>
                </a:lnTo>
                <a:lnTo>
                  <a:pt x="1748073" y="1542661"/>
                </a:lnTo>
                <a:lnTo>
                  <a:pt x="1740064" y="1494947"/>
                </a:lnTo>
                <a:lnTo>
                  <a:pt x="1730842" y="1447662"/>
                </a:lnTo>
                <a:lnTo>
                  <a:pt x="1720424" y="1400820"/>
                </a:lnTo>
                <a:lnTo>
                  <a:pt x="1708826" y="1354441"/>
                </a:lnTo>
                <a:lnTo>
                  <a:pt x="1696065" y="1308539"/>
                </a:lnTo>
                <a:lnTo>
                  <a:pt x="1682158" y="1263133"/>
                </a:lnTo>
                <a:lnTo>
                  <a:pt x="1667123" y="1218240"/>
                </a:lnTo>
                <a:lnTo>
                  <a:pt x="1650974" y="1173875"/>
                </a:lnTo>
                <a:lnTo>
                  <a:pt x="1633731" y="1130057"/>
                </a:lnTo>
                <a:lnTo>
                  <a:pt x="1615408" y="1086802"/>
                </a:lnTo>
                <a:lnTo>
                  <a:pt x="1596024" y="1044127"/>
                </a:lnTo>
                <a:lnTo>
                  <a:pt x="1575594" y="1002049"/>
                </a:lnTo>
                <a:lnTo>
                  <a:pt x="1554136" y="960585"/>
                </a:lnTo>
                <a:lnTo>
                  <a:pt x="1531666" y="919752"/>
                </a:lnTo>
                <a:lnTo>
                  <a:pt x="1508201" y="879567"/>
                </a:lnTo>
                <a:lnTo>
                  <a:pt x="1483759" y="840046"/>
                </a:lnTo>
                <a:lnTo>
                  <a:pt x="1458355" y="801208"/>
                </a:lnTo>
                <a:lnTo>
                  <a:pt x="1432007" y="763068"/>
                </a:lnTo>
                <a:lnTo>
                  <a:pt x="1404731" y="725643"/>
                </a:lnTo>
                <a:lnTo>
                  <a:pt x="1376544" y="688951"/>
                </a:lnTo>
                <a:lnTo>
                  <a:pt x="1347463" y="653009"/>
                </a:lnTo>
                <a:lnTo>
                  <a:pt x="1317505" y="617833"/>
                </a:lnTo>
                <a:lnTo>
                  <a:pt x="1286686" y="583440"/>
                </a:lnTo>
                <a:lnTo>
                  <a:pt x="1255024" y="549847"/>
                </a:lnTo>
                <a:lnTo>
                  <a:pt x="1222534" y="517072"/>
                </a:lnTo>
                <a:lnTo>
                  <a:pt x="1189235" y="485131"/>
                </a:lnTo>
                <a:lnTo>
                  <a:pt x="1155142" y="454041"/>
                </a:lnTo>
                <a:lnTo>
                  <a:pt x="1120273" y="423820"/>
                </a:lnTo>
                <a:lnTo>
                  <a:pt x="1084644" y="394483"/>
                </a:lnTo>
                <a:lnTo>
                  <a:pt x="1048272" y="366048"/>
                </a:lnTo>
                <a:lnTo>
                  <a:pt x="1011174" y="338532"/>
                </a:lnTo>
                <a:lnTo>
                  <a:pt x="973367" y="311952"/>
                </a:lnTo>
                <a:lnTo>
                  <a:pt x="934867" y="286324"/>
                </a:lnTo>
                <a:lnTo>
                  <a:pt x="895691" y="261666"/>
                </a:lnTo>
                <a:lnTo>
                  <a:pt x="855857" y="237995"/>
                </a:lnTo>
                <a:lnTo>
                  <a:pt x="815380" y="215328"/>
                </a:lnTo>
                <a:lnTo>
                  <a:pt x="774277" y="193681"/>
                </a:lnTo>
                <a:lnTo>
                  <a:pt x="732566" y="173071"/>
                </a:lnTo>
                <a:lnTo>
                  <a:pt x="690264" y="153516"/>
                </a:lnTo>
                <a:lnTo>
                  <a:pt x="647386" y="135032"/>
                </a:lnTo>
                <a:lnTo>
                  <a:pt x="603950" y="117637"/>
                </a:lnTo>
                <a:lnTo>
                  <a:pt x="559973" y="101347"/>
                </a:lnTo>
                <a:lnTo>
                  <a:pt x="515471" y="86178"/>
                </a:lnTo>
                <a:lnTo>
                  <a:pt x="470461" y="72149"/>
                </a:lnTo>
                <a:lnTo>
                  <a:pt x="424960" y="59276"/>
                </a:lnTo>
                <a:lnTo>
                  <a:pt x="378985" y="47576"/>
                </a:lnTo>
                <a:lnTo>
                  <a:pt x="332552" y="37066"/>
                </a:lnTo>
                <a:lnTo>
                  <a:pt x="285679" y="27763"/>
                </a:lnTo>
                <a:lnTo>
                  <a:pt x="238381" y="19684"/>
                </a:lnTo>
                <a:lnTo>
                  <a:pt x="190677" y="12845"/>
                </a:lnTo>
                <a:lnTo>
                  <a:pt x="142582" y="7264"/>
                </a:lnTo>
                <a:lnTo>
                  <a:pt x="0" y="0"/>
                </a:lnTo>
                <a:close/>
              </a:path>
            </a:pathLst>
          </a:custGeom>
          <a:solidFill>
            <a:srgbClr val="7EB900"/>
          </a:solidFill>
        </p:spPr>
        <p:txBody>
          <a:bodyPr wrap="square" lIns="0" tIns="0" rIns="0" bIns="0" rtlCol="0"/>
          <a:lstStyle/>
          <a:p>
            <a:endParaRPr/>
          </a:p>
        </p:txBody>
      </p:sp>
      <p:sp>
        <p:nvSpPr>
          <p:cNvPr id="23" name="object 4">
            <a:extLst>
              <a:ext uri="{FF2B5EF4-FFF2-40B4-BE49-F238E27FC236}">
                <a16:creationId xmlns:a16="http://schemas.microsoft.com/office/drawing/2014/main" id="{9A20C301-E56E-48F2-B64A-CDA6456CDE59}"/>
              </a:ext>
            </a:extLst>
          </p:cNvPr>
          <p:cNvSpPr/>
          <p:nvPr/>
        </p:nvSpPr>
        <p:spPr>
          <a:xfrm>
            <a:off x="2407920" y="4704079"/>
            <a:ext cx="1767839" cy="1788160"/>
          </a:xfrm>
          <a:custGeom>
            <a:avLst/>
            <a:gdLst/>
            <a:ahLst/>
            <a:cxnLst/>
            <a:rect l="l" t="t" r="r" b="b"/>
            <a:pathLst>
              <a:path w="1767839" h="1788160">
                <a:moveTo>
                  <a:pt x="736155" y="0"/>
                </a:moveTo>
                <a:lnTo>
                  <a:pt x="0" y="0"/>
                </a:lnTo>
                <a:lnTo>
                  <a:pt x="7454" y="148856"/>
                </a:lnTo>
                <a:lnTo>
                  <a:pt x="12987" y="197374"/>
                </a:lnTo>
                <a:lnTo>
                  <a:pt x="19766" y="245498"/>
                </a:lnTo>
                <a:lnTo>
                  <a:pt x="27775" y="293212"/>
                </a:lnTo>
                <a:lnTo>
                  <a:pt x="36997" y="340497"/>
                </a:lnTo>
                <a:lnTo>
                  <a:pt x="47415" y="387339"/>
                </a:lnTo>
                <a:lnTo>
                  <a:pt x="59013" y="433718"/>
                </a:lnTo>
                <a:lnTo>
                  <a:pt x="71774" y="479620"/>
                </a:lnTo>
                <a:lnTo>
                  <a:pt x="85681" y="525026"/>
                </a:lnTo>
                <a:lnTo>
                  <a:pt x="100716" y="569919"/>
                </a:lnTo>
                <a:lnTo>
                  <a:pt x="116865" y="614284"/>
                </a:lnTo>
                <a:lnTo>
                  <a:pt x="134108" y="658102"/>
                </a:lnTo>
                <a:lnTo>
                  <a:pt x="152431" y="701357"/>
                </a:lnTo>
                <a:lnTo>
                  <a:pt x="171815" y="744032"/>
                </a:lnTo>
                <a:lnTo>
                  <a:pt x="192245" y="786110"/>
                </a:lnTo>
                <a:lnTo>
                  <a:pt x="213703" y="827574"/>
                </a:lnTo>
                <a:lnTo>
                  <a:pt x="236173" y="868407"/>
                </a:lnTo>
                <a:lnTo>
                  <a:pt x="259638" y="908592"/>
                </a:lnTo>
                <a:lnTo>
                  <a:pt x="284080" y="948113"/>
                </a:lnTo>
                <a:lnTo>
                  <a:pt x="309484" y="986951"/>
                </a:lnTo>
                <a:lnTo>
                  <a:pt x="335832" y="1025091"/>
                </a:lnTo>
                <a:lnTo>
                  <a:pt x="363108" y="1062516"/>
                </a:lnTo>
                <a:lnTo>
                  <a:pt x="391295" y="1099208"/>
                </a:lnTo>
                <a:lnTo>
                  <a:pt x="420376" y="1135150"/>
                </a:lnTo>
                <a:lnTo>
                  <a:pt x="450334" y="1170326"/>
                </a:lnTo>
                <a:lnTo>
                  <a:pt x="481153" y="1204719"/>
                </a:lnTo>
                <a:lnTo>
                  <a:pt x="512815" y="1238312"/>
                </a:lnTo>
                <a:lnTo>
                  <a:pt x="545305" y="1271087"/>
                </a:lnTo>
                <a:lnTo>
                  <a:pt x="578604" y="1303028"/>
                </a:lnTo>
                <a:lnTo>
                  <a:pt x="612697" y="1334118"/>
                </a:lnTo>
                <a:lnTo>
                  <a:pt x="647566" y="1364339"/>
                </a:lnTo>
                <a:lnTo>
                  <a:pt x="683195" y="1393676"/>
                </a:lnTo>
                <a:lnTo>
                  <a:pt x="719567" y="1422111"/>
                </a:lnTo>
                <a:lnTo>
                  <a:pt x="756665" y="1449627"/>
                </a:lnTo>
                <a:lnTo>
                  <a:pt x="794472" y="1476207"/>
                </a:lnTo>
                <a:lnTo>
                  <a:pt x="832972" y="1501835"/>
                </a:lnTo>
                <a:lnTo>
                  <a:pt x="872148" y="1526493"/>
                </a:lnTo>
                <a:lnTo>
                  <a:pt x="911982" y="1550164"/>
                </a:lnTo>
                <a:lnTo>
                  <a:pt x="952459" y="1572831"/>
                </a:lnTo>
                <a:lnTo>
                  <a:pt x="993562" y="1594478"/>
                </a:lnTo>
                <a:lnTo>
                  <a:pt x="1035273" y="1615088"/>
                </a:lnTo>
                <a:lnTo>
                  <a:pt x="1077575" y="1634643"/>
                </a:lnTo>
                <a:lnTo>
                  <a:pt x="1120453" y="1653127"/>
                </a:lnTo>
                <a:lnTo>
                  <a:pt x="1163889" y="1670522"/>
                </a:lnTo>
                <a:lnTo>
                  <a:pt x="1207866" y="1686812"/>
                </a:lnTo>
                <a:lnTo>
                  <a:pt x="1252368" y="1701981"/>
                </a:lnTo>
                <a:lnTo>
                  <a:pt x="1297378" y="1716010"/>
                </a:lnTo>
                <a:lnTo>
                  <a:pt x="1342879" y="1728883"/>
                </a:lnTo>
                <a:lnTo>
                  <a:pt x="1388854" y="1740583"/>
                </a:lnTo>
                <a:lnTo>
                  <a:pt x="1435287" y="1751093"/>
                </a:lnTo>
                <a:lnTo>
                  <a:pt x="1482160" y="1760396"/>
                </a:lnTo>
                <a:lnTo>
                  <a:pt x="1529458" y="1768475"/>
                </a:lnTo>
                <a:lnTo>
                  <a:pt x="1577162" y="1775314"/>
                </a:lnTo>
                <a:lnTo>
                  <a:pt x="1625257" y="1780895"/>
                </a:lnTo>
                <a:lnTo>
                  <a:pt x="1767839" y="1788160"/>
                </a:lnTo>
                <a:lnTo>
                  <a:pt x="1767839" y="1042365"/>
                </a:lnTo>
                <a:lnTo>
                  <a:pt x="736155" y="0"/>
                </a:lnTo>
                <a:close/>
              </a:path>
            </a:pathLst>
          </a:custGeom>
          <a:solidFill>
            <a:srgbClr val="F4911E"/>
          </a:solidFill>
        </p:spPr>
        <p:txBody>
          <a:bodyPr wrap="square" lIns="0" tIns="0" rIns="0" bIns="0" rtlCol="0"/>
          <a:lstStyle/>
          <a:p>
            <a:endParaRPr/>
          </a:p>
        </p:txBody>
      </p:sp>
      <p:sp>
        <p:nvSpPr>
          <p:cNvPr id="24" name="object 5">
            <a:extLst>
              <a:ext uri="{FF2B5EF4-FFF2-40B4-BE49-F238E27FC236}">
                <a16:creationId xmlns:a16="http://schemas.microsoft.com/office/drawing/2014/main" id="{C1835FC4-2B65-4F34-A028-AA834387A9D7}"/>
              </a:ext>
            </a:extLst>
          </p:cNvPr>
          <p:cNvSpPr/>
          <p:nvPr/>
        </p:nvSpPr>
        <p:spPr>
          <a:xfrm>
            <a:off x="4257040" y="4704079"/>
            <a:ext cx="1778000" cy="1788160"/>
          </a:xfrm>
          <a:custGeom>
            <a:avLst/>
            <a:gdLst/>
            <a:ahLst/>
            <a:cxnLst/>
            <a:rect l="l" t="t" r="r" b="b"/>
            <a:pathLst>
              <a:path w="1778000" h="1788160">
                <a:moveTo>
                  <a:pt x="1778000" y="0"/>
                </a:moveTo>
                <a:lnTo>
                  <a:pt x="1041006" y="0"/>
                </a:lnTo>
                <a:lnTo>
                  <a:pt x="0" y="1035659"/>
                </a:lnTo>
                <a:lnTo>
                  <a:pt x="0" y="1788160"/>
                </a:lnTo>
                <a:lnTo>
                  <a:pt x="152133" y="1780413"/>
                </a:lnTo>
                <a:lnTo>
                  <a:pt x="200246" y="1774833"/>
                </a:lnTo>
                <a:lnTo>
                  <a:pt x="247969" y="1767996"/>
                </a:lnTo>
                <a:lnTo>
                  <a:pt x="295284" y="1759919"/>
                </a:lnTo>
                <a:lnTo>
                  <a:pt x="342176" y="1750619"/>
                </a:lnTo>
                <a:lnTo>
                  <a:pt x="388626" y="1740111"/>
                </a:lnTo>
                <a:lnTo>
                  <a:pt x="434619" y="1728415"/>
                </a:lnTo>
                <a:lnTo>
                  <a:pt x="480137" y="1715545"/>
                </a:lnTo>
                <a:lnTo>
                  <a:pt x="525164" y="1701520"/>
                </a:lnTo>
                <a:lnTo>
                  <a:pt x="569683" y="1686356"/>
                </a:lnTo>
                <a:lnTo>
                  <a:pt x="613677" y="1670071"/>
                </a:lnTo>
                <a:lnTo>
                  <a:pt x="657130" y="1652680"/>
                </a:lnTo>
                <a:lnTo>
                  <a:pt x="700023" y="1634201"/>
                </a:lnTo>
                <a:lnTo>
                  <a:pt x="742342" y="1614652"/>
                </a:lnTo>
                <a:lnTo>
                  <a:pt x="784069" y="1594048"/>
                </a:lnTo>
                <a:lnTo>
                  <a:pt x="825186" y="1572407"/>
                </a:lnTo>
                <a:lnTo>
                  <a:pt x="865679" y="1549746"/>
                </a:lnTo>
                <a:lnTo>
                  <a:pt x="905528" y="1526081"/>
                </a:lnTo>
                <a:lnTo>
                  <a:pt x="944719" y="1501430"/>
                </a:lnTo>
                <a:lnTo>
                  <a:pt x="983233" y="1475810"/>
                </a:lnTo>
                <a:lnTo>
                  <a:pt x="1021054" y="1449237"/>
                </a:lnTo>
                <a:lnTo>
                  <a:pt x="1058166" y="1421729"/>
                </a:lnTo>
                <a:lnTo>
                  <a:pt x="1094552" y="1393302"/>
                </a:lnTo>
                <a:lnTo>
                  <a:pt x="1130194" y="1363973"/>
                </a:lnTo>
                <a:lnTo>
                  <a:pt x="1165076" y="1333759"/>
                </a:lnTo>
                <a:lnTo>
                  <a:pt x="1199181" y="1302678"/>
                </a:lnTo>
                <a:lnTo>
                  <a:pt x="1232493" y="1270746"/>
                </a:lnTo>
                <a:lnTo>
                  <a:pt x="1264994" y="1237980"/>
                </a:lnTo>
                <a:lnTo>
                  <a:pt x="1296668" y="1204396"/>
                </a:lnTo>
                <a:lnTo>
                  <a:pt x="1327499" y="1170013"/>
                </a:lnTo>
                <a:lnTo>
                  <a:pt x="1357468" y="1134847"/>
                </a:lnTo>
                <a:lnTo>
                  <a:pt x="1386559" y="1098914"/>
                </a:lnTo>
                <a:lnTo>
                  <a:pt x="1414757" y="1062232"/>
                </a:lnTo>
                <a:lnTo>
                  <a:pt x="1442043" y="1024818"/>
                </a:lnTo>
                <a:lnTo>
                  <a:pt x="1468401" y="986688"/>
                </a:lnTo>
                <a:lnTo>
                  <a:pt x="1493814" y="947860"/>
                </a:lnTo>
                <a:lnTo>
                  <a:pt x="1518266" y="908350"/>
                </a:lnTo>
                <a:lnTo>
                  <a:pt x="1541739" y="868176"/>
                </a:lnTo>
                <a:lnTo>
                  <a:pt x="1564217" y="827354"/>
                </a:lnTo>
                <a:lnTo>
                  <a:pt x="1585683" y="785901"/>
                </a:lnTo>
                <a:lnTo>
                  <a:pt x="1606121" y="743834"/>
                </a:lnTo>
                <a:lnTo>
                  <a:pt x="1625512" y="701171"/>
                </a:lnTo>
                <a:lnTo>
                  <a:pt x="1643842" y="657927"/>
                </a:lnTo>
                <a:lnTo>
                  <a:pt x="1661092" y="614121"/>
                </a:lnTo>
                <a:lnTo>
                  <a:pt x="1677246" y="569769"/>
                </a:lnTo>
                <a:lnTo>
                  <a:pt x="1692288" y="524887"/>
                </a:lnTo>
                <a:lnTo>
                  <a:pt x="1706200" y="479493"/>
                </a:lnTo>
                <a:lnTo>
                  <a:pt x="1718965" y="433604"/>
                </a:lnTo>
                <a:lnTo>
                  <a:pt x="1730568" y="387237"/>
                </a:lnTo>
                <a:lnTo>
                  <a:pt x="1740990" y="340408"/>
                </a:lnTo>
                <a:lnTo>
                  <a:pt x="1750216" y="293135"/>
                </a:lnTo>
                <a:lnTo>
                  <a:pt x="1758228" y="245434"/>
                </a:lnTo>
                <a:lnTo>
                  <a:pt x="1765010" y="197323"/>
                </a:lnTo>
                <a:lnTo>
                  <a:pt x="1770545" y="148818"/>
                </a:lnTo>
                <a:lnTo>
                  <a:pt x="1778000" y="0"/>
                </a:lnTo>
                <a:close/>
              </a:path>
            </a:pathLst>
          </a:custGeom>
          <a:solidFill>
            <a:srgbClr val="C00000"/>
          </a:solidFill>
        </p:spPr>
        <p:txBody>
          <a:bodyPr wrap="square" lIns="0" tIns="0" rIns="0" bIns="0" rtlCol="0"/>
          <a:lstStyle/>
          <a:p>
            <a:endParaRPr/>
          </a:p>
        </p:txBody>
      </p:sp>
      <p:sp>
        <p:nvSpPr>
          <p:cNvPr id="25" name="object 6">
            <a:extLst>
              <a:ext uri="{FF2B5EF4-FFF2-40B4-BE49-F238E27FC236}">
                <a16:creationId xmlns:a16="http://schemas.microsoft.com/office/drawing/2014/main" id="{C3F8E54E-F034-432D-B2CC-717B086DC249}"/>
              </a:ext>
            </a:extLst>
          </p:cNvPr>
          <p:cNvSpPr txBox="1"/>
          <p:nvPr/>
        </p:nvSpPr>
        <p:spPr>
          <a:xfrm>
            <a:off x="2739195" y="3635690"/>
            <a:ext cx="1165225" cy="391160"/>
          </a:xfrm>
          <a:prstGeom prst="rect">
            <a:avLst/>
          </a:prstGeom>
        </p:spPr>
        <p:txBody>
          <a:bodyPr vert="horz" wrap="square" lIns="0" tIns="12700" rIns="0" bIns="0" rtlCol="0">
            <a:spAutoFit/>
          </a:bodyPr>
          <a:lstStyle/>
          <a:p>
            <a:pPr marL="297180" marR="5080" indent="-285115">
              <a:lnSpc>
                <a:spcPct val="100000"/>
              </a:lnSpc>
              <a:spcBef>
                <a:spcPts val="100"/>
              </a:spcBef>
            </a:pPr>
            <a:r>
              <a:rPr sz="1200" b="1" spc="-15">
                <a:solidFill>
                  <a:srgbClr val="FFFFFF"/>
                </a:solidFill>
                <a:latin typeface="Arial"/>
                <a:cs typeface="Arial"/>
              </a:rPr>
              <a:t>F</a:t>
            </a:r>
            <a:r>
              <a:rPr sz="1200" b="1" spc="10">
                <a:solidFill>
                  <a:srgbClr val="FFFFFF"/>
                </a:solidFill>
                <a:latin typeface="Arial"/>
                <a:cs typeface="Arial"/>
              </a:rPr>
              <a:t>UND</a:t>
            </a:r>
            <a:r>
              <a:rPr sz="1200" b="1" spc="-150">
                <a:solidFill>
                  <a:srgbClr val="FFFFFF"/>
                </a:solidFill>
                <a:latin typeface="Arial"/>
                <a:cs typeface="Arial"/>
              </a:rPr>
              <a:t>A</a:t>
            </a:r>
            <a:r>
              <a:rPr sz="1200" b="1" spc="40">
                <a:solidFill>
                  <a:srgbClr val="FFFFFF"/>
                </a:solidFill>
                <a:latin typeface="Arial"/>
                <a:cs typeface="Arial"/>
              </a:rPr>
              <a:t>M</a:t>
            </a:r>
            <a:r>
              <a:rPr sz="1200" b="1" spc="-5">
                <a:solidFill>
                  <a:srgbClr val="FFFFFF"/>
                </a:solidFill>
                <a:latin typeface="Arial"/>
                <a:cs typeface="Arial"/>
              </a:rPr>
              <a:t>E</a:t>
            </a:r>
            <a:r>
              <a:rPr sz="1200" b="1" spc="10">
                <a:solidFill>
                  <a:srgbClr val="FFFFFF"/>
                </a:solidFill>
                <a:latin typeface="Arial"/>
                <a:cs typeface="Arial"/>
              </a:rPr>
              <a:t>N</a:t>
            </a:r>
            <a:r>
              <a:rPr sz="1200" b="1" spc="-15">
                <a:solidFill>
                  <a:srgbClr val="FFFFFF"/>
                </a:solidFill>
                <a:latin typeface="Arial"/>
                <a:cs typeface="Arial"/>
              </a:rPr>
              <a:t>T</a:t>
            </a:r>
            <a:r>
              <a:rPr sz="1200" b="1" spc="-150">
                <a:solidFill>
                  <a:srgbClr val="FFFFFF"/>
                </a:solidFill>
                <a:latin typeface="Arial"/>
                <a:cs typeface="Arial"/>
              </a:rPr>
              <a:t>A</a:t>
            </a:r>
            <a:r>
              <a:rPr sz="1200" b="1">
                <a:solidFill>
                  <a:srgbClr val="FFFFFF"/>
                </a:solidFill>
                <a:latin typeface="Arial"/>
                <a:cs typeface="Arial"/>
              </a:rPr>
              <a:t>L</a:t>
            </a:r>
            <a:r>
              <a:rPr lang="en-US" sz="1200" b="1">
                <a:solidFill>
                  <a:srgbClr val="FFFFFF"/>
                </a:solidFill>
                <a:latin typeface="Arial"/>
                <a:cs typeface="Arial"/>
              </a:rPr>
              <a:t> </a:t>
            </a:r>
            <a:r>
              <a:rPr sz="1200" b="1" spc="10">
                <a:solidFill>
                  <a:srgbClr val="FFFFFF"/>
                </a:solidFill>
                <a:latin typeface="Arial"/>
                <a:cs typeface="Arial"/>
              </a:rPr>
              <a:t>THESIS</a:t>
            </a:r>
            <a:endParaRPr sz="1200">
              <a:latin typeface="Arial"/>
              <a:cs typeface="Arial"/>
            </a:endParaRPr>
          </a:p>
        </p:txBody>
      </p:sp>
      <p:sp>
        <p:nvSpPr>
          <p:cNvPr id="26" name="object 7">
            <a:extLst>
              <a:ext uri="{FF2B5EF4-FFF2-40B4-BE49-F238E27FC236}">
                <a16:creationId xmlns:a16="http://schemas.microsoft.com/office/drawing/2014/main" id="{BEE407C1-AA1E-411B-ACC0-3FCC58E2732F}"/>
              </a:ext>
            </a:extLst>
          </p:cNvPr>
          <p:cNvSpPr txBox="1"/>
          <p:nvPr/>
        </p:nvSpPr>
        <p:spPr>
          <a:xfrm>
            <a:off x="4446990" y="3592408"/>
            <a:ext cx="1255395" cy="391160"/>
          </a:xfrm>
          <a:prstGeom prst="rect">
            <a:avLst/>
          </a:prstGeom>
        </p:spPr>
        <p:txBody>
          <a:bodyPr vert="horz" wrap="square" lIns="0" tIns="12700" rIns="0" bIns="0" rtlCol="0">
            <a:spAutoFit/>
          </a:bodyPr>
          <a:lstStyle/>
          <a:p>
            <a:pPr marL="337185" marR="5080" indent="-325120">
              <a:lnSpc>
                <a:spcPct val="100000"/>
              </a:lnSpc>
              <a:spcBef>
                <a:spcPts val="100"/>
              </a:spcBef>
            </a:pPr>
            <a:r>
              <a:rPr sz="1200" b="1" spc="-5">
                <a:solidFill>
                  <a:srgbClr val="FFFFFF"/>
                </a:solidFill>
                <a:latin typeface="Arial"/>
                <a:cs typeface="Arial"/>
              </a:rPr>
              <a:t>S</a:t>
            </a:r>
            <a:r>
              <a:rPr sz="1200" b="1" spc="10">
                <a:solidFill>
                  <a:srgbClr val="FFFFFF"/>
                </a:solidFill>
                <a:latin typeface="Arial"/>
                <a:cs typeface="Arial"/>
              </a:rPr>
              <a:t>U</a:t>
            </a:r>
            <a:r>
              <a:rPr sz="1200" b="1" spc="-5">
                <a:solidFill>
                  <a:srgbClr val="FFFFFF"/>
                </a:solidFill>
                <a:latin typeface="Arial"/>
                <a:cs typeface="Arial"/>
              </a:rPr>
              <a:t>S</a:t>
            </a:r>
            <a:r>
              <a:rPr sz="1200" b="1" spc="-15">
                <a:solidFill>
                  <a:srgbClr val="FFFFFF"/>
                </a:solidFill>
                <a:latin typeface="Arial"/>
                <a:cs typeface="Arial"/>
              </a:rPr>
              <a:t>T</a:t>
            </a:r>
            <a:r>
              <a:rPr sz="1200" b="1" spc="-150">
                <a:solidFill>
                  <a:srgbClr val="FFFFFF"/>
                </a:solidFill>
                <a:latin typeface="Arial"/>
                <a:cs typeface="Arial"/>
              </a:rPr>
              <a:t>A</a:t>
            </a:r>
            <a:r>
              <a:rPr sz="1200" b="1" spc="-15">
                <a:solidFill>
                  <a:srgbClr val="FFFFFF"/>
                </a:solidFill>
                <a:latin typeface="Arial"/>
                <a:cs typeface="Arial"/>
              </a:rPr>
              <a:t>I</a:t>
            </a:r>
            <a:r>
              <a:rPr sz="1200" b="1" spc="10">
                <a:solidFill>
                  <a:srgbClr val="FFFFFF"/>
                </a:solidFill>
                <a:latin typeface="Arial"/>
                <a:cs typeface="Arial"/>
              </a:rPr>
              <a:t>N</a:t>
            </a:r>
            <a:r>
              <a:rPr sz="1200" b="1" spc="-150">
                <a:solidFill>
                  <a:srgbClr val="FFFFFF"/>
                </a:solidFill>
                <a:latin typeface="Arial"/>
                <a:cs typeface="Arial"/>
              </a:rPr>
              <a:t>A</a:t>
            </a:r>
            <a:r>
              <a:rPr sz="1200" b="1" spc="10">
                <a:solidFill>
                  <a:srgbClr val="FFFFFF"/>
                </a:solidFill>
                <a:latin typeface="Arial"/>
                <a:cs typeface="Arial"/>
              </a:rPr>
              <a:t>B</a:t>
            </a:r>
            <a:r>
              <a:rPr sz="1200" b="1" spc="-15">
                <a:solidFill>
                  <a:srgbClr val="FFFFFF"/>
                </a:solidFill>
                <a:latin typeface="Arial"/>
                <a:cs typeface="Arial"/>
              </a:rPr>
              <a:t>ILI</a:t>
            </a:r>
            <a:r>
              <a:rPr sz="1200" b="1" spc="65">
                <a:solidFill>
                  <a:srgbClr val="FFFFFF"/>
                </a:solidFill>
                <a:latin typeface="Arial"/>
                <a:cs typeface="Arial"/>
              </a:rPr>
              <a:t>T</a:t>
            </a:r>
            <a:r>
              <a:rPr sz="1200" b="1">
                <a:solidFill>
                  <a:srgbClr val="FFFFFF"/>
                </a:solidFill>
                <a:latin typeface="Arial"/>
                <a:cs typeface="Arial"/>
              </a:rPr>
              <a:t>Y</a:t>
            </a:r>
            <a:r>
              <a:rPr lang="en-US" sz="1200" b="1">
                <a:solidFill>
                  <a:srgbClr val="FFFFFF"/>
                </a:solidFill>
                <a:latin typeface="Arial"/>
                <a:cs typeface="Arial"/>
              </a:rPr>
              <a:t> </a:t>
            </a:r>
            <a:r>
              <a:rPr sz="1200" b="1" spc="10">
                <a:solidFill>
                  <a:srgbClr val="FFFFFF"/>
                </a:solidFill>
                <a:latin typeface="Arial"/>
                <a:cs typeface="Arial"/>
              </a:rPr>
              <a:t>THESIS</a:t>
            </a:r>
            <a:endParaRPr sz="1200">
              <a:latin typeface="Arial"/>
              <a:cs typeface="Arial"/>
            </a:endParaRPr>
          </a:p>
        </p:txBody>
      </p:sp>
      <p:sp>
        <p:nvSpPr>
          <p:cNvPr id="27" name="object 8">
            <a:extLst>
              <a:ext uri="{FF2B5EF4-FFF2-40B4-BE49-F238E27FC236}">
                <a16:creationId xmlns:a16="http://schemas.microsoft.com/office/drawing/2014/main" id="{19F3BBC7-C946-4B29-997F-7B7B21D9B24E}"/>
              </a:ext>
            </a:extLst>
          </p:cNvPr>
          <p:cNvSpPr txBox="1"/>
          <p:nvPr/>
        </p:nvSpPr>
        <p:spPr>
          <a:xfrm>
            <a:off x="2941735" y="5482473"/>
            <a:ext cx="857250" cy="208279"/>
          </a:xfrm>
          <a:prstGeom prst="rect">
            <a:avLst/>
          </a:prstGeom>
        </p:spPr>
        <p:txBody>
          <a:bodyPr vert="horz" wrap="square" lIns="0" tIns="12700" rIns="0" bIns="0" rtlCol="0">
            <a:spAutoFit/>
          </a:bodyPr>
          <a:lstStyle/>
          <a:p>
            <a:pPr marL="12700">
              <a:lnSpc>
                <a:spcPct val="100000"/>
              </a:lnSpc>
              <a:spcBef>
                <a:spcPts val="100"/>
              </a:spcBef>
            </a:pPr>
            <a:r>
              <a:rPr sz="1200" b="1" spc="-55">
                <a:solidFill>
                  <a:srgbClr val="FFFFFF"/>
                </a:solidFill>
                <a:latin typeface="Arial"/>
                <a:cs typeface="Arial"/>
              </a:rPr>
              <a:t>VALUATION</a:t>
            </a:r>
            <a:endParaRPr sz="1200">
              <a:latin typeface="Arial"/>
              <a:cs typeface="Arial"/>
            </a:endParaRPr>
          </a:p>
        </p:txBody>
      </p:sp>
      <p:sp>
        <p:nvSpPr>
          <p:cNvPr id="28" name="object 9">
            <a:extLst>
              <a:ext uri="{FF2B5EF4-FFF2-40B4-BE49-F238E27FC236}">
                <a16:creationId xmlns:a16="http://schemas.microsoft.com/office/drawing/2014/main" id="{482A944D-C28B-4AC3-9FD5-54CE00E1CA16}"/>
              </a:ext>
            </a:extLst>
          </p:cNvPr>
          <p:cNvSpPr txBox="1"/>
          <p:nvPr/>
        </p:nvSpPr>
        <p:spPr>
          <a:xfrm>
            <a:off x="4769773" y="5424256"/>
            <a:ext cx="747395" cy="391160"/>
          </a:xfrm>
          <a:prstGeom prst="rect">
            <a:avLst/>
          </a:prstGeom>
        </p:spPr>
        <p:txBody>
          <a:bodyPr vert="horz" wrap="square" lIns="0" tIns="12700" rIns="0" bIns="0" rtlCol="0">
            <a:spAutoFit/>
          </a:bodyPr>
          <a:lstStyle/>
          <a:p>
            <a:pPr marL="134620" marR="5080" indent="-121920">
              <a:lnSpc>
                <a:spcPct val="100000"/>
              </a:lnSpc>
              <a:spcBef>
                <a:spcPts val="100"/>
              </a:spcBef>
            </a:pPr>
            <a:r>
              <a:rPr sz="1200" b="1" spc="10">
                <a:solidFill>
                  <a:srgbClr val="FFFFFF"/>
                </a:solidFill>
                <a:latin typeface="Arial"/>
                <a:cs typeface="Arial"/>
              </a:rPr>
              <a:t>R</a:t>
            </a:r>
            <a:r>
              <a:rPr sz="1200" b="1" spc="-5">
                <a:solidFill>
                  <a:srgbClr val="FFFFFF"/>
                </a:solidFill>
                <a:latin typeface="Arial"/>
                <a:cs typeface="Arial"/>
              </a:rPr>
              <a:t>E</a:t>
            </a:r>
            <a:r>
              <a:rPr sz="1200" b="1" spc="-15">
                <a:solidFill>
                  <a:srgbClr val="FFFFFF"/>
                </a:solidFill>
                <a:latin typeface="Arial"/>
                <a:cs typeface="Arial"/>
              </a:rPr>
              <a:t>L</a:t>
            </a:r>
            <a:r>
              <a:rPr sz="1200" b="1" spc="-229">
                <a:solidFill>
                  <a:srgbClr val="FFFFFF"/>
                </a:solidFill>
                <a:latin typeface="Arial"/>
                <a:cs typeface="Arial"/>
              </a:rPr>
              <a:t>A</a:t>
            </a:r>
            <a:r>
              <a:rPr sz="1200" b="1" spc="65">
                <a:solidFill>
                  <a:srgbClr val="FFFFFF"/>
                </a:solidFill>
                <a:latin typeface="Arial"/>
                <a:cs typeface="Arial"/>
              </a:rPr>
              <a:t>T</a:t>
            </a:r>
            <a:r>
              <a:rPr sz="1200" b="1" spc="-15">
                <a:solidFill>
                  <a:srgbClr val="FFFFFF"/>
                </a:solidFill>
                <a:latin typeface="Arial"/>
                <a:cs typeface="Arial"/>
              </a:rPr>
              <a:t>I</a:t>
            </a:r>
            <a:r>
              <a:rPr sz="1200" b="1" spc="-85">
                <a:solidFill>
                  <a:srgbClr val="FFFFFF"/>
                </a:solidFill>
                <a:latin typeface="Arial"/>
                <a:cs typeface="Arial"/>
              </a:rPr>
              <a:t>V</a:t>
            </a:r>
            <a:r>
              <a:rPr sz="1200" b="1">
                <a:solidFill>
                  <a:srgbClr val="FFFFFF"/>
                </a:solidFill>
                <a:latin typeface="Arial"/>
                <a:cs typeface="Arial"/>
              </a:rPr>
              <a:t>E</a:t>
            </a:r>
            <a:r>
              <a:rPr lang="en-US" sz="1200" b="1">
                <a:solidFill>
                  <a:srgbClr val="FFFFFF"/>
                </a:solidFill>
                <a:latin typeface="Arial"/>
                <a:cs typeface="Arial"/>
              </a:rPr>
              <a:t> </a:t>
            </a:r>
            <a:r>
              <a:rPr sz="1200" b="1" spc="-65">
                <a:solidFill>
                  <a:srgbClr val="FFFFFF"/>
                </a:solidFill>
                <a:latin typeface="Arial"/>
                <a:cs typeface="Arial"/>
              </a:rPr>
              <a:t>VALUE</a:t>
            </a:r>
            <a:endParaRPr sz="1200">
              <a:latin typeface="Arial"/>
              <a:cs typeface="Arial"/>
            </a:endParaRPr>
          </a:p>
        </p:txBody>
      </p:sp>
      <p:sp>
        <p:nvSpPr>
          <p:cNvPr id="29" name="object 10">
            <a:extLst>
              <a:ext uri="{FF2B5EF4-FFF2-40B4-BE49-F238E27FC236}">
                <a16:creationId xmlns:a16="http://schemas.microsoft.com/office/drawing/2014/main" id="{46E2F678-F638-4D2B-8B0F-502386CF213C}"/>
              </a:ext>
            </a:extLst>
          </p:cNvPr>
          <p:cNvSpPr/>
          <p:nvPr/>
        </p:nvSpPr>
        <p:spPr>
          <a:xfrm>
            <a:off x="5054600" y="2463800"/>
            <a:ext cx="1087120" cy="843280"/>
          </a:xfrm>
          <a:custGeom>
            <a:avLst/>
            <a:gdLst/>
            <a:ahLst/>
            <a:cxnLst/>
            <a:rect l="l" t="t" r="r" b="b"/>
            <a:pathLst>
              <a:path w="1087120" h="843279">
                <a:moveTo>
                  <a:pt x="1087120" y="0"/>
                </a:moveTo>
                <a:lnTo>
                  <a:pt x="0" y="843280"/>
                </a:lnTo>
              </a:path>
            </a:pathLst>
          </a:custGeom>
          <a:ln w="30480">
            <a:solidFill>
              <a:srgbClr val="BBCFE6"/>
            </a:solidFill>
          </a:ln>
        </p:spPr>
        <p:txBody>
          <a:bodyPr wrap="square" lIns="0" tIns="0" rIns="0" bIns="0" rtlCol="0"/>
          <a:lstStyle/>
          <a:p>
            <a:endParaRPr/>
          </a:p>
        </p:txBody>
      </p:sp>
      <p:grpSp>
        <p:nvGrpSpPr>
          <p:cNvPr id="30" name="object 11">
            <a:extLst>
              <a:ext uri="{FF2B5EF4-FFF2-40B4-BE49-F238E27FC236}">
                <a16:creationId xmlns:a16="http://schemas.microsoft.com/office/drawing/2014/main" id="{79579F3D-9E4E-4AE7-95DC-A4D147E987D7}"/>
              </a:ext>
            </a:extLst>
          </p:cNvPr>
          <p:cNvGrpSpPr/>
          <p:nvPr/>
        </p:nvGrpSpPr>
        <p:grpSpPr>
          <a:xfrm>
            <a:off x="985519" y="2458720"/>
            <a:ext cx="2448560" cy="883919"/>
            <a:chOff x="985519" y="2458720"/>
            <a:chExt cx="2448560" cy="883919"/>
          </a:xfrm>
        </p:grpSpPr>
        <p:sp>
          <p:nvSpPr>
            <p:cNvPr id="31" name="object 12">
              <a:extLst>
                <a:ext uri="{FF2B5EF4-FFF2-40B4-BE49-F238E27FC236}">
                  <a16:creationId xmlns:a16="http://schemas.microsoft.com/office/drawing/2014/main" id="{483C1C28-9657-4B64-9E6A-9B5280977F73}"/>
                </a:ext>
              </a:extLst>
            </p:cNvPr>
            <p:cNvSpPr/>
            <p:nvPr/>
          </p:nvSpPr>
          <p:spPr>
            <a:xfrm>
              <a:off x="2392680" y="2484120"/>
              <a:ext cx="1026160" cy="843280"/>
            </a:xfrm>
            <a:custGeom>
              <a:avLst/>
              <a:gdLst/>
              <a:ahLst/>
              <a:cxnLst/>
              <a:rect l="l" t="t" r="r" b="b"/>
              <a:pathLst>
                <a:path w="1026160" h="843279">
                  <a:moveTo>
                    <a:pt x="0" y="0"/>
                  </a:moveTo>
                  <a:lnTo>
                    <a:pt x="1026160" y="843280"/>
                  </a:lnTo>
                </a:path>
              </a:pathLst>
            </a:custGeom>
            <a:ln w="30480">
              <a:solidFill>
                <a:srgbClr val="BBCFE6"/>
              </a:solidFill>
            </a:ln>
          </p:spPr>
          <p:txBody>
            <a:bodyPr wrap="square" lIns="0" tIns="0" rIns="0" bIns="0" rtlCol="0"/>
            <a:lstStyle/>
            <a:p>
              <a:endParaRPr/>
            </a:p>
          </p:txBody>
        </p:sp>
        <p:sp>
          <p:nvSpPr>
            <p:cNvPr id="32" name="object 13">
              <a:extLst>
                <a:ext uri="{FF2B5EF4-FFF2-40B4-BE49-F238E27FC236}">
                  <a16:creationId xmlns:a16="http://schemas.microsoft.com/office/drawing/2014/main" id="{793BE495-8AE0-4BCF-B4C5-BF927B49F106}"/>
                </a:ext>
              </a:extLst>
            </p:cNvPr>
            <p:cNvSpPr/>
            <p:nvPr/>
          </p:nvSpPr>
          <p:spPr>
            <a:xfrm>
              <a:off x="1000759" y="2473960"/>
              <a:ext cx="1391920" cy="0"/>
            </a:xfrm>
            <a:custGeom>
              <a:avLst/>
              <a:gdLst/>
              <a:ahLst/>
              <a:cxnLst/>
              <a:rect l="l" t="t" r="r" b="b"/>
              <a:pathLst>
                <a:path w="1391920">
                  <a:moveTo>
                    <a:pt x="0" y="0"/>
                  </a:moveTo>
                  <a:lnTo>
                    <a:pt x="1391920" y="0"/>
                  </a:lnTo>
                </a:path>
              </a:pathLst>
            </a:custGeom>
            <a:ln w="30480">
              <a:solidFill>
                <a:srgbClr val="BBCFE6"/>
              </a:solidFill>
            </a:ln>
          </p:spPr>
          <p:txBody>
            <a:bodyPr wrap="square" lIns="0" tIns="0" rIns="0" bIns="0" rtlCol="0"/>
            <a:lstStyle/>
            <a:p>
              <a:endParaRPr/>
            </a:p>
          </p:txBody>
        </p:sp>
      </p:grpSp>
      <p:grpSp>
        <p:nvGrpSpPr>
          <p:cNvPr id="33" name="object 14">
            <a:extLst>
              <a:ext uri="{FF2B5EF4-FFF2-40B4-BE49-F238E27FC236}">
                <a16:creationId xmlns:a16="http://schemas.microsoft.com/office/drawing/2014/main" id="{4683B2AC-D360-419A-8B80-1EC0AFDCCFD3}"/>
              </a:ext>
            </a:extLst>
          </p:cNvPr>
          <p:cNvGrpSpPr/>
          <p:nvPr/>
        </p:nvGrpSpPr>
        <p:grpSpPr>
          <a:xfrm>
            <a:off x="965200" y="6156959"/>
            <a:ext cx="2387600" cy="924560"/>
            <a:chOff x="965200" y="6156959"/>
            <a:chExt cx="2387600" cy="924560"/>
          </a:xfrm>
        </p:grpSpPr>
        <p:sp>
          <p:nvSpPr>
            <p:cNvPr id="34" name="object 15">
              <a:extLst>
                <a:ext uri="{FF2B5EF4-FFF2-40B4-BE49-F238E27FC236}">
                  <a16:creationId xmlns:a16="http://schemas.microsoft.com/office/drawing/2014/main" id="{D5A4C18A-454B-41A5-A1F8-39A0A6CF47DA}"/>
                </a:ext>
              </a:extLst>
            </p:cNvPr>
            <p:cNvSpPr/>
            <p:nvPr/>
          </p:nvSpPr>
          <p:spPr>
            <a:xfrm>
              <a:off x="2514600" y="6172199"/>
              <a:ext cx="822960" cy="894080"/>
            </a:xfrm>
            <a:custGeom>
              <a:avLst/>
              <a:gdLst/>
              <a:ahLst/>
              <a:cxnLst/>
              <a:rect l="l" t="t" r="r" b="b"/>
              <a:pathLst>
                <a:path w="822960" h="894079">
                  <a:moveTo>
                    <a:pt x="0" y="894080"/>
                  </a:moveTo>
                  <a:lnTo>
                    <a:pt x="822960" y="0"/>
                  </a:lnTo>
                </a:path>
              </a:pathLst>
            </a:custGeom>
            <a:ln w="30480">
              <a:solidFill>
                <a:srgbClr val="BBCFE6"/>
              </a:solidFill>
            </a:ln>
          </p:spPr>
          <p:txBody>
            <a:bodyPr wrap="square" lIns="0" tIns="0" rIns="0" bIns="0" rtlCol="0"/>
            <a:lstStyle/>
            <a:p>
              <a:endParaRPr/>
            </a:p>
          </p:txBody>
        </p:sp>
        <p:sp>
          <p:nvSpPr>
            <p:cNvPr id="35" name="object 16">
              <a:extLst>
                <a:ext uri="{FF2B5EF4-FFF2-40B4-BE49-F238E27FC236}">
                  <a16:creationId xmlns:a16="http://schemas.microsoft.com/office/drawing/2014/main" id="{13824845-0CE5-400A-ADA1-F3333C059B5D}"/>
                </a:ext>
              </a:extLst>
            </p:cNvPr>
            <p:cNvSpPr/>
            <p:nvPr/>
          </p:nvSpPr>
          <p:spPr>
            <a:xfrm>
              <a:off x="980440" y="7056119"/>
              <a:ext cx="1534160" cy="10160"/>
            </a:xfrm>
            <a:custGeom>
              <a:avLst/>
              <a:gdLst/>
              <a:ahLst/>
              <a:cxnLst/>
              <a:rect l="l" t="t" r="r" b="b"/>
              <a:pathLst>
                <a:path w="1534160" h="10159">
                  <a:moveTo>
                    <a:pt x="0" y="0"/>
                  </a:moveTo>
                  <a:lnTo>
                    <a:pt x="1534160" y="10159"/>
                  </a:lnTo>
                </a:path>
              </a:pathLst>
            </a:custGeom>
            <a:ln w="30480">
              <a:solidFill>
                <a:srgbClr val="BBCFE6"/>
              </a:solidFill>
            </a:ln>
          </p:spPr>
          <p:txBody>
            <a:bodyPr wrap="square" lIns="0" tIns="0" rIns="0" bIns="0" rtlCol="0"/>
            <a:lstStyle/>
            <a:p>
              <a:endParaRPr/>
            </a:p>
          </p:txBody>
        </p:sp>
      </p:grpSp>
      <p:grpSp>
        <p:nvGrpSpPr>
          <p:cNvPr id="42" name="object 17">
            <a:extLst>
              <a:ext uri="{FF2B5EF4-FFF2-40B4-BE49-F238E27FC236}">
                <a16:creationId xmlns:a16="http://schemas.microsoft.com/office/drawing/2014/main" id="{70238201-A7B8-4AF0-8C6D-9D9D0556D470}"/>
              </a:ext>
            </a:extLst>
          </p:cNvPr>
          <p:cNvGrpSpPr/>
          <p:nvPr/>
        </p:nvGrpSpPr>
        <p:grpSpPr>
          <a:xfrm>
            <a:off x="3870959" y="4318000"/>
            <a:ext cx="3992879" cy="2763520"/>
            <a:chOff x="3870959" y="4318000"/>
            <a:chExt cx="3992879" cy="2763520"/>
          </a:xfrm>
        </p:grpSpPr>
        <p:sp>
          <p:nvSpPr>
            <p:cNvPr id="43" name="object 18">
              <a:extLst>
                <a:ext uri="{FF2B5EF4-FFF2-40B4-BE49-F238E27FC236}">
                  <a16:creationId xmlns:a16="http://schemas.microsoft.com/office/drawing/2014/main" id="{C0D5C1E8-0F91-4FD1-9553-B683CA4DA6F0}"/>
                </a:ext>
              </a:extLst>
            </p:cNvPr>
            <p:cNvSpPr/>
            <p:nvPr/>
          </p:nvSpPr>
          <p:spPr>
            <a:xfrm>
              <a:off x="3891279" y="4338320"/>
              <a:ext cx="680720" cy="680720"/>
            </a:xfrm>
            <a:custGeom>
              <a:avLst/>
              <a:gdLst/>
              <a:ahLst/>
              <a:cxnLst/>
              <a:rect l="l" t="t" r="r" b="b"/>
              <a:pathLst>
                <a:path w="680720" h="680720">
                  <a:moveTo>
                    <a:pt x="0" y="340359"/>
                  </a:moveTo>
                  <a:lnTo>
                    <a:pt x="3107" y="294175"/>
                  </a:lnTo>
                  <a:lnTo>
                    <a:pt x="12158" y="249879"/>
                  </a:lnTo>
                  <a:lnTo>
                    <a:pt x="26747" y="207877"/>
                  </a:lnTo>
                  <a:lnTo>
                    <a:pt x="46469" y="168575"/>
                  </a:lnTo>
                  <a:lnTo>
                    <a:pt x="70919" y="132377"/>
                  </a:lnTo>
                  <a:lnTo>
                    <a:pt x="99690" y="99690"/>
                  </a:lnTo>
                  <a:lnTo>
                    <a:pt x="132377" y="70919"/>
                  </a:lnTo>
                  <a:lnTo>
                    <a:pt x="168575" y="46469"/>
                  </a:lnTo>
                  <a:lnTo>
                    <a:pt x="207877" y="26747"/>
                  </a:lnTo>
                  <a:lnTo>
                    <a:pt x="249879" y="12158"/>
                  </a:lnTo>
                  <a:lnTo>
                    <a:pt x="294175" y="3107"/>
                  </a:lnTo>
                  <a:lnTo>
                    <a:pt x="340360" y="0"/>
                  </a:lnTo>
                  <a:lnTo>
                    <a:pt x="386544" y="3107"/>
                  </a:lnTo>
                  <a:lnTo>
                    <a:pt x="430840" y="12158"/>
                  </a:lnTo>
                  <a:lnTo>
                    <a:pt x="472842" y="26747"/>
                  </a:lnTo>
                  <a:lnTo>
                    <a:pt x="512144" y="46469"/>
                  </a:lnTo>
                  <a:lnTo>
                    <a:pt x="548342" y="70919"/>
                  </a:lnTo>
                  <a:lnTo>
                    <a:pt x="581029" y="99690"/>
                  </a:lnTo>
                  <a:lnTo>
                    <a:pt x="609800" y="132377"/>
                  </a:lnTo>
                  <a:lnTo>
                    <a:pt x="634250" y="168575"/>
                  </a:lnTo>
                  <a:lnTo>
                    <a:pt x="653972" y="207877"/>
                  </a:lnTo>
                  <a:lnTo>
                    <a:pt x="668561" y="249879"/>
                  </a:lnTo>
                  <a:lnTo>
                    <a:pt x="677612" y="294175"/>
                  </a:lnTo>
                  <a:lnTo>
                    <a:pt x="680720" y="340359"/>
                  </a:lnTo>
                  <a:lnTo>
                    <a:pt x="677612" y="386544"/>
                  </a:lnTo>
                  <a:lnTo>
                    <a:pt x="668561" y="430840"/>
                  </a:lnTo>
                  <a:lnTo>
                    <a:pt x="653972" y="472842"/>
                  </a:lnTo>
                  <a:lnTo>
                    <a:pt x="634250" y="512144"/>
                  </a:lnTo>
                  <a:lnTo>
                    <a:pt x="609800" y="548342"/>
                  </a:lnTo>
                  <a:lnTo>
                    <a:pt x="581029" y="581029"/>
                  </a:lnTo>
                  <a:lnTo>
                    <a:pt x="548342" y="609800"/>
                  </a:lnTo>
                  <a:lnTo>
                    <a:pt x="512144" y="634250"/>
                  </a:lnTo>
                  <a:lnTo>
                    <a:pt x="472842" y="653972"/>
                  </a:lnTo>
                  <a:lnTo>
                    <a:pt x="430840" y="668561"/>
                  </a:lnTo>
                  <a:lnTo>
                    <a:pt x="386544" y="677612"/>
                  </a:lnTo>
                  <a:lnTo>
                    <a:pt x="340360" y="680719"/>
                  </a:lnTo>
                  <a:lnTo>
                    <a:pt x="294175" y="677612"/>
                  </a:lnTo>
                  <a:lnTo>
                    <a:pt x="249879" y="668561"/>
                  </a:lnTo>
                  <a:lnTo>
                    <a:pt x="207877" y="653972"/>
                  </a:lnTo>
                  <a:lnTo>
                    <a:pt x="168575" y="634250"/>
                  </a:lnTo>
                  <a:lnTo>
                    <a:pt x="132377" y="609800"/>
                  </a:lnTo>
                  <a:lnTo>
                    <a:pt x="99690" y="581029"/>
                  </a:lnTo>
                  <a:lnTo>
                    <a:pt x="70919" y="548342"/>
                  </a:lnTo>
                  <a:lnTo>
                    <a:pt x="46469" y="512144"/>
                  </a:lnTo>
                  <a:lnTo>
                    <a:pt x="26747" y="472842"/>
                  </a:lnTo>
                  <a:lnTo>
                    <a:pt x="12158" y="430840"/>
                  </a:lnTo>
                  <a:lnTo>
                    <a:pt x="3107" y="386544"/>
                  </a:lnTo>
                  <a:lnTo>
                    <a:pt x="0" y="340359"/>
                  </a:lnTo>
                  <a:close/>
                </a:path>
              </a:pathLst>
            </a:custGeom>
            <a:ln w="40640">
              <a:solidFill>
                <a:srgbClr val="003963"/>
              </a:solidFill>
            </a:ln>
          </p:spPr>
          <p:txBody>
            <a:bodyPr wrap="square" lIns="0" tIns="0" rIns="0" bIns="0" rtlCol="0"/>
            <a:lstStyle/>
            <a:p>
              <a:endParaRPr/>
            </a:p>
          </p:txBody>
        </p:sp>
        <p:sp>
          <p:nvSpPr>
            <p:cNvPr id="44" name="object 19">
              <a:extLst>
                <a:ext uri="{FF2B5EF4-FFF2-40B4-BE49-F238E27FC236}">
                  <a16:creationId xmlns:a16="http://schemas.microsoft.com/office/drawing/2014/main" id="{E2F9D0B7-1793-4E1D-93BC-A1DC7833A60A}"/>
                </a:ext>
              </a:extLst>
            </p:cNvPr>
            <p:cNvSpPr/>
            <p:nvPr/>
          </p:nvSpPr>
          <p:spPr>
            <a:xfrm>
              <a:off x="5125719" y="6141720"/>
              <a:ext cx="2722880" cy="924560"/>
            </a:xfrm>
            <a:custGeom>
              <a:avLst/>
              <a:gdLst/>
              <a:ahLst/>
              <a:cxnLst/>
              <a:rect l="l" t="t" r="r" b="b"/>
              <a:pathLst>
                <a:path w="2722879" h="924559">
                  <a:moveTo>
                    <a:pt x="812800" y="924559"/>
                  </a:moveTo>
                  <a:lnTo>
                    <a:pt x="0" y="0"/>
                  </a:lnTo>
                </a:path>
                <a:path w="2722879" h="924559">
                  <a:moveTo>
                    <a:pt x="812800" y="924559"/>
                  </a:moveTo>
                  <a:lnTo>
                    <a:pt x="2722880" y="924559"/>
                  </a:lnTo>
                </a:path>
              </a:pathLst>
            </a:custGeom>
            <a:ln w="30480">
              <a:solidFill>
                <a:srgbClr val="BBCFE6"/>
              </a:solidFill>
            </a:ln>
          </p:spPr>
          <p:txBody>
            <a:bodyPr wrap="square" lIns="0" tIns="0" rIns="0" bIns="0" rtlCol="0"/>
            <a:lstStyle/>
            <a:p>
              <a:endParaRPr/>
            </a:p>
          </p:txBody>
        </p:sp>
      </p:grpSp>
      <p:sp>
        <p:nvSpPr>
          <p:cNvPr id="45" name="object 20">
            <a:extLst>
              <a:ext uri="{FF2B5EF4-FFF2-40B4-BE49-F238E27FC236}">
                <a16:creationId xmlns:a16="http://schemas.microsoft.com/office/drawing/2014/main" id="{51558E48-30F6-43B3-90C2-76EBBA2DD645}"/>
              </a:ext>
            </a:extLst>
          </p:cNvPr>
          <p:cNvSpPr txBox="1"/>
          <p:nvPr/>
        </p:nvSpPr>
        <p:spPr>
          <a:xfrm>
            <a:off x="988543" y="2474203"/>
            <a:ext cx="1415415" cy="820738"/>
          </a:xfrm>
          <a:prstGeom prst="rect">
            <a:avLst/>
          </a:prstGeom>
        </p:spPr>
        <p:txBody>
          <a:bodyPr vert="horz" wrap="square" lIns="0" tIns="12700" rIns="0" bIns="0" rtlCol="0">
            <a:spAutoFit/>
          </a:bodyPr>
          <a:lstStyle/>
          <a:p>
            <a:pPr marL="12700" marR="5080">
              <a:lnSpc>
                <a:spcPct val="100000"/>
              </a:lnSpc>
              <a:spcBef>
                <a:spcPts val="100"/>
              </a:spcBef>
            </a:pPr>
            <a:r>
              <a:rPr sz="1050" spc="-35">
                <a:solidFill>
                  <a:srgbClr val="636363"/>
                </a:solidFill>
                <a:latin typeface="Arial"/>
                <a:cs typeface="Arial"/>
              </a:rPr>
              <a:t>Underlying</a:t>
            </a:r>
            <a:r>
              <a:rPr lang="en-US" sz="1050" spc="-35">
                <a:solidFill>
                  <a:srgbClr val="636363"/>
                </a:solidFill>
                <a:latin typeface="Arial"/>
                <a:cs typeface="Arial"/>
              </a:rPr>
              <a:t> </a:t>
            </a:r>
            <a:r>
              <a:rPr sz="1050" spc="-15">
                <a:solidFill>
                  <a:srgbClr val="636363"/>
                </a:solidFill>
                <a:latin typeface="Arial"/>
                <a:cs typeface="Arial"/>
              </a:rPr>
              <a:t>investment</a:t>
            </a:r>
            <a:r>
              <a:rPr sz="1050" spc="95">
                <a:solidFill>
                  <a:srgbClr val="636363"/>
                </a:solidFill>
                <a:latin typeface="Arial"/>
                <a:cs typeface="Arial"/>
              </a:rPr>
              <a:t> </a:t>
            </a:r>
            <a:r>
              <a:rPr sz="1050" b="1" spc="-5">
                <a:solidFill>
                  <a:srgbClr val="636363"/>
                </a:solidFill>
                <a:latin typeface="Arial"/>
                <a:cs typeface="Arial"/>
              </a:rPr>
              <a:t>thesis</a:t>
            </a:r>
            <a:r>
              <a:rPr sz="1050" b="1" spc="-65">
                <a:solidFill>
                  <a:srgbClr val="636363"/>
                </a:solidFill>
                <a:latin typeface="Arial"/>
                <a:cs typeface="Arial"/>
              </a:rPr>
              <a:t> </a:t>
            </a:r>
            <a:r>
              <a:rPr sz="1050" b="1" spc="-10">
                <a:solidFill>
                  <a:srgbClr val="636363"/>
                </a:solidFill>
                <a:latin typeface="Arial"/>
                <a:cs typeface="Arial"/>
              </a:rPr>
              <a:t>is</a:t>
            </a:r>
            <a:r>
              <a:rPr lang="en-US" sz="1050" b="1" spc="-10">
                <a:solidFill>
                  <a:srgbClr val="636363"/>
                </a:solidFill>
                <a:latin typeface="Arial"/>
                <a:cs typeface="Arial"/>
              </a:rPr>
              <a:t> </a:t>
            </a:r>
            <a:r>
              <a:rPr sz="1050" b="1">
                <a:solidFill>
                  <a:srgbClr val="636363"/>
                </a:solidFill>
                <a:latin typeface="Arial"/>
                <a:cs typeface="Arial"/>
              </a:rPr>
              <a:t>violated</a:t>
            </a:r>
            <a:r>
              <a:rPr sz="1050">
                <a:solidFill>
                  <a:srgbClr val="636363"/>
                </a:solidFill>
                <a:latin typeface="Arial"/>
                <a:cs typeface="Arial"/>
              </a:rPr>
              <a:t>:</a:t>
            </a:r>
            <a:r>
              <a:rPr sz="1050" spc="-50">
                <a:solidFill>
                  <a:srgbClr val="636363"/>
                </a:solidFill>
                <a:latin typeface="Arial"/>
                <a:cs typeface="Arial"/>
              </a:rPr>
              <a:t> </a:t>
            </a:r>
            <a:r>
              <a:rPr sz="1050" spc="-20">
                <a:solidFill>
                  <a:srgbClr val="636363"/>
                </a:solidFill>
                <a:latin typeface="Arial"/>
                <a:cs typeface="Arial"/>
              </a:rPr>
              <a:t>our</a:t>
            </a:r>
            <a:r>
              <a:rPr sz="1050" spc="35">
                <a:solidFill>
                  <a:srgbClr val="636363"/>
                </a:solidFill>
                <a:latin typeface="Arial"/>
                <a:cs typeface="Arial"/>
              </a:rPr>
              <a:t> </a:t>
            </a:r>
            <a:r>
              <a:rPr sz="1050" spc="-30">
                <a:solidFill>
                  <a:srgbClr val="636363"/>
                </a:solidFill>
                <a:latin typeface="Arial"/>
                <a:cs typeface="Arial"/>
              </a:rPr>
              <a:t>view</a:t>
            </a:r>
            <a:r>
              <a:rPr sz="1050" spc="50">
                <a:solidFill>
                  <a:srgbClr val="636363"/>
                </a:solidFill>
                <a:latin typeface="Arial"/>
                <a:cs typeface="Arial"/>
              </a:rPr>
              <a:t> </a:t>
            </a:r>
            <a:r>
              <a:rPr sz="1050" spc="-30">
                <a:solidFill>
                  <a:srgbClr val="636363"/>
                </a:solidFill>
                <a:latin typeface="Arial"/>
                <a:cs typeface="Arial"/>
              </a:rPr>
              <a:t>of</a:t>
            </a:r>
            <a:r>
              <a:rPr lang="en-US" sz="1050" spc="-30">
                <a:solidFill>
                  <a:srgbClr val="636363"/>
                </a:solidFill>
                <a:latin typeface="Arial"/>
                <a:cs typeface="Arial"/>
              </a:rPr>
              <a:t> </a:t>
            </a:r>
            <a:r>
              <a:rPr sz="1050" spc="-15">
                <a:solidFill>
                  <a:srgbClr val="636363"/>
                </a:solidFill>
                <a:latin typeface="Arial"/>
                <a:cs typeface="Arial"/>
              </a:rPr>
              <a:t>the</a:t>
            </a:r>
            <a:r>
              <a:rPr sz="1050" spc="20">
                <a:solidFill>
                  <a:srgbClr val="636363"/>
                </a:solidFill>
                <a:latin typeface="Arial"/>
                <a:cs typeface="Arial"/>
              </a:rPr>
              <a:t> </a:t>
            </a:r>
            <a:r>
              <a:rPr sz="1050" spc="-15">
                <a:solidFill>
                  <a:srgbClr val="636363"/>
                </a:solidFill>
                <a:latin typeface="Arial"/>
                <a:cs typeface="Arial"/>
              </a:rPr>
              <a:t>investment’s</a:t>
            </a:r>
            <a:r>
              <a:rPr lang="en-US" sz="1050" spc="-15">
                <a:solidFill>
                  <a:srgbClr val="636363"/>
                </a:solidFill>
                <a:latin typeface="Arial"/>
                <a:cs typeface="Arial"/>
              </a:rPr>
              <a:t> </a:t>
            </a:r>
            <a:r>
              <a:rPr sz="1050" b="1" spc="-10">
                <a:solidFill>
                  <a:srgbClr val="636363"/>
                </a:solidFill>
                <a:latin typeface="Arial"/>
                <a:cs typeface="Arial"/>
              </a:rPr>
              <a:t>opportunity</a:t>
            </a:r>
            <a:r>
              <a:rPr sz="1050" b="1" spc="-5">
                <a:solidFill>
                  <a:srgbClr val="636363"/>
                </a:solidFill>
                <a:latin typeface="Arial"/>
                <a:cs typeface="Arial"/>
              </a:rPr>
              <a:t> </a:t>
            </a:r>
            <a:r>
              <a:rPr sz="1050" b="1" spc="-10">
                <a:solidFill>
                  <a:srgbClr val="636363"/>
                </a:solidFill>
                <a:latin typeface="Arial"/>
                <a:cs typeface="Arial"/>
              </a:rPr>
              <a:t>for</a:t>
            </a:r>
            <a:r>
              <a:rPr lang="en-US" sz="1050" b="1" spc="-10">
                <a:solidFill>
                  <a:srgbClr val="636363"/>
                </a:solidFill>
                <a:latin typeface="Arial"/>
                <a:cs typeface="Arial"/>
              </a:rPr>
              <a:t> </a:t>
            </a:r>
            <a:r>
              <a:rPr sz="1050" b="1" spc="10">
                <a:solidFill>
                  <a:srgbClr val="636363"/>
                </a:solidFill>
                <a:latin typeface="Arial"/>
                <a:cs typeface="Arial"/>
              </a:rPr>
              <a:t>r</a:t>
            </a:r>
            <a:r>
              <a:rPr sz="1050" b="1" spc="50">
                <a:solidFill>
                  <a:srgbClr val="636363"/>
                </a:solidFill>
                <a:latin typeface="Arial"/>
                <a:cs typeface="Arial"/>
              </a:rPr>
              <a:t>e</a:t>
            </a:r>
            <a:r>
              <a:rPr sz="1050" b="1">
                <a:solidFill>
                  <a:srgbClr val="636363"/>
                </a:solidFill>
                <a:latin typeface="Arial"/>
                <a:cs typeface="Arial"/>
              </a:rPr>
              <a:t>t</a:t>
            </a:r>
            <a:r>
              <a:rPr sz="1050" b="1" spc="-15">
                <a:solidFill>
                  <a:srgbClr val="636363"/>
                </a:solidFill>
                <a:latin typeface="Arial"/>
                <a:cs typeface="Arial"/>
              </a:rPr>
              <a:t>u</a:t>
            </a:r>
            <a:r>
              <a:rPr sz="1050" b="1" spc="10">
                <a:solidFill>
                  <a:srgbClr val="636363"/>
                </a:solidFill>
                <a:latin typeface="Arial"/>
                <a:cs typeface="Arial"/>
              </a:rPr>
              <a:t>r</a:t>
            </a:r>
            <a:r>
              <a:rPr sz="1050" b="1">
                <a:solidFill>
                  <a:srgbClr val="636363"/>
                </a:solidFill>
                <a:latin typeface="Arial"/>
                <a:cs typeface="Arial"/>
              </a:rPr>
              <a:t>n</a:t>
            </a:r>
            <a:r>
              <a:rPr sz="1050" b="1" spc="-110">
                <a:solidFill>
                  <a:srgbClr val="636363"/>
                </a:solidFill>
                <a:latin typeface="Arial"/>
                <a:cs typeface="Arial"/>
              </a:rPr>
              <a:t> </a:t>
            </a:r>
            <a:r>
              <a:rPr sz="1050" b="1" spc="-30">
                <a:solidFill>
                  <a:srgbClr val="636363"/>
                </a:solidFill>
                <a:latin typeface="Arial"/>
                <a:cs typeface="Arial"/>
              </a:rPr>
              <a:t>c</a:t>
            </a:r>
            <a:r>
              <a:rPr sz="1050" b="1" spc="-15">
                <a:solidFill>
                  <a:srgbClr val="636363"/>
                </a:solidFill>
                <a:latin typeface="Arial"/>
                <a:cs typeface="Arial"/>
              </a:rPr>
              <a:t>h</a:t>
            </a:r>
            <a:r>
              <a:rPr sz="1050" b="1" spc="-30">
                <a:solidFill>
                  <a:srgbClr val="636363"/>
                </a:solidFill>
                <a:latin typeface="Arial"/>
                <a:cs typeface="Arial"/>
              </a:rPr>
              <a:t>a</a:t>
            </a:r>
            <a:r>
              <a:rPr sz="1050" b="1" spc="-15">
                <a:solidFill>
                  <a:srgbClr val="636363"/>
                </a:solidFill>
                <a:latin typeface="Arial"/>
                <a:cs typeface="Arial"/>
              </a:rPr>
              <a:t>ng</a:t>
            </a:r>
            <a:r>
              <a:rPr sz="1050" b="1" spc="50">
                <a:solidFill>
                  <a:srgbClr val="636363"/>
                </a:solidFill>
                <a:latin typeface="Arial"/>
                <a:cs typeface="Arial"/>
              </a:rPr>
              <a:t>e</a:t>
            </a:r>
            <a:r>
              <a:rPr sz="1050" b="1">
                <a:solidFill>
                  <a:srgbClr val="636363"/>
                </a:solidFill>
                <a:latin typeface="Arial"/>
                <a:cs typeface="Arial"/>
              </a:rPr>
              <a:t>s</a:t>
            </a:r>
            <a:endParaRPr sz="1050">
              <a:latin typeface="Arial"/>
              <a:cs typeface="Arial"/>
            </a:endParaRPr>
          </a:p>
        </p:txBody>
      </p:sp>
      <p:pic>
        <p:nvPicPr>
          <p:cNvPr id="46" name="object 21">
            <a:extLst>
              <a:ext uri="{FF2B5EF4-FFF2-40B4-BE49-F238E27FC236}">
                <a16:creationId xmlns:a16="http://schemas.microsoft.com/office/drawing/2014/main" id="{E2BC3760-9734-4931-BCEE-F57F56AF4676}"/>
              </a:ext>
            </a:extLst>
          </p:cNvPr>
          <p:cNvPicPr/>
          <p:nvPr/>
        </p:nvPicPr>
        <p:blipFill>
          <a:blip r:embed="rId3" cstate="print"/>
          <a:stretch>
            <a:fillRect/>
          </a:stretch>
        </p:blipFill>
        <p:spPr>
          <a:xfrm>
            <a:off x="3352800" y="3261359"/>
            <a:ext cx="132079" cy="142240"/>
          </a:xfrm>
          <a:prstGeom prst="rect">
            <a:avLst/>
          </a:prstGeom>
        </p:spPr>
      </p:pic>
      <p:sp>
        <p:nvSpPr>
          <p:cNvPr id="47" name="object 22">
            <a:extLst>
              <a:ext uri="{FF2B5EF4-FFF2-40B4-BE49-F238E27FC236}">
                <a16:creationId xmlns:a16="http://schemas.microsoft.com/office/drawing/2014/main" id="{75B3CA7E-5922-41FE-A6B5-CDAEA77DB85F}"/>
              </a:ext>
            </a:extLst>
          </p:cNvPr>
          <p:cNvSpPr txBox="1"/>
          <p:nvPr/>
        </p:nvSpPr>
        <p:spPr>
          <a:xfrm>
            <a:off x="6160154" y="2474202"/>
            <a:ext cx="1678939" cy="820738"/>
          </a:xfrm>
          <a:prstGeom prst="rect">
            <a:avLst/>
          </a:prstGeom>
        </p:spPr>
        <p:txBody>
          <a:bodyPr vert="horz" wrap="square" lIns="0" tIns="12700" rIns="0" bIns="0" rtlCol="0">
            <a:spAutoFit/>
          </a:bodyPr>
          <a:lstStyle/>
          <a:p>
            <a:pPr marL="12700" marR="5080">
              <a:lnSpc>
                <a:spcPct val="100000"/>
              </a:lnSpc>
              <a:spcBef>
                <a:spcPts val="100"/>
              </a:spcBef>
            </a:pPr>
            <a:r>
              <a:rPr sz="1050" b="1">
                <a:solidFill>
                  <a:srgbClr val="636363"/>
                </a:solidFill>
                <a:latin typeface="Arial"/>
                <a:cs typeface="Arial"/>
              </a:rPr>
              <a:t>Elevated ESG risks</a:t>
            </a:r>
            <a:r>
              <a:rPr lang="en-US" sz="1050" b="1">
                <a:solidFill>
                  <a:srgbClr val="636363"/>
                </a:solidFill>
                <a:latin typeface="Arial"/>
                <a:cs typeface="Arial"/>
              </a:rPr>
              <a:t> </a:t>
            </a:r>
            <a:r>
              <a:rPr sz="1050">
                <a:solidFill>
                  <a:srgbClr val="636363"/>
                </a:solidFill>
                <a:latin typeface="Arial"/>
                <a:cs typeface="Arial"/>
              </a:rPr>
              <a:t>arise that we feel are not</a:t>
            </a:r>
            <a:r>
              <a:rPr lang="en-US" sz="1050">
                <a:solidFill>
                  <a:srgbClr val="636363"/>
                </a:solidFill>
                <a:latin typeface="Arial"/>
                <a:cs typeface="Arial"/>
              </a:rPr>
              <a:t> </a:t>
            </a:r>
            <a:r>
              <a:rPr sz="1050">
                <a:solidFill>
                  <a:srgbClr val="636363"/>
                </a:solidFill>
                <a:latin typeface="Arial"/>
                <a:cs typeface="Arial"/>
              </a:rPr>
              <a:t>being managed or</a:t>
            </a:r>
            <a:r>
              <a:rPr lang="en-US" sz="1050">
                <a:solidFill>
                  <a:srgbClr val="636363"/>
                </a:solidFill>
                <a:latin typeface="Arial"/>
                <a:cs typeface="Arial"/>
              </a:rPr>
              <a:t> </a:t>
            </a:r>
            <a:r>
              <a:rPr sz="1050">
                <a:solidFill>
                  <a:srgbClr val="636363"/>
                </a:solidFill>
                <a:latin typeface="Arial"/>
                <a:cs typeface="Arial"/>
              </a:rPr>
              <a:t>addressed; Sustainable</a:t>
            </a:r>
            <a:r>
              <a:rPr lang="en-US" sz="1050">
                <a:solidFill>
                  <a:srgbClr val="636363"/>
                </a:solidFill>
                <a:latin typeface="Arial"/>
                <a:cs typeface="Arial"/>
              </a:rPr>
              <a:t> </a:t>
            </a:r>
            <a:r>
              <a:rPr sz="1050" b="1">
                <a:solidFill>
                  <a:srgbClr val="636363"/>
                </a:solidFill>
                <a:latin typeface="Arial"/>
                <a:cs typeface="Arial"/>
              </a:rPr>
              <a:t>opportunities decline</a:t>
            </a:r>
            <a:endParaRPr sz="1050">
              <a:latin typeface="Arial"/>
              <a:cs typeface="Arial"/>
            </a:endParaRPr>
          </a:p>
        </p:txBody>
      </p:sp>
      <p:grpSp>
        <p:nvGrpSpPr>
          <p:cNvPr id="48" name="object 23">
            <a:extLst>
              <a:ext uri="{FF2B5EF4-FFF2-40B4-BE49-F238E27FC236}">
                <a16:creationId xmlns:a16="http://schemas.microsoft.com/office/drawing/2014/main" id="{F61C5AD9-5709-42B6-95B4-15F2132B4B6C}"/>
              </a:ext>
            </a:extLst>
          </p:cNvPr>
          <p:cNvGrpSpPr/>
          <p:nvPr/>
        </p:nvGrpSpPr>
        <p:grpSpPr>
          <a:xfrm>
            <a:off x="4947920" y="2458720"/>
            <a:ext cx="2900680" cy="944880"/>
            <a:chOff x="4947920" y="2458720"/>
            <a:chExt cx="2900680" cy="944880"/>
          </a:xfrm>
        </p:grpSpPr>
        <p:pic>
          <p:nvPicPr>
            <p:cNvPr id="49" name="object 24">
              <a:extLst>
                <a:ext uri="{FF2B5EF4-FFF2-40B4-BE49-F238E27FC236}">
                  <a16:creationId xmlns:a16="http://schemas.microsoft.com/office/drawing/2014/main" id="{ED28AD04-0EB8-408C-AFEC-B067D4BDD067}"/>
                </a:ext>
              </a:extLst>
            </p:cNvPr>
            <p:cNvPicPr/>
            <p:nvPr/>
          </p:nvPicPr>
          <p:blipFill>
            <a:blip r:embed="rId3" cstate="print"/>
            <a:stretch>
              <a:fillRect/>
            </a:stretch>
          </p:blipFill>
          <p:spPr>
            <a:xfrm>
              <a:off x="4947920" y="3261360"/>
              <a:ext cx="132079" cy="142240"/>
            </a:xfrm>
            <a:prstGeom prst="rect">
              <a:avLst/>
            </a:prstGeom>
          </p:spPr>
        </p:pic>
        <p:sp>
          <p:nvSpPr>
            <p:cNvPr id="50" name="object 25">
              <a:extLst>
                <a:ext uri="{FF2B5EF4-FFF2-40B4-BE49-F238E27FC236}">
                  <a16:creationId xmlns:a16="http://schemas.microsoft.com/office/drawing/2014/main" id="{B906F424-F276-4B89-9268-0FBB9576C375}"/>
                </a:ext>
              </a:extLst>
            </p:cNvPr>
            <p:cNvSpPr/>
            <p:nvPr/>
          </p:nvSpPr>
          <p:spPr>
            <a:xfrm>
              <a:off x="6151880" y="2473960"/>
              <a:ext cx="1696720" cy="0"/>
            </a:xfrm>
            <a:custGeom>
              <a:avLst/>
              <a:gdLst/>
              <a:ahLst/>
              <a:cxnLst/>
              <a:rect l="l" t="t" r="r" b="b"/>
              <a:pathLst>
                <a:path w="1696720">
                  <a:moveTo>
                    <a:pt x="0" y="0"/>
                  </a:moveTo>
                  <a:lnTo>
                    <a:pt x="1696720" y="0"/>
                  </a:lnTo>
                </a:path>
              </a:pathLst>
            </a:custGeom>
            <a:ln w="30480">
              <a:solidFill>
                <a:srgbClr val="BBCFE6"/>
              </a:solidFill>
            </a:ln>
          </p:spPr>
          <p:txBody>
            <a:bodyPr wrap="square" lIns="0" tIns="0" rIns="0" bIns="0" rtlCol="0"/>
            <a:lstStyle/>
            <a:p>
              <a:endParaRPr/>
            </a:p>
          </p:txBody>
        </p:sp>
      </p:grpSp>
      <p:sp>
        <p:nvSpPr>
          <p:cNvPr id="51" name="object 26">
            <a:extLst>
              <a:ext uri="{FF2B5EF4-FFF2-40B4-BE49-F238E27FC236}">
                <a16:creationId xmlns:a16="http://schemas.microsoft.com/office/drawing/2014/main" id="{656D5A77-71B6-4991-8465-305A59D07987}"/>
              </a:ext>
            </a:extLst>
          </p:cNvPr>
          <p:cNvSpPr txBox="1"/>
          <p:nvPr/>
        </p:nvSpPr>
        <p:spPr>
          <a:xfrm>
            <a:off x="993139" y="6233967"/>
            <a:ext cx="1518947" cy="820738"/>
          </a:xfrm>
          <a:prstGeom prst="rect">
            <a:avLst/>
          </a:prstGeom>
        </p:spPr>
        <p:txBody>
          <a:bodyPr vert="horz" wrap="square" lIns="0" tIns="12700" rIns="0" bIns="0" rtlCol="0">
            <a:spAutoFit/>
          </a:bodyPr>
          <a:lstStyle/>
          <a:p>
            <a:pPr marL="12700" marR="5080">
              <a:lnSpc>
                <a:spcPct val="100000"/>
              </a:lnSpc>
              <a:spcBef>
                <a:spcPts val="100"/>
              </a:spcBef>
            </a:pPr>
            <a:r>
              <a:rPr sz="1050" b="1">
                <a:solidFill>
                  <a:srgbClr val="636363"/>
                </a:solidFill>
                <a:latin typeface="Arial"/>
                <a:cs typeface="Arial"/>
              </a:rPr>
              <a:t>Thesis has been</a:t>
            </a:r>
            <a:r>
              <a:rPr lang="en-US" sz="1050" b="1">
                <a:solidFill>
                  <a:srgbClr val="636363"/>
                </a:solidFill>
                <a:latin typeface="Arial"/>
                <a:cs typeface="Arial"/>
              </a:rPr>
              <a:t> </a:t>
            </a:r>
            <a:r>
              <a:rPr sz="1050" b="1">
                <a:solidFill>
                  <a:srgbClr val="636363"/>
                </a:solidFill>
                <a:latin typeface="Arial"/>
                <a:cs typeface="Arial"/>
              </a:rPr>
              <a:t>realized </a:t>
            </a:r>
            <a:r>
              <a:rPr sz="1050">
                <a:solidFill>
                  <a:srgbClr val="636363"/>
                </a:solidFill>
                <a:latin typeface="Arial"/>
                <a:cs typeface="Arial"/>
              </a:rPr>
              <a:t>and is fully</a:t>
            </a:r>
            <a:r>
              <a:rPr lang="en-US" sz="1050">
                <a:solidFill>
                  <a:srgbClr val="636363"/>
                </a:solidFill>
                <a:latin typeface="Arial"/>
                <a:cs typeface="Arial"/>
              </a:rPr>
              <a:t> </a:t>
            </a:r>
            <a:r>
              <a:rPr sz="1050">
                <a:solidFill>
                  <a:srgbClr val="636363"/>
                </a:solidFill>
                <a:latin typeface="Arial"/>
                <a:cs typeface="Arial"/>
              </a:rPr>
              <a:t>reflected in spreads</a:t>
            </a:r>
            <a:r>
              <a:rPr lang="en-US" sz="1050">
                <a:solidFill>
                  <a:srgbClr val="636363"/>
                </a:solidFill>
                <a:latin typeface="Arial"/>
                <a:cs typeface="Arial"/>
              </a:rPr>
              <a:t> </a:t>
            </a:r>
            <a:r>
              <a:rPr sz="1050">
                <a:solidFill>
                  <a:srgbClr val="636363"/>
                </a:solidFill>
                <a:latin typeface="Arial"/>
                <a:cs typeface="Arial"/>
              </a:rPr>
              <a:t>with minimal further</a:t>
            </a:r>
            <a:r>
              <a:rPr lang="en-US" sz="1050">
                <a:solidFill>
                  <a:srgbClr val="636363"/>
                </a:solidFill>
                <a:latin typeface="Arial"/>
                <a:cs typeface="Arial"/>
              </a:rPr>
              <a:t> </a:t>
            </a:r>
            <a:r>
              <a:rPr sz="1050">
                <a:solidFill>
                  <a:srgbClr val="636363"/>
                </a:solidFill>
                <a:latin typeface="Arial"/>
                <a:cs typeface="Arial"/>
              </a:rPr>
              <a:t>upside potential</a:t>
            </a:r>
            <a:endParaRPr sz="1050">
              <a:latin typeface="Arial"/>
              <a:cs typeface="Arial"/>
            </a:endParaRPr>
          </a:p>
        </p:txBody>
      </p:sp>
      <p:pic>
        <p:nvPicPr>
          <p:cNvPr id="52" name="object 27">
            <a:extLst>
              <a:ext uri="{FF2B5EF4-FFF2-40B4-BE49-F238E27FC236}">
                <a16:creationId xmlns:a16="http://schemas.microsoft.com/office/drawing/2014/main" id="{633A3113-1127-4587-954C-99F9ED8112E2}"/>
              </a:ext>
            </a:extLst>
          </p:cNvPr>
          <p:cNvPicPr/>
          <p:nvPr/>
        </p:nvPicPr>
        <p:blipFill>
          <a:blip r:embed="rId4" cstate="print"/>
          <a:stretch>
            <a:fillRect/>
          </a:stretch>
        </p:blipFill>
        <p:spPr>
          <a:xfrm>
            <a:off x="3302000" y="6055359"/>
            <a:ext cx="142239" cy="132079"/>
          </a:xfrm>
          <a:prstGeom prst="rect">
            <a:avLst/>
          </a:prstGeom>
        </p:spPr>
      </p:pic>
      <p:sp>
        <p:nvSpPr>
          <p:cNvPr id="53" name="object 28">
            <a:extLst>
              <a:ext uri="{FF2B5EF4-FFF2-40B4-BE49-F238E27FC236}">
                <a16:creationId xmlns:a16="http://schemas.microsoft.com/office/drawing/2014/main" id="{F100BE65-99A4-49F0-9AEA-8CD9A3F4329D}"/>
              </a:ext>
            </a:extLst>
          </p:cNvPr>
          <p:cNvSpPr txBox="1"/>
          <p:nvPr/>
        </p:nvSpPr>
        <p:spPr>
          <a:xfrm>
            <a:off x="5975325" y="6395550"/>
            <a:ext cx="1875789" cy="659155"/>
          </a:xfrm>
          <a:prstGeom prst="rect">
            <a:avLst/>
          </a:prstGeom>
        </p:spPr>
        <p:txBody>
          <a:bodyPr vert="horz" wrap="square" lIns="0" tIns="12700" rIns="0" bIns="0" rtlCol="0">
            <a:spAutoFit/>
          </a:bodyPr>
          <a:lstStyle/>
          <a:p>
            <a:pPr marL="12700" marR="5080">
              <a:lnSpc>
                <a:spcPct val="100000"/>
              </a:lnSpc>
              <a:spcBef>
                <a:spcPts val="100"/>
              </a:spcBef>
            </a:pPr>
            <a:r>
              <a:rPr sz="1050">
                <a:solidFill>
                  <a:srgbClr val="636363"/>
                </a:solidFill>
                <a:latin typeface="Arial"/>
                <a:cs typeface="Arial"/>
              </a:rPr>
              <a:t>In a concentrated portfolio,</a:t>
            </a:r>
            <a:r>
              <a:rPr lang="en-US" sz="1050">
                <a:solidFill>
                  <a:srgbClr val="636363"/>
                </a:solidFill>
                <a:latin typeface="Arial"/>
                <a:cs typeface="Arial"/>
              </a:rPr>
              <a:t> </a:t>
            </a:r>
            <a:r>
              <a:rPr sz="1050">
                <a:solidFill>
                  <a:srgbClr val="636363"/>
                </a:solidFill>
                <a:latin typeface="Arial"/>
                <a:cs typeface="Arial"/>
              </a:rPr>
              <a:t>limited membership creates</a:t>
            </a:r>
            <a:r>
              <a:rPr lang="en-US" sz="1050">
                <a:solidFill>
                  <a:srgbClr val="636363"/>
                </a:solidFill>
                <a:latin typeface="Arial"/>
                <a:cs typeface="Arial"/>
              </a:rPr>
              <a:t> </a:t>
            </a:r>
            <a:r>
              <a:rPr sz="1050" b="1">
                <a:solidFill>
                  <a:srgbClr val="636363"/>
                </a:solidFill>
                <a:latin typeface="Arial"/>
                <a:cs typeface="Arial"/>
              </a:rPr>
              <a:t>healthy competition for</a:t>
            </a:r>
            <a:r>
              <a:rPr lang="en-US" sz="1050" b="1">
                <a:solidFill>
                  <a:srgbClr val="636363"/>
                </a:solidFill>
                <a:latin typeface="Arial"/>
                <a:cs typeface="Arial"/>
              </a:rPr>
              <a:t> </a:t>
            </a:r>
            <a:r>
              <a:rPr sz="1050" b="1">
                <a:solidFill>
                  <a:srgbClr val="636363"/>
                </a:solidFill>
                <a:latin typeface="Arial"/>
                <a:cs typeface="Arial"/>
              </a:rPr>
              <a:t>capital</a:t>
            </a:r>
            <a:endParaRPr sz="1050">
              <a:latin typeface="Arial"/>
              <a:cs typeface="Arial"/>
            </a:endParaRPr>
          </a:p>
        </p:txBody>
      </p:sp>
      <p:grpSp>
        <p:nvGrpSpPr>
          <p:cNvPr id="54" name="object 29">
            <a:extLst>
              <a:ext uri="{FF2B5EF4-FFF2-40B4-BE49-F238E27FC236}">
                <a16:creationId xmlns:a16="http://schemas.microsoft.com/office/drawing/2014/main" id="{C63F7F47-E257-496C-BF45-B75D86242D50}"/>
              </a:ext>
            </a:extLst>
          </p:cNvPr>
          <p:cNvGrpSpPr/>
          <p:nvPr/>
        </p:nvGrpSpPr>
        <p:grpSpPr>
          <a:xfrm>
            <a:off x="4251959" y="4602479"/>
            <a:ext cx="3246120" cy="1595120"/>
            <a:chOff x="4251959" y="4602479"/>
            <a:chExt cx="3246120" cy="1595120"/>
          </a:xfrm>
        </p:grpSpPr>
        <p:pic>
          <p:nvPicPr>
            <p:cNvPr id="55" name="object 30">
              <a:extLst>
                <a:ext uri="{FF2B5EF4-FFF2-40B4-BE49-F238E27FC236}">
                  <a16:creationId xmlns:a16="http://schemas.microsoft.com/office/drawing/2014/main" id="{DAC3DCF1-2EF6-43E8-B280-7E8A490DA464}"/>
                </a:ext>
              </a:extLst>
            </p:cNvPr>
            <p:cNvPicPr/>
            <p:nvPr/>
          </p:nvPicPr>
          <p:blipFill>
            <a:blip r:embed="rId5" cstate="print"/>
            <a:stretch>
              <a:fillRect/>
            </a:stretch>
          </p:blipFill>
          <p:spPr>
            <a:xfrm>
              <a:off x="5029199" y="6055359"/>
              <a:ext cx="142239" cy="142239"/>
            </a:xfrm>
            <a:prstGeom prst="rect">
              <a:avLst/>
            </a:prstGeom>
          </p:spPr>
        </p:pic>
        <p:sp>
          <p:nvSpPr>
            <p:cNvPr id="56" name="object 31">
              <a:extLst>
                <a:ext uri="{FF2B5EF4-FFF2-40B4-BE49-F238E27FC236}">
                  <a16:creationId xmlns:a16="http://schemas.microsoft.com/office/drawing/2014/main" id="{255802E6-F585-4C97-AD53-04ABE31A0F54}"/>
                </a:ext>
              </a:extLst>
            </p:cNvPr>
            <p:cNvSpPr/>
            <p:nvPr/>
          </p:nvSpPr>
          <p:spPr>
            <a:xfrm>
              <a:off x="4251959" y="4668519"/>
              <a:ext cx="3159760" cy="0"/>
            </a:xfrm>
            <a:custGeom>
              <a:avLst/>
              <a:gdLst/>
              <a:ahLst/>
              <a:cxnLst/>
              <a:rect l="l" t="t" r="r" b="b"/>
              <a:pathLst>
                <a:path w="3159759">
                  <a:moveTo>
                    <a:pt x="0" y="0"/>
                  </a:moveTo>
                  <a:lnTo>
                    <a:pt x="3159760" y="0"/>
                  </a:lnTo>
                </a:path>
              </a:pathLst>
            </a:custGeom>
            <a:ln w="30480">
              <a:solidFill>
                <a:srgbClr val="BBCFE6"/>
              </a:solidFill>
            </a:ln>
          </p:spPr>
          <p:txBody>
            <a:bodyPr wrap="square" lIns="0" tIns="0" rIns="0" bIns="0" rtlCol="0"/>
            <a:lstStyle/>
            <a:p>
              <a:endParaRPr/>
            </a:p>
          </p:txBody>
        </p:sp>
        <p:pic>
          <p:nvPicPr>
            <p:cNvPr id="57" name="object 32">
              <a:extLst>
                <a:ext uri="{FF2B5EF4-FFF2-40B4-BE49-F238E27FC236}">
                  <a16:creationId xmlns:a16="http://schemas.microsoft.com/office/drawing/2014/main" id="{12147316-D55A-430A-A4D9-C656B39B9558}"/>
                </a:ext>
              </a:extLst>
            </p:cNvPr>
            <p:cNvPicPr/>
            <p:nvPr/>
          </p:nvPicPr>
          <p:blipFill>
            <a:blip r:embed="rId6" cstate="print"/>
            <a:stretch>
              <a:fillRect/>
            </a:stretch>
          </p:blipFill>
          <p:spPr>
            <a:xfrm>
              <a:off x="7365999" y="4602479"/>
              <a:ext cx="132079" cy="142239"/>
            </a:xfrm>
            <a:prstGeom prst="rect">
              <a:avLst/>
            </a:prstGeom>
          </p:spPr>
        </p:pic>
      </p:grpSp>
      <p:sp>
        <p:nvSpPr>
          <p:cNvPr id="58" name="object 33">
            <a:extLst>
              <a:ext uri="{FF2B5EF4-FFF2-40B4-BE49-F238E27FC236}">
                <a16:creationId xmlns:a16="http://schemas.microsoft.com/office/drawing/2014/main" id="{18EAB82E-1FCB-471D-B2B2-F9ED9764CC88}"/>
              </a:ext>
            </a:extLst>
          </p:cNvPr>
          <p:cNvSpPr txBox="1"/>
          <p:nvPr/>
        </p:nvSpPr>
        <p:spPr>
          <a:xfrm>
            <a:off x="7579467" y="3985360"/>
            <a:ext cx="2169160" cy="1312545"/>
          </a:xfrm>
          <a:prstGeom prst="rect">
            <a:avLst/>
          </a:prstGeom>
        </p:spPr>
        <p:txBody>
          <a:bodyPr vert="horz" wrap="square" lIns="0" tIns="24765" rIns="0" bIns="0" rtlCol="0">
            <a:spAutoFit/>
          </a:bodyPr>
          <a:lstStyle/>
          <a:p>
            <a:pPr marL="12700" marR="5080">
              <a:lnSpc>
                <a:spcPts val="1680"/>
              </a:lnSpc>
              <a:spcBef>
                <a:spcPts val="195"/>
              </a:spcBef>
            </a:pPr>
            <a:r>
              <a:rPr sz="1400" spc="-95">
                <a:solidFill>
                  <a:srgbClr val="003963"/>
                </a:solidFill>
                <a:latin typeface="Arial"/>
                <a:cs typeface="Arial"/>
              </a:rPr>
              <a:t>A</a:t>
            </a:r>
            <a:r>
              <a:rPr sz="1400" spc="-15">
                <a:solidFill>
                  <a:srgbClr val="003963"/>
                </a:solidFill>
                <a:latin typeface="Arial"/>
                <a:cs typeface="Arial"/>
              </a:rPr>
              <a:t>n</a:t>
            </a:r>
            <a:r>
              <a:rPr sz="1400" spc="-5">
                <a:solidFill>
                  <a:srgbClr val="003963"/>
                </a:solidFill>
                <a:latin typeface="Arial"/>
                <a:cs typeface="Arial"/>
              </a:rPr>
              <a:t>y vi</a:t>
            </a:r>
            <a:r>
              <a:rPr sz="1400" spc="-15">
                <a:solidFill>
                  <a:srgbClr val="003963"/>
                </a:solidFill>
                <a:latin typeface="Arial"/>
                <a:cs typeface="Arial"/>
              </a:rPr>
              <a:t>o</a:t>
            </a:r>
            <a:r>
              <a:rPr sz="1400" spc="-5">
                <a:solidFill>
                  <a:srgbClr val="003963"/>
                </a:solidFill>
                <a:latin typeface="Arial"/>
                <a:cs typeface="Arial"/>
              </a:rPr>
              <a:t>l</a:t>
            </a:r>
            <a:r>
              <a:rPr sz="1400" spc="-10">
                <a:solidFill>
                  <a:srgbClr val="003963"/>
                </a:solidFill>
                <a:latin typeface="Arial"/>
                <a:cs typeface="Arial"/>
              </a:rPr>
              <a:t>at</a:t>
            </a:r>
            <a:r>
              <a:rPr sz="1400" spc="-5">
                <a:solidFill>
                  <a:srgbClr val="003963"/>
                </a:solidFill>
                <a:latin typeface="Arial"/>
                <a:cs typeface="Arial"/>
              </a:rPr>
              <a:t>i</a:t>
            </a:r>
            <a:r>
              <a:rPr sz="1400" spc="-15">
                <a:solidFill>
                  <a:srgbClr val="003963"/>
                </a:solidFill>
                <a:latin typeface="Arial"/>
                <a:cs typeface="Arial"/>
              </a:rPr>
              <a:t>o</a:t>
            </a:r>
            <a:r>
              <a:rPr sz="1400" spc="-10">
                <a:solidFill>
                  <a:srgbClr val="003963"/>
                </a:solidFill>
                <a:latin typeface="Arial"/>
                <a:cs typeface="Arial"/>
              </a:rPr>
              <a:t>n</a:t>
            </a:r>
            <a:r>
              <a:rPr sz="1400" spc="-165">
                <a:solidFill>
                  <a:srgbClr val="003963"/>
                </a:solidFill>
                <a:latin typeface="Arial"/>
                <a:cs typeface="Arial"/>
              </a:rPr>
              <a:t> </a:t>
            </a:r>
            <a:r>
              <a:rPr sz="1400" spc="-15">
                <a:solidFill>
                  <a:srgbClr val="003963"/>
                </a:solidFill>
                <a:latin typeface="Arial"/>
                <a:cs typeface="Arial"/>
              </a:rPr>
              <a:t>o</a:t>
            </a:r>
            <a:r>
              <a:rPr sz="1400" spc="-5">
                <a:solidFill>
                  <a:srgbClr val="003963"/>
                </a:solidFill>
                <a:latin typeface="Arial"/>
                <a:cs typeface="Arial"/>
              </a:rPr>
              <a:t>f</a:t>
            </a:r>
            <a:r>
              <a:rPr sz="1400" spc="-85">
                <a:solidFill>
                  <a:srgbClr val="003963"/>
                </a:solidFill>
                <a:latin typeface="Arial"/>
                <a:cs typeface="Arial"/>
              </a:rPr>
              <a:t> </a:t>
            </a:r>
            <a:r>
              <a:rPr sz="1400" spc="-5">
                <a:solidFill>
                  <a:srgbClr val="003963"/>
                </a:solidFill>
                <a:latin typeface="Arial"/>
                <a:cs typeface="Arial"/>
              </a:rPr>
              <a:t>t</a:t>
            </a:r>
            <a:r>
              <a:rPr sz="1400" spc="-15">
                <a:solidFill>
                  <a:srgbClr val="003963"/>
                </a:solidFill>
                <a:latin typeface="Arial"/>
                <a:cs typeface="Arial"/>
              </a:rPr>
              <a:t>hes</a:t>
            </a:r>
            <a:r>
              <a:rPr sz="1400" spc="-10">
                <a:solidFill>
                  <a:srgbClr val="003963"/>
                </a:solidFill>
                <a:latin typeface="Arial"/>
                <a:cs typeface="Arial"/>
              </a:rPr>
              <a:t>e</a:t>
            </a:r>
            <a:r>
              <a:rPr sz="1400" spc="-85">
                <a:solidFill>
                  <a:srgbClr val="003963"/>
                </a:solidFill>
                <a:latin typeface="Arial"/>
                <a:cs typeface="Arial"/>
              </a:rPr>
              <a:t> </a:t>
            </a:r>
            <a:r>
              <a:rPr sz="1400" spc="-5">
                <a:solidFill>
                  <a:srgbClr val="003963"/>
                </a:solidFill>
                <a:latin typeface="Arial"/>
                <a:cs typeface="Arial"/>
              </a:rPr>
              <a:t>4</a:t>
            </a:r>
            <a:r>
              <a:rPr lang="en-US" sz="1400" spc="-5">
                <a:solidFill>
                  <a:srgbClr val="003963"/>
                </a:solidFill>
                <a:latin typeface="Arial"/>
                <a:cs typeface="Arial"/>
              </a:rPr>
              <a:t> </a:t>
            </a:r>
            <a:r>
              <a:rPr sz="1400" spc="-5">
                <a:solidFill>
                  <a:srgbClr val="003963"/>
                </a:solidFill>
                <a:latin typeface="Arial"/>
                <a:cs typeface="Arial"/>
              </a:rPr>
              <a:t>f</a:t>
            </a:r>
            <a:r>
              <a:rPr sz="1400" spc="-15">
                <a:solidFill>
                  <a:srgbClr val="003963"/>
                </a:solidFill>
                <a:latin typeface="Arial"/>
                <a:cs typeface="Arial"/>
              </a:rPr>
              <a:t>a</a:t>
            </a:r>
            <a:r>
              <a:rPr sz="1400" spc="-5">
                <a:solidFill>
                  <a:srgbClr val="003963"/>
                </a:solidFill>
                <a:latin typeface="Arial"/>
                <a:cs typeface="Arial"/>
              </a:rPr>
              <a:t>ctors</a:t>
            </a:r>
            <a:r>
              <a:rPr sz="1400" spc="-165">
                <a:solidFill>
                  <a:srgbClr val="003963"/>
                </a:solidFill>
                <a:latin typeface="Arial"/>
                <a:cs typeface="Arial"/>
              </a:rPr>
              <a:t> </a:t>
            </a:r>
            <a:r>
              <a:rPr sz="1400" spc="-10">
                <a:solidFill>
                  <a:srgbClr val="003963"/>
                </a:solidFill>
                <a:latin typeface="Arial"/>
                <a:cs typeface="Arial"/>
              </a:rPr>
              <a:t>i</a:t>
            </a:r>
            <a:r>
              <a:rPr sz="1400" spc="-5">
                <a:solidFill>
                  <a:srgbClr val="003963"/>
                </a:solidFill>
                <a:latin typeface="Arial"/>
                <a:cs typeface="Arial"/>
              </a:rPr>
              <a:t>s </a:t>
            </a:r>
            <a:r>
              <a:rPr sz="1400" spc="-10">
                <a:solidFill>
                  <a:srgbClr val="003963"/>
                </a:solidFill>
                <a:latin typeface="Arial"/>
                <a:cs typeface="Arial"/>
              </a:rPr>
              <a:t>i</a:t>
            </a:r>
            <a:r>
              <a:rPr sz="1400" spc="-90">
                <a:solidFill>
                  <a:srgbClr val="003963"/>
                </a:solidFill>
                <a:latin typeface="Arial"/>
                <a:cs typeface="Arial"/>
              </a:rPr>
              <a:t>mm</a:t>
            </a:r>
            <a:r>
              <a:rPr sz="1400" spc="-10">
                <a:solidFill>
                  <a:srgbClr val="003963"/>
                </a:solidFill>
                <a:latin typeface="Arial"/>
                <a:cs typeface="Arial"/>
              </a:rPr>
              <a:t>edia</a:t>
            </a:r>
            <a:r>
              <a:rPr sz="1400" spc="-5">
                <a:solidFill>
                  <a:srgbClr val="003963"/>
                </a:solidFill>
                <a:latin typeface="Arial"/>
                <a:cs typeface="Arial"/>
              </a:rPr>
              <a:t>t</a:t>
            </a:r>
            <a:r>
              <a:rPr sz="1400" spc="-10">
                <a:solidFill>
                  <a:srgbClr val="003963"/>
                </a:solidFill>
                <a:latin typeface="Arial"/>
                <a:cs typeface="Arial"/>
              </a:rPr>
              <a:t>ely</a:t>
            </a:r>
            <a:r>
              <a:rPr lang="en-US" sz="1400" spc="-10">
                <a:solidFill>
                  <a:srgbClr val="003963"/>
                </a:solidFill>
                <a:latin typeface="Arial"/>
                <a:cs typeface="Arial"/>
              </a:rPr>
              <a:t> </a:t>
            </a:r>
            <a:r>
              <a:rPr sz="1400" spc="-5">
                <a:solidFill>
                  <a:srgbClr val="003963"/>
                </a:solidFill>
                <a:latin typeface="Arial"/>
                <a:cs typeface="Arial"/>
              </a:rPr>
              <a:t>r</a:t>
            </a:r>
            <a:r>
              <a:rPr sz="1400" spc="-15">
                <a:solidFill>
                  <a:srgbClr val="003963"/>
                </a:solidFill>
                <a:latin typeface="Arial"/>
                <a:cs typeface="Arial"/>
              </a:rPr>
              <a:t>a</a:t>
            </a:r>
            <a:r>
              <a:rPr sz="1400" spc="-5">
                <a:solidFill>
                  <a:srgbClr val="003963"/>
                </a:solidFill>
                <a:latin typeface="Arial"/>
                <a:cs typeface="Arial"/>
              </a:rPr>
              <a:t>is</a:t>
            </a:r>
            <a:r>
              <a:rPr sz="1400" spc="-15">
                <a:solidFill>
                  <a:srgbClr val="003963"/>
                </a:solidFill>
                <a:latin typeface="Arial"/>
                <a:cs typeface="Arial"/>
              </a:rPr>
              <a:t>e</a:t>
            </a:r>
            <a:r>
              <a:rPr sz="1400" spc="-10">
                <a:solidFill>
                  <a:srgbClr val="003963"/>
                </a:solidFill>
                <a:latin typeface="Arial"/>
                <a:cs typeface="Arial"/>
              </a:rPr>
              <a:t>d</a:t>
            </a:r>
            <a:r>
              <a:rPr sz="1400" spc="-165">
                <a:solidFill>
                  <a:srgbClr val="003963"/>
                </a:solidFill>
                <a:latin typeface="Arial"/>
                <a:cs typeface="Arial"/>
              </a:rPr>
              <a:t> </a:t>
            </a:r>
            <a:r>
              <a:rPr sz="1400" spc="-15">
                <a:solidFill>
                  <a:srgbClr val="003963"/>
                </a:solidFill>
                <a:latin typeface="Arial"/>
                <a:cs typeface="Arial"/>
              </a:rPr>
              <a:t>an</a:t>
            </a:r>
            <a:r>
              <a:rPr sz="1400" spc="-10">
                <a:solidFill>
                  <a:srgbClr val="003963"/>
                </a:solidFill>
                <a:latin typeface="Arial"/>
                <a:cs typeface="Arial"/>
              </a:rPr>
              <a:t>d</a:t>
            </a:r>
            <a:r>
              <a:rPr sz="1400" spc="-85">
                <a:solidFill>
                  <a:srgbClr val="003963"/>
                </a:solidFill>
                <a:latin typeface="Arial"/>
                <a:cs typeface="Arial"/>
              </a:rPr>
              <a:t> </a:t>
            </a:r>
            <a:r>
              <a:rPr sz="1400" spc="-15">
                <a:solidFill>
                  <a:srgbClr val="003963"/>
                </a:solidFill>
                <a:latin typeface="Arial"/>
                <a:cs typeface="Arial"/>
              </a:rPr>
              <a:t>d</a:t>
            </a:r>
            <a:r>
              <a:rPr sz="1400" spc="-5">
                <a:solidFill>
                  <a:srgbClr val="003963"/>
                </a:solidFill>
                <a:latin typeface="Arial"/>
                <a:cs typeface="Arial"/>
              </a:rPr>
              <a:t>isc</a:t>
            </a:r>
            <a:r>
              <a:rPr sz="1400" spc="-15">
                <a:solidFill>
                  <a:srgbClr val="003963"/>
                </a:solidFill>
                <a:latin typeface="Arial"/>
                <a:cs typeface="Arial"/>
              </a:rPr>
              <a:t>us</a:t>
            </a:r>
            <a:r>
              <a:rPr sz="1400" spc="-5">
                <a:solidFill>
                  <a:srgbClr val="003963"/>
                </a:solidFill>
                <a:latin typeface="Arial"/>
                <a:cs typeface="Arial"/>
              </a:rPr>
              <a:t>s</a:t>
            </a:r>
            <a:r>
              <a:rPr sz="1400" spc="-15">
                <a:solidFill>
                  <a:srgbClr val="003963"/>
                </a:solidFill>
                <a:latin typeface="Arial"/>
                <a:cs typeface="Arial"/>
              </a:rPr>
              <a:t>ed</a:t>
            </a:r>
            <a:r>
              <a:rPr sz="1400" spc="-5">
                <a:solidFill>
                  <a:srgbClr val="003963"/>
                </a:solidFill>
                <a:latin typeface="Arial"/>
                <a:cs typeface="Arial"/>
              </a:rPr>
              <a:t>,</a:t>
            </a:r>
            <a:r>
              <a:rPr lang="en-US" sz="1400" spc="-5">
                <a:solidFill>
                  <a:srgbClr val="003963"/>
                </a:solidFill>
                <a:latin typeface="Arial"/>
                <a:cs typeface="Arial"/>
              </a:rPr>
              <a:t> </a:t>
            </a:r>
            <a:r>
              <a:rPr sz="1400" spc="-5">
                <a:solidFill>
                  <a:srgbClr val="003963"/>
                </a:solidFill>
                <a:latin typeface="Arial"/>
                <a:cs typeface="Arial"/>
              </a:rPr>
              <a:t>f</a:t>
            </a:r>
            <a:r>
              <a:rPr sz="1400" spc="-15">
                <a:solidFill>
                  <a:srgbClr val="003963"/>
                </a:solidFill>
                <a:latin typeface="Arial"/>
                <a:cs typeface="Arial"/>
              </a:rPr>
              <a:t>o</a:t>
            </a:r>
            <a:r>
              <a:rPr sz="1400" spc="-5">
                <a:solidFill>
                  <a:srgbClr val="003963"/>
                </a:solidFill>
                <a:latin typeface="Arial"/>
                <a:cs typeface="Arial"/>
              </a:rPr>
              <a:t>ll</a:t>
            </a:r>
            <a:r>
              <a:rPr sz="1400" spc="-15">
                <a:solidFill>
                  <a:srgbClr val="003963"/>
                </a:solidFill>
                <a:latin typeface="Arial"/>
                <a:cs typeface="Arial"/>
              </a:rPr>
              <a:t>o</a:t>
            </a:r>
            <a:r>
              <a:rPr sz="1400" spc="-10">
                <a:solidFill>
                  <a:srgbClr val="003963"/>
                </a:solidFill>
                <a:latin typeface="Arial"/>
                <a:cs typeface="Arial"/>
              </a:rPr>
              <a:t>w</a:t>
            </a:r>
            <a:r>
              <a:rPr sz="1400" spc="-15">
                <a:solidFill>
                  <a:srgbClr val="003963"/>
                </a:solidFill>
                <a:latin typeface="Arial"/>
                <a:cs typeface="Arial"/>
              </a:rPr>
              <a:t>e</a:t>
            </a:r>
            <a:r>
              <a:rPr sz="1400" spc="-10">
                <a:solidFill>
                  <a:srgbClr val="003963"/>
                </a:solidFill>
                <a:latin typeface="Arial"/>
                <a:cs typeface="Arial"/>
              </a:rPr>
              <a:t>d</a:t>
            </a:r>
            <a:r>
              <a:rPr sz="1400" spc="-165">
                <a:solidFill>
                  <a:srgbClr val="003963"/>
                </a:solidFill>
                <a:latin typeface="Arial"/>
                <a:cs typeface="Arial"/>
              </a:rPr>
              <a:t> </a:t>
            </a:r>
            <a:r>
              <a:rPr sz="1400" spc="-15">
                <a:solidFill>
                  <a:srgbClr val="003963"/>
                </a:solidFill>
                <a:latin typeface="Arial"/>
                <a:cs typeface="Arial"/>
              </a:rPr>
              <a:t>b</a:t>
            </a:r>
            <a:r>
              <a:rPr sz="1400" spc="-5">
                <a:solidFill>
                  <a:srgbClr val="003963"/>
                </a:solidFill>
                <a:latin typeface="Arial"/>
                <a:cs typeface="Arial"/>
              </a:rPr>
              <a:t>y</a:t>
            </a:r>
            <a:r>
              <a:rPr sz="1400" spc="-85">
                <a:solidFill>
                  <a:srgbClr val="003963"/>
                </a:solidFill>
                <a:latin typeface="Arial"/>
                <a:cs typeface="Arial"/>
              </a:rPr>
              <a:t> </a:t>
            </a:r>
            <a:r>
              <a:rPr sz="1400" spc="-15">
                <a:solidFill>
                  <a:srgbClr val="003963"/>
                </a:solidFill>
                <a:latin typeface="Arial"/>
                <a:cs typeface="Arial"/>
              </a:rPr>
              <a:t>a</a:t>
            </a:r>
            <a:r>
              <a:rPr sz="1400" spc="-10">
                <a:solidFill>
                  <a:srgbClr val="003963"/>
                </a:solidFill>
                <a:latin typeface="Arial"/>
                <a:cs typeface="Arial"/>
              </a:rPr>
              <a:t>n</a:t>
            </a:r>
            <a:r>
              <a:rPr sz="1400" spc="-85">
                <a:solidFill>
                  <a:srgbClr val="003963"/>
                </a:solidFill>
                <a:latin typeface="Arial"/>
                <a:cs typeface="Arial"/>
              </a:rPr>
              <a:t> </a:t>
            </a:r>
            <a:r>
              <a:rPr sz="1400" spc="-15">
                <a:solidFill>
                  <a:srgbClr val="003963"/>
                </a:solidFill>
                <a:latin typeface="Arial"/>
                <a:cs typeface="Arial"/>
              </a:rPr>
              <a:t>a</a:t>
            </a:r>
            <a:r>
              <a:rPr sz="1400" spc="-5">
                <a:solidFill>
                  <a:srgbClr val="003963"/>
                </a:solidFill>
                <a:latin typeface="Arial"/>
                <a:cs typeface="Arial"/>
              </a:rPr>
              <a:t>ss</a:t>
            </a:r>
            <a:r>
              <a:rPr sz="1400" spc="-15">
                <a:solidFill>
                  <a:srgbClr val="003963"/>
                </a:solidFill>
                <a:latin typeface="Arial"/>
                <a:cs typeface="Arial"/>
              </a:rPr>
              <a:t>e</a:t>
            </a:r>
            <a:r>
              <a:rPr sz="1400" spc="-5">
                <a:solidFill>
                  <a:srgbClr val="003963"/>
                </a:solidFill>
                <a:latin typeface="Arial"/>
                <a:cs typeface="Arial"/>
              </a:rPr>
              <a:t>ss</a:t>
            </a:r>
            <a:r>
              <a:rPr sz="1400" spc="-90">
                <a:solidFill>
                  <a:srgbClr val="003963"/>
                </a:solidFill>
                <a:latin typeface="Arial"/>
                <a:cs typeface="Arial"/>
              </a:rPr>
              <a:t>m</a:t>
            </a:r>
            <a:r>
              <a:rPr sz="1400" spc="-15">
                <a:solidFill>
                  <a:srgbClr val="003963"/>
                </a:solidFill>
                <a:latin typeface="Arial"/>
                <a:cs typeface="Arial"/>
              </a:rPr>
              <a:t>en</a:t>
            </a:r>
            <a:r>
              <a:rPr sz="1400" spc="-5">
                <a:solidFill>
                  <a:srgbClr val="003963"/>
                </a:solidFill>
                <a:latin typeface="Arial"/>
                <a:cs typeface="Arial"/>
              </a:rPr>
              <a:t>t</a:t>
            </a:r>
            <a:r>
              <a:rPr lang="en-US" sz="1400" spc="-5">
                <a:solidFill>
                  <a:srgbClr val="003963"/>
                </a:solidFill>
                <a:latin typeface="Arial"/>
                <a:cs typeface="Arial"/>
              </a:rPr>
              <a:t> </a:t>
            </a:r>
            <a:r>
              <a:rPr sz="1400" spc="-15">
                <a:solidFill>
                  <a:srgbClr val="003963"/>
                </a:solidFill>
                <a:latin typeface="Arial"/>
                <a:cs typeface="Arial"/>
              </a:rPr>
              <a:t>o</a:t>
            </a:r>
            <a:r>
              <a:rPr sz="1400" spc="-5">
                <a:solidFill>
                  <a:srgbClr val="003963"/>
                </a:solidFill>
                <a:latin typeface="Arial"/>
                <a:cs typeface="Arial"/>
              </a:rPr>
              <a:t>f</a:t>
            </a:r>
            <a:r>
              <a:rPr sz="1400" spc="-85">
                <a:solidFill>
                  <a:srgbClr val="003963"/>
                </a:solidFill>
                <a:latin typeface="Arial"/>
                <a:cs typeface="Arial"/>
              </a:rPr>
              <a:t> </a:t>
            </a:r>
            <a:r>
              <a:rPr sz="1400" spc="-5">
                <a:solidFill>
                  <a:srgbClr val="003963"/>
                </a:solidFill>
                <a:latin typeface="Arial"/>
                <a:cs typeface="Arial"/>
              </a:rPr>
              <a:t>v</a:t>
            </a:r>
            <a:r>
              <a:rPr sz="1400" spc="-15">
                <a:solidFill>
                  <a:srgbClr val="003963"/>
                </a:solidFill>
                <a:latin typeface="Arial"/>
                <a:cs typeface="Arial"/>
              </a:rPr>
              <a:t>a</a:t>
            </a:r>
            <a:r>
              <a:rPr sz="1400" spc="-5">
                <a:solidFill>
                  <a:srgbClr val="003963"/>
                </a:solidFill>
                <a:latin typeface="Arial"/>
                <a:cs typeface="Arial"/>
              </a:rPr>
              <a:t>l</a:t>
            </a:r>
            <a:r>
              <a:rPr sz="1400" spc="-15">
                <a:solidFill>
                  <a:srgbClr val="003963"/>
                </a:solidFill>
                <a:latin typeface="Arial"/>
                <a:cs typeface="Arial"/>
              </a:rPr>
              <a:t>ue</a:t>
            </a:r>
            <a:r>
              <a:rPr sz="1400" spc="-5">
                <a:solidFill>
                  <a:srgbClr val="003963"/>
                </a:solidFill>
                <a:latin typeface="Arial"/>
                <a:cs typeface="Arial"/>
              </a:rPr>
              <a:t>,</a:t>
            </a:r>
            <a:r>
              <a:rPr sz="1400" spc="-85">
                <a:solidFill>
                  <a:srgbClr val="003963"/>
                </a:solidFill>
                <a:latin typeface="Arial"/>
                <a:cs typeface="Arial"/>
              </a:rPr>
              <a:t> </a:t>
            </a:r>
            <a:r>
              <a:rPr sz="1400" spc="-15">
                <a:solidFill>
                  <a:srgbClr val="003963"/>
                </a:solidFill>
                <a:latin typeface="Arial"/>
                <a:cs typeface="Arial"/>
              </a:rPr>
              <a:t>oppo</a:t>
            </a:r>
            <a:r>
              <a:rPr sz="1400" spc="-5">
                <a:solidFill>
                  <a:srgbClr val="003963"/>
                </a:solidFill>
                <a:latin typeface="Arial"/>
                <a:cs typeface="Arial"/>
              </a:rPr>
              <a:t>rt</a:t>
            </a:r>
            <a:r>
              <a:rPr sz="1400" spc="-15">
                <a:solidFill>
                  <a:srgbClr val="003963"/>
                </a:solidFill>
                <a:latin typeface="Arial"/>
                <a:cs typeface="Arial"/>
              </a:rPr>
              <a:t>un</a:t>
            </a:r>
            <a:r>
              <a:rPr sz="1400" spc="-5">
                <a:solidFill>
                  <a:srgbClr val="003963"/>
                </a:solidFill>
                <a:latin typeface="Arial"/>
                <a:cs typeface="Arial"/>
              </a:rPr>
              <a:t>ity</a:t>
            </a:r>
            <a:r>
              <a:rPr sz="1400" spc="-165">
                <a:solidFill>
                  <a:srgbClr val="003963"/>
                </a:solidFill>
                <a:latin typeface="Arial"/>
                <a:cs typeface="Arial"/>
              </a:rPr>
              <a:t> </a:t>
            </a:r>
            <a:r>
              <a:rPr sz="1400" spc="-10">
                <a:solidFill>
                  <a:srgbClr val="003963"/>
                </a:solidFill>
                <a:latin typeface="Arial"/>
                <a:cs typeface="Arial"/>
              </a:rPr>
              <a:t>and</a:t>
            </a:r>
            <a:r>
              <a:rPr lang="en-US" sz="1400" spc="-10">
                <a:solidFill>
                  <a:srgbClr val="003963"/>
                </a:solidFill>
                <a:latin typeface="Arial"/>
                <a:cs typeface="Arial"/>
              </a:rPr>
              <a:t> </a:t>
            </a:r>
            <a:r>
              <a:rPr sz="1400" spc="-10">
                <a:solidFill>
                  <a:srgbClr val="003963"/>
                </a:solidFill>
                <a:latin typeface="Arial"/>
                <a:cs typeface="Arial"/>
              </a:rPr>
              <a:t>ulti</a:t>
            </a:r>
            <a:r>
              <a:rPr sz="1400" spc="-90">
                <a:solidFill>
                  <a:srgbClr val="003963"/>
                </a:solidFill>
                <a:latin typeface="Arial"/>
                <a:cs typeface="Arial"/>
              </a:rPr>
              <a:t>m</a:t>
            </a:r>
            <a:r>
              <a:rPr sz="1400" spc="-15">
                <a:solidFill>
                  <a:srgbClr val="003963"/>
                </a:solidFill>
                <a:latin typeface="Arial"/>
                <a:cs typeface="Arial"/>
              </a:rPr>
              <a:t>a</a:t>
            </a:r>
            <a:r>
              <a:rPr sz="1400" spc="-5">
                <a:solidFill>
                  <a:srgbClr val="003963"/>
                </a:solidFill>
                <a:latin typeface="Arial"/>
                <a:cs typeface="Arial"/>
              </a:rPr>
              <a:t>t</a:t>
            </a:r>
            <a:r>
              <a:rPr sz="1400" spc="-10">
                <a:solidFill>
                  <a:srgbClr val="003963"/>
                </a:solidFill>
                <a:latin typeface="Arial"/>
                <a:cs typeface="Arial"/>
              </a:rPr>
              <a:t>el</a:t>
            </a:r>
            <a:r>
              <a:rPr sz="1400" spc="-5">
                <a:solidFill>
                  <a:srgbClr val="003963"/>
                </a:solidFill>
                <a:latin typeface="Arial"/>
                <a:cs typeface="Arial"/>
              </a:rPr>
              <a:t>y</a:t>
            </a:r>
            <a:r>
              <a:rPr sz="1400" spc="-85">
                <a:solidFill>
                  <a:srgbClr val="003963"/>
                </a:solidFill>
                <a:latin typeface="Arial"/>
                <a:cs typeface="Arial"/>
              </a:rPr>
              <a:t> </a:t>
            </a:r>
            <a:r>
              <a:rPr sz="1400" spc="-10">
                <a:solidFill>
                  <a:srgbClr val="003963"/>
                </a:solidFill>
                <a:latin typeface="Arial"/>
                <a:cs typeface="Arial"/>
              </a:rPr>
              <a:t>a</a:t>
            </a:r>
            <a:r>
              <a:rPr sz="1400" spc="-85">
                <a:solidFill>
                  <a:srgbClr val="003963"/>
                </a:solidFill>
                <a:latin typeface="Arial"/>
                <a:cs typeface="Arial"/>
              </a:rPr>
              <a:t> </a:t>
            </a:r>
            <a:r>
              <a:rPr sz="1400" spc="-5">
                <a:solidFill>
                  <a:srgbClr val="003963"/>
                </a:solidFill>
                <a:latin typeface="Arial"/>
                <a:cs typeface="Arial"/>
              </a:rPr>
              <a:t>s</a:t>
            </a:r>
            <a:r>
              <a:rPr sz="1400" spc="-10">
                <a:solidFill>
                  <a:srgbClr val="003963"/>
                </a:solidFill>
                <a:latin typeface="Arial"/>
                <a:cs typeface="Arial"/>
              </a:rPr>
              <a:t>el</a:t>
            </a:r>
            <a:r>
              <a:rPr sz="1400" spc="-5">
                <a:solidFill>
                  <a:srgbClr val="003963"/>
                </a:solidFill>
                <a:latin typeface="Arial"/>
                <a:cs typeface="Arial"/>
              </a:rPr>
              <a:t>l</a:t>
            </a:r>
            <a:r>
              <a:rPr sz="1400" spc="-85">
                <a:solidFill>
                  <a:srgbClr val="003963"/>
                </a:solidFill>
                <a:latin typeface="Arial"/>
                <a:cs typeface="Arial"/>
              </a:rPr>
              <a:t> </a:t>
            </a:r>
            <a:r>
              <a:rPr sz="1400" spc="-15">
                <a:solidFill>
                  <a:srgbClr val="003963"/>
                </a:solidFill>
                <a:latin typeface="Arial"/>
                <a:cs typeface="Arial"/>
              </a:rPr>
              <a:t>de</a:t>
            </a:r>
            <a:r>
              <a:rPr sz="1400" spc="-5">
                <a:solidFill>
                  <a:srgbClr val="003963"/>
                </a:solidFill>
                <a:latin typeface="Arial"/>
                <a:cs typeface="Arial"/>
              </a:rPr>
              <a:t>cision</a:t>
            </a:r>
            <a:endParaRPr sz="1400">
              <a:latin typeface="Arial"/>
              <a:cs typeface="Arial"/>
            </a:endParaRPr>
          </a:p>
        </p:txBody>
      </p:sp>
      <p:graphicFrame>
        <p:nvGraphicFramePr>
          <p:cNvPr id="59" name="object 34">
            <a:extLst>
              <a:ext uri="{FF2B5EF4-FFF2-40B4-BE49-F238E27FC236}">
                <a16:creationId xmlns:a16="http://schemas.microsoft.com/office/drawing/2014/main" id="{3E13A9BA-339C-4703-AB1C-E2CDD53B4CD6}"/>
              </a:ext>
            </a:extLst>
          </p:cNvPr>
          <p:cNvGraphicFramePr>
            <a:graphicFrameLocks noGrp="1"/>
          </p:cNvGraphicFramePr>
          <p:nvPr/>
        </p:nvGraphicFramePr>
        <p:xfrm>
          <a:off x="457200" y="1411605"/>
          <a:ext cx="9067799" cy="457200"/>
        </p:xfrm>
        <a:graphic>
          <a:graphicData uri="http://schemas.openxmlformats.org/drawingml/2006/table">
            <a:tbl>
              <a:tblPr firstRow="1" bandRow="1">
                <a:tableStyleId>{2D5ABB26-0587-4C30-8999-92F81FD0307C}</a:tableStyleId>
              </a:tblPr>
              <a:tblGrid>
                <a:gridCol w="1452245">
                  <a:extLst>
                    <a:ext uri="{9D8B030D-6E8A-4147-A177-3AD203B41FA5}">
                      <a16:colId xmlns:a16="http://schemas.microsoft.com/office/drawing/2014/main" val="20000"/>
                    </a:ext>
                  </a:extLst>
                </a:gridCol>
                <a:gridCol w="1612265">
                  <a:extLst>
                    <a:ext uri="{9D8B030D-6E8A-4147-A177-3AD203B41FA5}">
                      <a16:colId xmlns:a16="http://schemas.microsoft.com/office/drawing/2014/main" val="20001"/>
                    </a:ext>
                  </a:extLst>
                </a:gridCol>
                <a:gridCol w="1486535">
                  <a:extLst>
                    <a:ext uri="{9D8B030D-6E8A-4147-A177-3AD203B41FA5}">
                      <a16:colId xmlns:a16="http://schemas.microsoft.com/office/drawing/2014/main" val="20002"/>
                    </a:ext>
                  </a:extLst>
                </a:gridCol>
                <a:gridCol w="1404620">
                  <a:extLst>
                    <a:ext uri="{9D8B030D-6E8A-4147-A177-3AD203B41FA5}">
                      <a16:colId xmlns:a16="http://schemas.microsoft.com/office/drawing/2014/main" val="20003"/>
                    </a:ext>
                  </a:extLst>
                </a:gridCol>
                <a:gridCol w="1600834">
                  <a:extLst>
                    <a:ext uri="{9D8B030D-6E8A-4147-A177-3AD203B41FA5}">
                      <a16:colId xmlns:a16="http://schemas.microsoft.com/office/drawing/2014/main" val="20004"/>
                    </a:ext>
                  </a:extLst>
                </a:gridCol>
                <a:gridCol w="1511300">
                  <a:extLst>
                    <a:ext uri="{9D8B030D-6E8A-4147-A177-3AD203B41FA5}">
                      <a16:colId xmlns:a16="http://schemas.microsoft.com/office/drawing/2014/main" val="20005"/>
                    </a:ext>
                  </a:extLst>
                </a:gridCol>
              </a:tblGrid>
              <a:tr h="457200">
                <a:tc>
                  <a:txBody>
                    <a:bodyPr/>
                    <a:lstStyle/>
                    <a:p>
                      <a:pPr marL="365760">
                        <a:lnSpc>
                          <a:spcPct val="100000"/>
                        </a:lnSpc>
                        <a:spcBef>
                          <a:spcPts val="1080"/>
                        </a:spcBef>
                      </a:pPr>
                      <a:r>
                        <a:rPr sz="1200" b="1" spc="-10">
                          <a:solidFill>
                            <a:srgbClr val="003963"/>
                          </a:solidFill>
                          <a:latin typeface="Arial"/>
                          <a:cs typeface="Arial"/>
                        </a:rPr>
                        <a:t>UNIVERSE</a:t>
                      </a:r>
                      <a:endParaRPr sz="1200">
                        <a:latin typeface="Arial"/>
                        <a:cs typeface="Arial"/>
                      </a:endParaRPr>
                    </a:p>
                  </a:txBody>
                  <a:tcPr marL="0" marR="0" marT="137160" marB="0">
                    <a:lnB w="12700">
                      <a:solidFill>
                        <a:srgbClr val="163962"/>
                      </a:solidFill>
                      <a:prstDash val="solid"/>
                    </a:lnB>
                  </a:tcPr>
                </a:tc>
                <a:tc>
                  <a:txBody>
                    <a:bodyPr/>
                    <a:lstStyle/>
                    <a:p>
                      <a:pPr marL="313690" marR="286385" indent="335280">
                        <a:lnSpc>
                          <a:spcPct val="100000"/>
                        </a:lnSpc>
                        <a:spcBef>
                          <a:spcPts val="360"/>
                        </a:spcBef>
                      </a:pPr>
                      <a:r>
                        <a:rPr sz="1200" b="1" spc="-5">
                          <a:solidFill>
                            <a:srgbClr val="003963"/>
                          </a:solidFill>
                          <a:latin typeface="Arial"/>
                          <a:cs typeface="Arial"/>
                        </a:rPr>
                        <a:t>IDEA</a:t>
                      </a:r>
                      <a:r>
                        <a:rPr lang="en-US" sz="1200" b="1" spc="-5">
                          <a:solidFill>
                            <a:srgbClr val="003963"/>
                          </a:solidFill>
                          <a:latin typeface="Arial"/>
                          <a:cs typeface="Arial"/>
                        </a:rPr>
                        <a:t> </a:t>
                      </a:r>
                      <a:r>
                        <a:rPr sz="1200" b="1" spc="25">
                          <a:solidFill>
                            <a:srgbClr val="003963"/>
                          </a:solidFill>
                          <a:latin typeface="Arial"/>
                          <a:cs typeface="Arial"/>
                        </a:rPr>
                        <a:t>G</a:t>
                      </a:r>
                      <a:r>
                        <a:rPr sz="1200" b="1">
                          <a:solidFill>
                            <a:srgbClr val="003963"/>
                          </a:solidFill>
                          <a:latin typeface="Arial"/>
                          <a:cs typeface="Arial"/>
                        </a:rPr>
                        <a:t>E</a:t>
                      </a:r>
                      <a:r>
                        <a:rPr sz="1200" b="1" spc="10">
                          <a:solidFill>
                            <a:srgbClr val="003963"/>
                          </a:solidFill>
                          <a:latin typeface="Arial"/>
                          <a:cs typeface="Arial"/>
                        </a:rPr>
                        <a:t>N</a:t>
                      </a:r>
                      <a:r>
                        <a:rPr sz="1200" b="1">
                          <a:solidFill>
                            <a:srgbClr val="003963"/>
                          </a:solidFill>
                          <a:latin typeface="Arial"/>
                          <a:cs typeface="Arial"/>
                        </a:rPr>
                        <a:t>E</a:t>
                      </a:r>
                      <a:r>
                        <a:rPr sz="1200" b="1" spc="10">
                          <a:solidFill>
                            <a:srgbClr val="003963"/>
                          </a:solidFill>
                          <a:latin typeface="Arial"/>
                          <a:cs typeface="Arial"/>
                        </a:rPr>
                        <a:t>R</a:t>
                      </a:r>
                      <a:r>
                        <a:rPr sz="1200" b="1" spc="-229">
                          <a:solidFill>
                            <a:srgbClr val="003963"/>
                          </a:solidFill>
                          <a:latin typeface="Arial"/>
                          <a:cs typeface="Arial"/>
                        </a:rPr>
                        <a:t>A</a:t>
                      </a:r>
                      <a:r>
                        <a:rPr sz="1200" b="1" spc="65">
                          <a:solidFill>
                            <a:srgbClr val="003963"/>
                          </a:solidFill>
                          <a:latin typeface="Arial"/>
                          <a:cs typeface="Arial"/>
                        </a:rPr>
                        <a:t>T</a:t>
                      </a:r>
                      <a:r>
                        <a:rPr sz="1200" b="1" spc="-15">
                          <a:solidFill>
                            <a:srgbClr val="003963"/>
                          </a:solidFill>
                          <a:latin typeface="Arial"/>
                          <a:cs typeface="Arial"/>
                        </a:rPr>
                        <a:t>I</a:t>
                      </a:r>
                      <a:r>
                        <a:rPr sz="1200" b="1" spc="25">
                          <a:solidFill>
                            <a:srgbClr val="003963"/>
                          </a:solidFill>
                          <a:latin typeface="Arial"/>
                          <a:cs typeface="Arial"/>
                        </a:rPr>
                        <a:t>O</a:t>
                      </a:r>
                      <a:r>
                        <a:rPr sz="1200" b="1">
                          <a:solidFill>
                            <a:srgbClr val="003963"/>
                          </a:solidFill>
                          <a:latin typeface="Arial"/>
                          <a:cs typeface="Arial"/>
                        </a:rPr>
                        <a:t>N</a:t>
                      </a:r>
                      <a:endParaRPr sz="1200">
                        <a:latin typeface="Arial"/>
                        <a:cs typeface="Arial"/>
                      </a:endParaRPr>
                    </a:p>
                  </a:txBody>
                  <a:tcPr marL="0" marR="0" marB="0">
                    <a:lnB w="12700">
                      <a:solidFill>
                        <a:srgbClr val="163962"/>
                      </a:solidFill>
                      <a:prstDash val="solid"/>
                    </a:lnB>
                  </a:tcPr>
                </a:tc>
                <a:tc>
                  <a:txBody>
                    <a:bodyPr/>
                    <a:lstStyle/>
                    <a:p>
                      <a:pPr marL="294005" marR="351155" indent="254000">
                        <a:lnSpc>
                          <a:spcPct val="100000"/>
                        </a:lnSpc>
                        <a:spcBef>
                          <a:spcPts val="360"/>
                        </a:spcBef>
                      </a:pPr>
                      <a:r>
                        <a:rPr sz="1200" b="1" spc="10">
                          <a:solidFill>
                            <a:srgbClr val="003963"/>
                          </a:solidFill>
                          <a:latin typeface="Arial"/>
                          <a:cs typeface="Arial"/>
                        </a:rPr>
                        <a:t>DUE</a:t>
                      </a:r>
                      <a:r>
                        <a:rPr lang="en-US" sz="1200" b="1" spc="10">
                          <a:solidFill>
                            <a:srgbClr val="003963"/>
                          </a:solidFill>
                          <a:latin typeface="Arial"/>
                          <a:cs typeface="Arial"/>
                        </a:rPr>
                        <a:t> </a:t>
                      </a:r>
                      <a:r>
                        <a:rPr sz="1200" b="1" spc="10">
                          <a:solidFill>
                            <a:srgbClr val="003963"/>
                          </a:solidFill>
                          <a:latin typeface="Arial"/>
                          <a:cs typeface="Arial"/>
                        </a:rPr>
                        <a:t>D</a:t>
                      </a:r>
                      <a:r>
                        <a:rPr sz="1200" b="1" spc="-15">
                          <a:solidFill>
                            <a:srgbClr val="003963"/>
                          </a:solidFill>
                          <a:latin typeface="Arial"/>
                          <a:cs typeface="Arial"/>
                        </a:rPr>
                        <a:t>ILI</a:t>
                      </a:r>
                      <a:r>
                        <a:rPr sz="1200" b="1" spc="25">
                          <a:solidFill>
                            <a:srgbClr val="003963"/>
                          </a:solidFill>
                          <a:latin typeface="Arial"/>
                          <a:cs typeface="Arial"/>
                        </a:rPr>
                        <a:t>G</a:t>
                      </a:r>
                      <a:r>
                        <a:rPr sz="1200" b="1" spc="-5">
                          <a:solidFill>
                            <a:srgbClr val="003963"/>
                          </a:solidFill>
                          <a:latin typeface="Arial"/>
                          <a:cs typeface="Arial"/>
                        </a:rPr>
                        <a:t>E</a:t>
                      </a:r>
                      <a:r>
                        <a:rPr sz="1200" b="1" spc="10">
                          <a:solidFill>
                            <a:srgbClr val="003963"/>
                          </a:solidFill>
                          <a:latin typeface="Arial"/>
                          <a:cs typeface="Arial"/>
                        </a:rPr>
                        <a:t>NC</a:t>
                      </a:r>
                      <a:r>
                        <a:rPr sz="1200" b="1">
                          <a:solidFill>
                            <a:srgbClr val="003963"/>
                          </a:solidFill>
                          <a:latin typeface="Arial"/>
                          <a:cs typeface="Arial"/>
                        </a:rPr>
                        <a:t>E</a:t>
                      </a:r>
                      <a:endParaRPr sz="1200">
                        <a:latin typeface="Arial"/>
                        <a:cs typeface="Arial"/>
                      </a:endParaRPr>
                    </a:p>
                  </a:txBody>
                  <a:tcPr marL="0" marR="0" marB="0">
                    <a:lnB w="12700">
                      <a:solidFill>
                        <a:srgbClr val="163962"/>
                      </a:solidFill>
                      <a:prstDash val="solid"/>
                    </a:lnB>
                  </a:tcPr>
                </a:tc>
                <a:tc>
                  <a:txBody>
                    <a:bodyPr/>
                    <a:lstStyle/>
                    <a:p>
                      <a:pPr marL="358775" marR="285115" indent="10160">
                        <a:lnSpc>
                          <a:spcPct val="100000"/>
                        </a:lnSpc>
                        <a:spcBef>
                          <a:spcPts val="360"/>
                        </a:spcBef>
                      </a:pPr>
                      <a:r>
                        <a:rPr sz="1200" b="1" spc="10">
                          <a:solidFill>
                            <a:srgbClr val="003963"/>
                          </a:solidFill>
                          <a:latin typeface="Arial"/>
                          <a:cs typeface="Arial"/>
                        </a:rPr>
                        <a:t>D</a:t>
                      </a:r>
                      <a:r>
                        <a:rPr sz="1200" b="1" spc="-5">
                          <a:solidFill>
                            <a:srgbClr val="003963"/>
                          </a:solidFill>
                          <a:latin typeface="Arial"/>
                          <a:cs typeface="Arial"/>
                        </a:rPr>
                        <a:t>E</a:t>
                      </a:r>
                      <a:r>
                        <a:rPr sz="1200" b="1" spc="10">
                          <a:solidFill>
                            <a:srgbClr val="003963"/>
                          </a:solidFill>
                          <a:latin typeface="Arial"/>
                          <a:cs typeface="Arial"/>
                        </a:rPr>
                        <a:t>C</a:t>
                      </a:r>
                      <a:r>
                        <a:rPr sz="1200" b="1" spc="-15">
                          <a:solidFill>
                            <a:srgbClr val="003963"/>
                          </a:solidFill>
                          <a:latin typeface="Arial"/>
                          <a:cs typeface="Arial"/>
                        </a:rPr>
                        <a:t>I</a:t>
                      </a:r>
                      <a:r>
                        <a:rPr sz="1200" b="1" spc="-5">
                          <a:solidFill>
                            <a:srgbClr val="003963"/>
                          </a:solidFill>
                          <a:latin typeface="Arial"/>
                          <a:cs typeface="Arial"/>
                        </a:rPr>
                        <a:t>S</a:t>
                      </a:r>
                      <a:r>
                        <a:rPr sz="1200" b="1" spc="-15">
                          <a:solidFill>
                            <a:srgbClr val="003963"/>
                          </a:solidFill>
                          <a:latin typeface="Arial"/>
                          <a:cs typeface="Arial"/>
                        </a:rPr>
                        <a:t>I</a:t>
                      </a:r>
                      <a:r>
                        <a:rPr sz="1200" b="1" spc="25">
                          <a:solidFill>
                            <a:srgbClr val="003963"/>
                          </a:solidFill>
                          <a:latin typeface="Arial"/>
                          <a:cs typeface="Arial"/>
                        </a:rPr>
                        <a:t>O</a:t>
                      </a:r>
                      <a:r>
                        <a:rPr sz="1200" b="1">
                          <a:solidFill>
                            <a:srgbClr val="003963"/>
                          </a:solidFill>
                          <a:latin typeface="Arial"/>
                          <a:cs typeface="Arial"/>
                        </a:rPr>
                        <a:t>N</a:t>
                      </a:r>
                      <a:r>
                        <a:rPr lang="en-US" sz="1200" b="1">
                          <a:solidFill>
                            <a:srgbClr val="003963"/>
                          </a:solidFill>
                          <a:latin typeface="Arial"/>
                          <a:cs typeface="Arial"/>
                        </a:rPr>
                        <a:t> </a:t>
                      </a:r>
                      <a:r>
                        <a:rPr sz="1200" b="1">
                          <a:solidFill>
                            <a:srgbClr val="003963"/>
                          </a:solidFill>
                          <a:latin typeface="Arial"/>
                          <a:cs typeface="Arial"/>
                        </a:rPr>
                        <a:t>P</a:t>
                      </a:r>
                      <a:r>
                        <a:rPr sz="1200" b="1" spc="10">
                          <a:solidFill>
                            <a:srgbClr val="003963"/>
                          </a:solidFill>
                          <a:latin typeface="Arial"/>
                          <a:cs typeface="Arial"/>
                        </a:rPr>
                        <a:t>R</a:t>
                      </a:r>
                      <a:r>
                        <a:rPr sz="1200" b="1" spc="25">
                          <a:solidFill>
                            <a:srgbClr val="003963"/>
                          </a:solidFill>
                          <a:latin typeface="Arial"/>
                          <a:cs typeface="Arial"/>
                        </a:rPr>
                        <a:t>O</a:t>
                      </a:r>
                      <a:r>
                        <a:rPr sz="1200" b="1" spc="10">
                          <a:solidFill>
                            <a:srgbClr val="003963"/>
                          </a:solidFill>
                          <a:latin typeface="Arial"/>
                          <a:cs typeface="Arial"/>
                        </a:rPr>
                        <a:t>C</a:t>
                      </a:r>
                      <a:r>
                        <a:rPr sz="1200" b="1">
                          <a:solidFill>
                            <a:srgbClr val="003963"/>
                          </a:solidFill>
                          <a:latin typeface="Arial"/>
                          <a:cs typeface="Arial"/>
                        </a:rPr>
                        <a:t>ESS</a:t>
                      </a:r>
                      <a:endParaRPr sz="1200">
                        <a:latin typeface="Arial"/>
                        <a:cs typeface="Arial"/>
                      </a:endParaRPr>
                    </a:p>
                  </a:txBody>
                  <a:tcPr marL="0" marR="0" marB="0">
                    <a:lnB w="12700">
                      <a:solidFill>
                        <a:srgbClr val="163962"/>
                      </a:solidFill>
                      <a:prstDash val="solid"/>
                    </a:lnB>
                  </a:tcPr>
                </a:tc>
                <a:tc>
                  <a:txBody>
                    <a:bodyPr/>
                    <a:lstStyle/>
                    <a:p>
                      <a:pPr marL="292735" marR="210820" indent="101600">
                        <a:lnSpc>
                          <a:spcPct val="100000"/>
                        </a:lnSpc>
                        <a:spcBef>
                          <a:spcPts val="360"/>
                        </a:spcBef>
                      </a:pPr>
                      <a:r>
                        <a:rPr sz="1200" b="1" spc="5">
                          <a:solidFill>
                            <a:srgbClr val="003963"/>
                          </a:solidFill>
                          <a:latin typeface="Arial"/>
                          <a:cs typeface="Arial"/>
                        </a:rPr>
                        <a:t>PORTFOLIO</a:t>
                      </a:r>
                      <a:r>
                        <a:rPr lang="en-US" sz="1200" b="1" spc="5">
                          <a:solidFill>
                            <a:srgbClr val="003963"/>
                          </a:solidFill>
                          <a:latin typeface="Arial"/>
                          <a:cs typeface="Arial"/>
                        </a:rPr>
                        <a:t> </a:t>
                      </a:r>
                      <a:r>
                        <a:rPr sz="1200" b="1" spc="40">
                          <a:solidFill>
                            <a:srgbClr val="003963"/>
                          </a:solidFill>
                          <a:latin typeface="Arial"/>
                          <a:cs typeface="Arial"/>
                        </a:rPr>
                        <a:t>M</a:t>
                      </a:r>
                      <a:r>
                        <a:rPr sz="1200" b="1" spc="-150">
                          <a:solidFill>
                            <a:srgbClr val="003963"/>
                          </a:solidFill>
                          <a:latin typeface="Arial"/>
                          <a:cs typeface="Arial"/>
                        </a:rPr>
                        <a:t>A</a:t>
                      </a:r>
                      <a:r>
                        <a:rPr sz="1200" b="1" spc="10">
                          <a:solidFill>
                            <a:srgbClr val="003963"/>
                          </a:solidFill>
                          <a:latin typeface="Arial"/>
                          <a:cs typeface="Arial"/>
                        </a:rPr>
                        <a:t>N</a:t>
                      </a:r>
                      <a:r>
                        <a:rPr sz="1200" b="1" spc="-150">
                          <a:solidFill>
                            <a:srgbClr val="003963"/>
                          </a:solidFill>
                          <a:latin typeface="Arial"/>
                          <a:cs typeface="Arial"/>
                        </a:rPr>
                        <a:t>A</a:t>
                      </a:r>
                      <a:r>
                        <a:rPr sz="1200" b="1" spc="25">
                          <a:solidFill>
                            <a:srgbClr val="003963"/>
                          </a:solidFill>
                          <a:latin typeface="Arial"/>
                          <a:cs typeface="Arial"/>
                        </a:rPr>
                        <a:t>G</a:t>
                      </a:r>
                      <a:r>
                        <a:rPr sz="1200" b="1" spc="-5">
                          <a:solidFill>
                            <a:srgbClr val="003963"/>
                          </a:solidFill>
                          <a:latin typeface="Arial"/>
                          <a:cs typeface="Arial"/>
                        </a:rPr>
                        <a:t>E</a:t>
                      </a:r>
                      <a:r>
                        <a:rPr sz="1200" b="1" spc="40">
                          <a:solidFill>
                            <a:srgbClr val="003963"/>
                          </a:solidFill>
                          <a:latin typeface="Arial"/>
                          <a:cs typeface="Arial"/>
                        </a:rPr>
                        <a:t>M</a:t>
                      </a:r>
                      <a:r>
                        <a:rPr sz="1200" b="1" spc="-5">
                          <a:solidFill>
                            <a:srgbClr val="003963"/>
                          </a:solidFill>
                          <a:latin typeface="Arial"/>
                          <a:cs typeface="Arial"/>
                        </a:rPr>
                        <a:t>E</a:t>
                      </a:r>
                      <a:r>
                        <a:rPr sz="1200" b="1" spc="10">
                          <a:solidFill>
                            <a:srgbClr val="003963"/>
                          </a:solidFill>
                          <a:latin typeface="Arial"/>
                          <a:cs typeface="Arial"/>
                        </a:rPr>
                        <a:t>N</a:t>
                      </a:r>
                      <a:r>
                        <a:rPr sz="1200" b="1">
                          <a:solidFill>
                            <a:srgbClr val="003963"/>
                          </a:solidFill>
                          <a:latin typeface="Arial"/>
                          <a:cs typeface="Arial"/>
                        </a:rPr>
                        <a:t>T</a:t>
                      </a:r>
                      <a:endParaRPr sz="1200">
                        <a:latin typeface="Arial"/>
                        <a:cs typeface="Arial"/>
                      </a:endParaRPr>
                    </a:p>
                  </a:txBody>
                  <a:tcPr marL="0" marR="0" marB="0">
                    <a:lnB w="12700">
                      <a:solidFill>
                        <a:srgbClr val="163962"/>
                      </a:solidFill>
                      <a:prstDash val="solid"/>
                    </a:lnB>
                  </a:tcPr>
                </a:tc>
                <a:tc>
                  <a:txBody>
                    <a:bodyPr/>
                    <a:lstStyle/>
                    <a:p>
                      <a:pPr marL="325120" marR="323850" indent="233045">
                        <a:lnSpc>
                          <a:spcPct val="100000"/>
                        </a:lnSpc>
                        <a:spcBef>
                          <a:spcPts val="360"/>
                        </a:spcBef>
                      </a:pPr>
                      <a:r>
                        <a:rPr sz="1200" b="1" spc="-5">
                          <a:solidFill>
                            <a:srgbClr val="FFFFFF"/>
                          </a:solidFill>
                          <a:latin typeface="Arial"/>
                          <a:cs typeface="Arial"/>
                        </a:rPr>
                        <a:t>SELL</a:t>
                      </a:r>
                      <a:r>
                        <a:rPr lang="en-US" sz="1200" b="1" spc="-5">
                          <a:solidFill>
                            <a:srgbClr val="FFFFFF"/>
                          </a:solidFill>
                          <a:latin typeface="Arial"/>
                          <a:cs typeface="Arial"/>
                        </a:rPr>
                        <a:t> </a:t>
                      </a:r>
                      <a:r>
                        <a:rPr sz="1200" b="1" spc="10">
                          <a:solidFill>
                            <a:srgbClr val="FFFFFF"/>
                          </a:solidFill>
                          <a:latin typeface="Arial"/>
                          <a:cs typeface="Arial"/>
                        </a:rPr>
                        <a:t>D</a:t>
                      </a:r>
                      <a:r>
                        <a:rPr sz="1200" b="1" spc="-15">
                          <a:solidFill>
                            <a:srgbClr val="FFFFFF"/>
                          </a:solidFill>
                          <a:latin typeface="Arial"/>
                          <a:cs typeface="Arial"/>
                        </a:rPr>
                        <a:t>I</a:t>
                      </a:r>
                      <a:r>
                        <a:rPr sz="1200" b="1" spc="-5">
                          <a:solidFill>
                            <a:srgbClr val="FFFFFF"/>
                          </a:solidFill>
                          <a:latin typeface="Arial"/>
                          <a:cs typeface="Arial"/>
                        </a:rPr>
                        <a:t>S</a:t>
                      </a:r>
                      <a:r>
                        <a:rPr sz="1200" b="1" spc="10">
                          <a:solidFill>
                            <a:srgbClr val="FFFFFF"/>
                          </a:solidFill>
                          <a:latin typeface="Arial"/>
                          <a:cs typeface="Arial"/>
                        </a:rPr>
                        <a:t>C</a:t>
                      </a:r>
                      <a:r>
                        <a:rPr sz="1200" b="1" spc="-15">
                          <a:solidFill>
                            <a:srgbClr val="FFFFFF"/>
                          </a:solidFill>
                          <a:latin typeface="Arial"/>
                          <a:cs typeface="Arial"/>
                        </a:rPr>
                        <a:t>I</a:t>
                      </a:r>
                      <a:r>
                        <a:rPr sz="1200" b="1" spc="-5">
                          <a:solidFill>
                            <a:srgbClr val="FFFFFF"/>
                          </a:solidFill>
                          <a:latin typeface="Arial"/>
                          <a:cs typeface="Arial"/>
                        </a:rPr>
                        <a:t>P</a:t>
                      </a:r>
                      <a:r>
                        <a:rPr sz="1200" b="1" spc="-15">
                          <a:solidFill>
                            <a:srgbClr val="FFFFFF"/>
                          </a:solidFill>
                          <a:latin typeface="Arial"/>
                          <a:cs typeface="Arial"/>
                        </a:rPr>
                        <a:t>LI</a:t>
                      </a:r>
                      <a:r>
                        <a:rPr sz="1200" b="1" spc="10">
                          <a:solidFill>
                            <a:srgbClr val="FFFFFF"/>
                          </a:solidFill>
                          <a:latin typeface="Arial"/>
                          <a:cs typeface="Arial"/>
                        </a:rPr>
                        <a:t>N</a:t>
                      </a:r>
                      <a:r>
                        <a:rPr sz="1200" b="1">
                          <a:solidFill>
                            <a:srgbClr val="FFFFFF"/>
                          </a:solidFill>
                          <a:latin typeface="Arial"/>
                          <a:cs typeface="Arial"/>
                        </a:rPr>
                        <a:t>E</a:t>
                      </a:r>
                      <a:endParaRPr sz="1200">
                        <a:latin typeface="Arial"/>
                        <a:cs typeface="Arial"/>
                      </a:endParaRPr>
                    </a:p>
                  </a:txBody>
                  <a:tcPr marL="0" marR="0" marB="0">
                    <a:lnB w="12700">
                      <a:solidFill>
                        <a:srgbClr val="163962"/>
                      </a:solidFill>
                      <a:prstDash val="solid"/>
                    </a:lnB>
                    <a:solidFill>
                      <a:srgbClr val="003963"/>
                    </a:solidFill>
                  </a:tcPr>
                </a:tc>
                <a:extLst>
                  <a:ext uri="{0D108BD9-81ED-4DB2-BD59-A6C34878D82A}">
                    <a16:rowId xmlns:a16="http://schemas.microsoft.com/office/drawing/2014/main" val="10000"/>
                  </a:ext>
                </a:extLst>
              </a:tr>
            </a:tbl>
          </a:graphicData>
        </a:graphic>
      </p:graphicFrame>
      <p:sp>
        <p:nvSpPr>
          <p:cNvPr id="37" name="Slide Number Placeholder 3">
            <a:extLst>
              <a:ext uri="{FF2B5EF4-FFF2-40B4-BE49-F238E27FC236}">
                <a16:creationId xmlns:a16="http://schemas.microsoft.com/office/drawing/2014/main" id="{88CD63E8-B08E-414D-947D-8ABA024A2536}"/>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16</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311366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208" y="4603644"/>
            <a:ext cx="5422265" cy="789940"/>
          </a:xfrm>
          <a:prstGeom prst="rect">
            <a:avLst/>
          </a:prstGeom>
        </p:spPr>
        <p:txBody>
          <a:bodyPr vert="horz" wrap="square" lIns="0" tIns="143510" rIns="0" bIns="0" rtlCol="0">
            <a:spAutoFit/>
          </a:bodyPr>
          <a:lstStyle/>
          <a:p>
            <a:pPr marL="12700">
              <a:lnSpc>
                <a:spcPct val="100000"/>
              </a:lnSpc>
              <a:spcBef>
                <a:spcPts val="1130"/>
              </a:spcBef>
              <a:tabLst>
                <a:tab pos="5408930" algn="l"/>
              </a:tabLst>
            </a:pPr>
            <a:r>
              <a:rPr sz="1800" b="1" u="sng" spc="290">
                <a:solidFill>
                  <a:srgbClr val="15395F"/>
                </a:solidFill>
                <a:uFill>
                  <a:solidFill>
                    <a:srgbClr val="F4911E"/>
                  </a:solidFill>
                </a:uFill>
                <a:latin typeface="Arial"/>
                <a:cs typeface="Arial"/>
              </a:rPr>
              <a:t> </a:t>
            </a:r>
            <a:r>
              <a:rPr sz="1800" b="1" u="sng" spc="-20">
                <a:solidFill>
                  <a:srgbClr val="15395F"/>
                </a:solidFill>
                <a:uFill>
                  <a:solidFill>
                    <a:srgbClr val="F4911E"/>
                  </a:solidFill>
                </a:uFill>
                <a:latin typeface="Arial"/>
                <a:cs typeface="Arial"/>
              </a:rPr>
              <a:t>PORTFOLIO</a:t>
            </a:r>
            <a:r>
              <a:rPr sz="1800" b="1" u="sng" spc="-80">
                <a:solidFill>
                  <a:srgbClr val="15395F"/>
                </a:solidFill>
                <a:uFill>
                  <a:solidFill>
                    <a:srgbClr val="F4911E"/>
                  </a:solidFill>
                </a:uFill>
                <a:latin typeface="Arial"/>
                <a:cs typeface="Arial"/>
              </a:rPr>
              <a:t> </a:t>
            </a:r>
            <a:r>
              <a:rPr sz="1800" b="1" u="sng" spc="-10">
                <a:solidFill>
                  <a:srgbClr val="15395F"/>
                </a:solidFill>
                <a:uFill>
                  <a:solidFill>
                    <a:srgbClr val="F4911E"/>
                  </a:solidFill>
                </a:uFill>
                <a:latin typeface="Arial"/>
                <a:cs typeface="Arial"/>
              </a:rPr>
              <a:t>ATTRIBUTES</a:t>
            </a:r>
            <a:r>
              <a:rPr sz="1800" b="1" u="sng">
                <a:solidFill>
                  <a:srgbClr val="15395F"/>
                </a:solidFill>
                <a:uFill>
                  <a:solidFill>
                    <a:srgbClr val="F4911E"/>
                  </a:solidFill>
                </a:uFill>
                <a:latin typeface="Arial"/>
                <a:cs typeface="Arial"/>
              </a:rPr>
              <a:t>	</a:t>
            </a:r>
            <a:endParaRPr sz="1800">
              <a:latin typeface="Arial"/>
              <a:cs typeface="Arial"/>
            </a:endParaRPr>
          </a:p>
          <a:p>
            <a:pPr marL="105410">
              <a:lnSpc>
                <a:spcPct val="100000"/>
              </a:lnSpc>
              <a:spcBef>
                <a:spcPts val="910"/>
              </a:spcBef>
            </a:pPr>
            <a:r>
              <a:rPr sz="1600">
                <a:solidFill>
                  <a:srgbClr val="404040"/>
                </a:solidFill>
                <a:latin typeface="Arial"/>
                <a:cs typeface="Arial"/>
              </a:rPr>
              <a:t>As</a:t>
            </a:r>
            <a:r>
              <a:rPr sz="1600" spc="-60">
                <a:solidFill>
                  <a:srgbClr val="404040"/>
                </a:solidFill>
                <a:latin typeface="Arial"/>
                <a:cs typeface="Arial"/>
              </a:rPr>
              <a:t> </a:t>
            </a:r>
            <a:r>
              <a:rPr sz="1600">
                <a:solidFill>
                  <a:srgbClr val="404040"/>
                </a:solidFill>
                <a:latin typeface="Arial"/>
                <a:cs typeface="Arial"/>
              </a:rPr>
              <a:t>of</a:t>
            </a:r>
            <a:r>
              <a:rPr sz="1600" spc="-20">
                <a:solidFill>
                  <a:srgbClr val="404040"/>
                </a:solidFill>
                <a:latin typeface="Arial"/>
                <a:cs typeface="Arial"/>
              </a:rPr>
              <a:t> </a:t>
            </a:r>
            <a:r>
              <a:rPr lang="en-US" sz="1600" spc="-10">
                <a:solidFill>
                  <a:srgbClr val="404040"/>
                </a:solidFill>
                <a:latin typeface="Arial"/>
                <a:cs typeface="Arial"/>
              </a:rPr>
              <a:t>03</a:t>
            </a:r>
            <a:r>
              <a:rPr sz="1600" spc="-10">
                <a:solidFill>
                  <a:srgbClr val="404040"/>
                </a:solidFill>
                <a:latin typeface="Arial"/>
                <a:cs typeface="Arial"/>
              </a:rPr>
              <a:t>/3</a:t>
            </a:r>
            <a:r>
              <a:rPr lang="en-US" sz="1600" spc="-10">
                <a:solidFill>
                  <a:srgbClr val="404040"/>
                </a:solidFill>
                <a:latin typeface="Arial"/>
                <a:cs typeface="Arial"/>
              </a:rPr>
              <a:t>1</a:t>
            </a:r>
            <a:r>
              <a:rPr sz="1600" spc="-10">
                <a:solidFill>
                  <a:srgbClr val="404040"/>
                </a:solidFill>
                <a:latin typeface="Arial"/>
                <a:cs typeface="Arial"/>
              </a:rPr>
              <a:t>/202</a:t>
            </a:r>
            <a:r>
              <a:rPr lang="en-US" sz="1600" spc="-10">
                <a:solidFill>
                  <a:srgbClr val="404040"/>
                </a:solidFill>
                <a:latin typeface="Arial"/>
                <a:cs typeface="Arial"/>
              </a:rPr>
              <a:t>3</a:t>
            </a:r>
            <a:endParaRPr sz="1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066A-2403-411A-A3ED-BD45AA7DC10A}"/>
              </a:ext>
            </a:extLst>
          </p:cNvPr>
          <p:cNvSpPr>
            <a:spLocks noGrp="1"/>
          </p:cNvSpPr>
          <p:nvPr>
            <p:ph type="title"/>
          </p:nvPr>
        </p:nvSpPr>
        <p:spPr/>
        <p:txBody>
          <a:bodyPr/>
          <a:lstStyle/>
          <a:p>
            <a:r>
              <a:rPr lang="en-US" spc="-25">
                <a:solidFill>
                  <a:srgbClr val="15395F"/>
                </a:solidFill>
              </a:rPr>
              <a:t>TAX-</a:t>
            </a:r>
            <a:r>
              <a:rPr lang="en-US">
                <a:solidFill>
                  <a:srgbClr val="15395F"/>
                </a:solidFill>
              </a:rPr>
              <a:t>EXEMPT </a:t>
            </a:r>
            <a:r>
              <a:rPr lang="en-US"/>
              <a:t>SUSTAINABLE FIXED INCOME</a:t>
            </a:r>
            <a:br>
              <a:rPr lang="en-US"/>
            </a:br>
            <a:endParaRPr lang="en-US"/>
          </a:p>
        </p:txBody>
      </p:sp>
      <p:sp>
        <p:nvSpPr>
          <p:cNvPr id="4" name="Text Placeholder 3">
            <a:extLst>
              <a:ext uri="{FF2B5EF4-FFF2-40B4-BE49-F238E27FC236}">
                <a16:creationId xmlns:a16="http://schemas.microsoft.com/office/drawing/2014/main" id="{40B032D7-B4A9-4F1F-839F-BFACCDCAE4DD}"/>
              </a:ext>
            </a:extLst>
          </p:cNvPr>
          <p:cNvSpPr>
            <a:spLocks noGrp="1"/>
          </p:cNvSpPr>
          <p:nvPr>
            <p:ph type="body" sz="quarter" idx="12"/>
          </p:nvPr>
        </p:nvSpPr>
        <p:spPr/>
        <p:txBody>
          <a:bodyPr/>
          <a:lstStyle/>
          <a:p>
            <a:r>
              <a:rPr lang="en-US" dirty="0">
                <a:solidFill>
                  <a:srgbClr val="000000">
                    <a:lumMod val="75000"/>
                    <a:lumOff val="25000"/>
                  </a:srgbClr>
                </a:solidFill>
              </a:rPr>
              <a:t>As of 03/31/2023</a:t>
            </a:r>
          </a:p>
        </p:txBody>
      </p:sp>
      <p:sp>
        <p:nvSpPr>
          <p:cNvPr id="7" name="object 2">
            <a:extLst>
              <a:ext uri="{FF2B5EF4-FFF2-40B4-BE49-F238E27FC236}">
                <a16:creationId xmlns:a16="http://schemas.microsoft.com/office/drawing/2014/main" id="{6D314434-B2D4-4649-986F-BFA7FA73C7FA}"/>
              </a:ext>
            </a:extLst>
          </p:cNvPr>
          <p:cNvSpPr txBox="1"/>
          <p:nvPr/>
        </p:nvSpPr>
        <p:spPr>
          <a:xfrm>
            <a:off x="718718" y="1928462"/>
            <a:ext cx="2306320" cy="212238"/>
          </a:xfrm>
          <a:prstGeom prst="rect">
            <a:avLst/>
          </a:prstGeom>
        </p:spPr>
        <p:txBody>
          <a:bodyPr vert="horz" wrap="square" lIns="0" tIns="12065" rIns="0" bIns="0" rtlCol="0">
            <a:spAutoFit/>
          </a:bodyPr>
          <a:lstStyle/>
          <a:p>
            <a:pPr marL="38100">
              <a:lnSpc>
                <a:spcPct val="100000"/>
              </a:lnSpc>
              <a:spcBef>
                <a:spcPts val="95"/>
              </a:spcBef>
            </a:pPr>
            <a:r>
              <a:rPr sz="1300" dirty="0">
                <a:solidFill>
                  <a:srgbClr val="003960"/>
                </a:solidFill>
                <a:latin typeface="Arial"/>
                <a:cs typeface="Arial"/>
              </a:rPr>
              <a:t>Performance </a:t>
            </a:r>
            <a:r>
              <a:rPr sz="1050" dirty="0">
                <a:solidFill>
                  <a:srgbClr val="003960"/>
                </a:solidFill>
                <a:latin typeface="Arial"/>
                <a:cs typeface="Arial"/>
              </a:rPr>
              <a:t>(As</a:t>
            </a:r>
            <a:r>
              <a:rPr sz="1050" spc="-65" dirty="0">
                <a:solidFill>
                  <a:srgbClr val="003960"/>
                </a:solidFill>
                <a:latin typeface="Arial"/>
                <a:cs typeface="Arial"/>
              </a:rPr>
              <a:t> </a:t>
            </a:r>
            <a:r>
              <a:rPr sz="1050" dirty="0">
                <a:solidFill>
                  <a:srgbClr val="003960"/>
                </a:solidFill>
                <a:latin typeface="Arial"/>
                <a:cs typeface="Arial"/>
              </a:rPr>
              <a:t>of</a:t>
            </a:r>
            <a:r>
              <a:rPr sz="1050" spc="-70" dirty="0">
                <a:solidFill>
                  <a:srgbClr val="003960"/>
                </a:solidFill>
                <a:latin typeface="Arial"/>
                <a:cs typeface="Arial"/>
              </a:rPr>
              <a:t> </a:t>
            </a:r>
            <a:r>
              <a:rPr lang="en-US" sz="1050" spc="-10" dirty="0">
                <a:solidFill>
                  <a:srgbClr val="003960"/>
                </a:solidFill>
                <a:latin typeface="Arial"/>
                <a:cs typeface="Arial"/>
              </a:rPr>
              <a:t>03</a:t>
            </a:r>
            <a:r>
              <a:rPr sz="1050" spc="-10" dirty="0">
                <a:solidFill>
                  <a:srgbClr val="003960"/>
                </a:solidFill>
                <a:latin typeface="Arial"/>
                <a:cs typeface="Arial"/>
              </a:rPr>
              <a:t>/3</a:t>
            </a:r>
            <a:r>
              <a:rPr lang="en-US" sz="1050" spc="-10" dirty="0">
                <a:solidFill>
                  <a:srgbClr val="003960"/>
                </a:solidFill>
                <a:latin typeface="Arial"/>
                <a:cs typeface="Arial"/>
              </a:rPr>
              <a:t>1</a:t>
            </a:r>
            <a:r>
              <a:rPr sz="1050" spc="-10" dirty="0">
                <a:solidFill>
                  <a:srgbClr val="003960"/>
                </a:solidFill>
                <a:latin typeface="Arial"/>
                <a:cs typeface="Arial"/>
              </a:rPr>
              <a:t>/202</a:t>
            </a:r>
            <a:r>
              <a:rPr lang="en-US" sz="1050" spc="-10" dirty="0">
                <a:solidFill>
                  <a:srgbClr val="003960"/>
                </a:solidFill>
                <a:latin typeface="Arial"/>
                <a:cs typeface="Arial"/>
              </a:rPr>
              <a:t>3</a:t>
            </a:r>
            <a:r>
              <a:rPr sz="1050" spc="-10" dirty="0">
                <a:solidFill>
                  <a:srgbClr val="003960"/>
                </a:solidFill>
                <a:latin typeface="Arial"/>
                <a:cs typeface="Arial"/>
              </a:rPr>
              <a:t>)</a:t>
            </a:r>
            <a:r>
              <a:rPr sz="1350" spc="-15" baseline="15432" dirty="0">
                <a:solidFill>
                  <a:srgbClr val="003960"/>
                </a:solidFill>
                <a:latin typeface="Arial"/>
                <a:cs typeface="Arial"/>
              </a:rPr>
              <a:t>1,3</a:t>
            </a:r>
            <a:endParaRPr sz="1350" baseline="15432" dirty="0">
              <a:latin typeface="Arial"/>
              <a:cs typeface="Arial"/>
            </a:endParaRPr>
          </a:p>
        </p:txBody>
      </p:sp>
      <p:sp>
        <p:nvSpPr>
          <p:cNvPr id="8" name="object 4">
            <a:extLst>
              <a:ext uri="{FF2B5EF4-FFF2-40B4-BE49-F238E27FC236}">
                <a16:creationId xmlns:a16="http://schemas.microsoft.com/office/drawing/2014/main" id="{D46E9142-492A-4A6D-AE02-12FD1CC8F5EB}"/>
              </a:ext>
            </a:extLst>
          </p:cNvPr>
          <p:cNvSpPr/>
          <p:nvPr/>
        </p:nvSpPr>
        <p:spPr>
          <a:xfrm>
            <a:off x="5562600" y="2202402"/>
            <a:ext cx="3468370" cy="0"/>
          </a:xfrm>
          <a:custGeom>
            <a:avLst/>
            <a:gdLst/>
            <a:ahLst/>
            <a:cxnLst/>
            <a:rect l="l" t="t" r="r" b="b"/>
            <a:pathLst>
              <a:path w="3468370">
                <a:moveTo>
                  <a:pt x="0" y="0"/>
                </a:moveTo>
                <a:lnTo>
                  <a:pt x="3468116" y="0"/>
                </a:lnTo>
              </a:path>
            </a:pathLst>
          </a:custGeom>
          <a:ln w="6096">
            <a:solidFill>
              <a:srgbClr val="1685C5"/>
            </a:solidFill>
          </a:ln>
        </p:spPr>
        <p:txBody>
          <a:bodyPr wrap="square" lIns="0" tIns="0" rIns="0" bIns="0" rtlCol="0"/>
          <a:lstStyle/>
          <a:p>
            <a:endParaRPr/>
          </a:p>
        </p:txBody>
      </p:sp>
      <p:sp>
        <p:nvSpPr>
          <p:cNvPr id="9" name="object 14">
            <a:extLst>
              <a:ext uri="{FF2B5EF4-FFF2-40B4-BE49-F238E27FC236}">
                <a16:creationId xmlns:a16="http://schemas.microsoft.com/office/drawing/2014/main" id="{AF9949D5-8789-4066-9837-873404CDD541}"/>
              </a:ext>
            </a:extLst>
          </p:cNvPr>
          <p:cNvSpPr txBox="1"/>
          <p:nvPr/>
        </p:nvSpPr>
        <p:spPr>
          <a:xfrm>
            <a:off x="5541517" y="1930368"/>
            <a:ext cx="1461135" cy="223520"/>
          </a:xfrm>
          <a:prstGeom prst="rect">
            <a:avLst/>
          </a:prstGeom>
        </p:spPr>
        <p:txBody>
          <a:bodyPr vert="horz" wrap="square" lIns="0" tIns="12065" rIns="0" bIns="0" rtlCol="0">
            <a:spAutoFit/>
          </a:bodyPr>
          <a:lstStyle/>
          <a:p>
            <a:pPr marL="38100">
              <a:lnSpc>
                <a:spcPct val="100000"/>
              </a:lnSpc>
              <a:spcBef>
                <a:spcPts val="95"/>
              </a:spcBef>
            </a:pPr>
            <a:r>
              <a:rPr sz="1300">
                <a:solidFill>
                  <a:srgbClr val="003960"/>
                </a:solidFill>
                <a:latin typeface="Arial"/>
                <a:cs typeface="Arial"/>
              </a:rPr>
              <a:t>Sector</a:t>
            </a:r>
            <a:r>
              <a:rPr sz="1300" spc="-80">
                <a:solidFill>
                  <a:srgbClr val="003960"/>
                </a:solidFill>
                <a:latin typeface="Arial"/>
                <a:cs typeface="Arial"/>
              </a:rPr>
              <a:t> </a:t>
            </a:r>
            <a:r>
              <a:rPr sz="1300" spc="-10">
                <a:solidFill>
                  <a:srgbClr val="003960"/>
                </a:solidFill>
                <a:latin typeface="Arial"/>
                <a:cs typeface="Arial"/>
              </a:rPr>
              <a:t>Distribution</a:t>
            </a:r>
            <a:r>
              <a:rPr sz="1275" spc="-15" baseline="16339">
                <a:solidFill>
                  <a:srgbClr val="003960"/>
                </a:solidFill>
                <a:latin typeface="Arial"/>
                <a:cs typeface="Arial"/>
              </a:rPr>
              <a:t>2</a:t>
            </a:r>
            <a:endParaRPr sz="1275" baseline="16339">
              <a:latin typeface="Arial"/>
              <a:cs typeface="Arial"/>
            </a:endParaRPr>
          </a:p>
        </p:txBody>
      </p:sp>
      <p:sp>
        <p:nvSpPr>
          <p:cNvPr id="10" name="object 15">
            <a:extLst>
              <a:ext uri="{FF2B5EF4-FFF2-40B4-BE49-F238E27FC236}">
                <a16:creationId xmlns:a16="http://schemas.microsoft.com/office/drawing/2014/main" id="{F44121BE-79DA-4710-B6D6-50FB65F225FE}"/>
              </a:ext>
            </a:extLst>
          </p:cNvPr>
          <p:cNvSpPr txBox="1"/>
          <p:nvPr/>
        </p:nvSpPr>
        <p:spPr>
          <a:xfrm>
            <a:off x="436880" y="964174"/>
            <a:ext cx="8610600" cy="75692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606060"/>
                </a:solidFill>
                <a:latin typeface="Arial"/>
                <a:cs typeface="Arial"/>
              </a:rPr>
              <a:t>We</a:t>
            </a:r>
            <a:r>
              <a:rPr sz="1200" spc="-35" dirty="0">
                <a:solidFill>
                  <a:srgbClr val="606060"/>
                </a:solidFill>
                <a:latin typeface="Arial"/>
                <a:cs typeface="Arial"/>
              </a:rPr>
              <a:t> </a:t>
            </a:r>
            <a:r>
              <a:rPr sz="1200" dirty="0">
                <a:solidFill>
                  <a:srgbClr val="606060"/>
                </a:solidFill>
                <a:latin typeface="Arial"/>
                <a:cs typeface="Arial"/>
              </a:rPr>
              <a:t>seek</a:t>
            </a:r>
            <a:r>
              <a:rPr sz="1200" spc="-10" dirty="0">
                <a:solidFill>
                  <a:srgbClr val="606060"/>
                </a:solidFill>
                <a:latin typeface="Arial"/>
                <a:cs typeface="Arial"/>
              </a:rPr>
              <a:t> </a:t>
            </a:r>
            <a:r>
              <a:rPr sz="1200" dirty="0">
                <a:solidFill>
                  <a:srgbClr val="606060"/>
                </a:solidFill>
                <a:latin typeface="Arial"/>
                <a:cs typeface="Arial"/>
              </a:rPr>
              <a:t>to</a:t>
            </a:r>
            <a:r>
              <a:rPr sz="1200" spc="15" dirty="0">
                <a:solidFill>
                  <a:srgbClr val="606060"/>
                </a:solidFill>
                <a:latin typeface="Arial"/>
                <a:cs typeface="Arial"/>
              </a:rPr>
              <a:t> </a:t>
            </a:r>
            <a:r>
              <a:rPr sz="1200" dirty="0">
                <a:solidFill>
                  <a:srgbClr val="606060"/>
                </a:solidFill>
                <a:latin typeface="Arial"/>
                <a:cs typeface="Arial"/>
              </a:rPr>
              <a:t>deliver</a:t>
            </a:r>
            <a:r>
              <a:rPr sz="1200" spc="-10" dirty="0">
                <a:solidFill>
                  <a:srgbClr val="606060"/>
                </a:solidFill>
                <a:latin typeface="Arial"/>
                <a:cs typeface="Arial"/>
              </a:rPr>
              <a:t> </a:t>
            </a:r>
            <a:r>
              <a:rPr sz="1200" dirty="0">
                <a:solidFill>
                  <a:srgbClr val="606060"/>
                </a:solidFill>
                <a:latin typeface="Arial"/>
                <a:cs typeface="Arial"/>
              </a:rPr>
              <a:t>attractive</a:t>
            </a:r>
            <a:r>
              <a:rPr sz="1200" spc="5" dirty="0">
                <a:solidFill>
                  <a:srgbClr val="606060"/>
                </a:solidFill>
                <a:latin typeface="Arial"/>
                <a:cs typeface="Arial"/>
              </a:rPr>
              <a:t> </a:t>
            </a:r>
            <a:r>
              <a:rPr sz="1200" spc="-30" dirty="0">
                <a:solidFill>
                  <a:srgbClr val="606060"/>
                </a:solidFill>
                <a:latin typeface="Arial"/>
                <a:cs typeface="Arial"/>
              </a:rPr>
              <a:t>after-</a:t>
            </a:r>
            <a:r>
              <a:rPr sz="1200" dirty="0">
                <a:solidFill>
                  <a:srgbClr val="606060"/>
                </a:solidFill>
                <a:latin typeface="Arial"/>
                <a:cs typeface="Arial"/>
              </a:rPr>
              <a:t>tax</a:t>
            </a:r>
            <a:r>
              <a:rPr sz="1200" spc="25" dirty="0">
                <a:solidFill>
                  <a:srgbClr val="606060"/>
                </a:solidFill>
                <a:latin typeface="Arial"/>
                <a:cs typeface="Arial"/>
              </a:rPr>
              <a:t> </a:t>
            </a:r>
            <a:r>
              <a:rPr sz="1200" dirty="0">
                <a:solidFill>
                  <a:srgbClr val="606060"/>
                </a:solidFill>
                <a:latin typeface="Arial"/>
                <a:cs typeface="Arial"/>
              </a:rPr>
              <a:t>returns</a:t>
            </a:r>
            <a:r>
              <a:rPr sz="1200" spc="-20" dirty="0">
                <a:solidFill>
                  <a:srgbClr val="606060"/>
                </a:solidFill>
                <a:latin typeface="Arial"/>
                <a:cs typeface="Arial"/>
              </a:rPr>
              <a:t> </a:t>
            </a:r>
            <a:r>
              <a:rPr sz="1200" dirty="0">
                <a:solidFill>
                  <a:srgbClr val="606060"/>
                </a:solidFill>
                <a:latin typeface="Arial"/>
                <a:cs typeface="Arial"/>
              </a:rPr>
              <a:t>and</a:t>
            </a:r>
            <a:r>
              <a:rPr sz="1200" spc="-25" dirty="0">
                <a:solidFill>
                  <a:srgbClr val="606060"/>
                </a:solidFill>
                <a:latin typeface="Arial"/>
                <a:cs typeface="Arial"/>
              </a:rPr>
              <a:t> </a:t>
            </a:r>
            <a:r>
              <a:rPr sz="1200" dirty="0">
                <a:solidFill>
                  <a:srgbClr val="606060"/>
                </a:solidFill>
                <a:latin typeface="Arial"/>
                <a:cs typeface="Arial"/>
              </a:rPr>
              <a:t>capital</a:t>
            </a:r>
            <a:r>
              <a:rPr sz="1200" spc="-40" dirty="0">
                <a:solidFill>
                  <a:srgbClr val="606060"/>
                </a:solidFill>
                <a:latin typeface="Arial"/>
                <a:cs typeface="Arial"/>
              </a:rPr>
              <a:t> </a:t>
            </a:r>
            <a:r>
              <a:rPr sz="1200" spc="-30" dirty="0">
                <a:solidFill>
                  <a:srgbClr val="606060"/>
                </a:solidFill>
                <a:latin typeface="Arial"/>
                <a:cs typeface="Arial"/>
              </a:rPr>
              <a:t>appreciation</a:t>
            </a:r>
            <a:r>
              <a:rPr sz="1200" spc="-65" dirty="0">
                <a:solidFill>
                  <a:srgbClr val="606060"/>
                </a:solidFill>
                <a:latin typeface="Arial"/>
                <a:cs typeface="Arial"/>
              </a:rPr>
              <a:t> </a:t>
            </a:r>
            <a:r>
              <a:rPr sz="1200" dirty="0">
                <a:solidFill>
                  <a:srgbClr val="606060"/>
                </a:solidFill>
                <a:latin typeface="Arial"/>
                <a:cs typeface="Arial"/>
              </a:rPr>
              <a:t>by</a:t>
            </a:r>
            <a:r>
              <a:rPr sz="1200" spc="15" dirty="0">
                <a:solidFill>
                  <a:srgbClr val="606060"/>
                </a:solidFill>
                <a:latin typeface="Arial"/>
                <a:cs typeface="Arial"/>
              </a:rPr>
              <a:t> </a:t>
            </a:r>
            <a:r>
              <a:rPr sz="1200" spc="-30" dirty="0">
                <a:solidFill>
                  <a:srgbClr val="606060"/>
                </a:solidFill>
                <a:latin typeface="Arial"/>
                <a:cs typeface="Arial"/>
              </a:rPr>
              <a:t>incorporating</a:t>
            </a:r>
            <a:r>
              <a:rPr sz="1200" spc="-55" dirty="0">
                <a:solidFill>
                  <a:srgbClr val="606060"/>
                </a:solidFill>
                <a:latin typeface="Arial"/>
                <a:cs typeface="Arial"/>
              </a:rPr>
              <a:t> </a:t>
            </a:r>
            <a:r>
              <a:rPr sz="1200" dirty="0">
                <a:solidFill>
                  <a:srgbClr val="606060"/>
                </a:solidFill>
                <a:latin typeface="Arial"/>
                <a:cs typeface="Arial"/>
              </a:rPr>
              <a:t>ESG</a:t>
            </a:r>
            <a:r>
              <a:rPr sz="1200" spc="50" dirty="0">
                <a:solidFill>
                  <a:srgbClr val="606060"/>
                </a:solidFill>
                <a:latin typeface="Arial"/>
                <a:cs typeface="Arial"/>
              </a:rPr>
              <a:t> </a:t>
            </a:r>
            <a:r>
              <a:rPr sz="1200" spc="-20" dirty="0">
                <a:solidFill>
                  <a:srgbClr val="606060"/>
                </a:solidFill>
                <a:latin typeface="Arial"/>
                <a:cs typeface="Arial"/>
              </a:rPr>
              <a:t>research</a:t>
            </a:r>
            <a:r>
              <a:rPr sz="1200" spc="-45" dirty="0">
                <a:solidFill>
                  <a:srgbClr val="606060"/>
                </a:solidFill>
                <a:latin typeface="Arial"/>
                <a:cs typeface="Arial"/>
              </a:rPr>
              <a:t> </a:t>
            </a:r>
            <a:r>
              <a:rPr sz="1200" dirty="0">
                <a:solidFill>
                  <a:srgbClr val="606060"/>
                </a:solidFill>
                <a:latin typeface="Arial"/>
                <a:cs typeface="Arial"/>
              </a:rPr>
              <a:t>that</a:t>
            </a:r>
            <a:r>
              <a:rPr sz="1200" spc="35" dirty="0">
                <a:solidFill>
                  <a:srgbClr val="606060"/>
                </a:solidFill>
                <a:latin typeface="Arial"/>
                <a:cs typeface="Arial"/>
              </a:rPr>
              <a:t> </a:t>
            </a:r>
            <a:r>
              <a:rPr sz="1200" spc="-10" dirty="0">
                <a:solidFill>
                  <a:srgbClr val="606060"/>
                </a:solidFill>
                <a:latin typeface="Arial"/>
                <a:cs typeface="Arial"/>
              </a:rPr>
              <a:t>strengthens</a:t>
            </a:r>
            <a:r>
              <a:rPr sz="1200" spc="-20" dirty="0">
                <a:solidFill>
                  <a:srgbClr val="606060"/>
                </a:solidFill>
                <a:latin typeface="Arial"/>
                <a:cs typeface="Arial"/>
              </a:rPr>
              <a:t> </a:t>
            </a:r>
            <a:r>
              <a:rPr sz="1200" spc="-30" dirty="0">
                <a:solidFill>
                  <a:srgbClr val="606060"/>
                </a:solidFill>
                <a:latin typeface="Arial"/>
                <a:cs typeface="Arial"/>
              </a:rPr>
              <a:t>bottom-</a:t>
            </a:r>
            <a:r>
              <a:rPr sz="1200" spc="-25" dirty="0">
                <a:solidFill>
                  <a:srgbClr val="606060"/>
                </a:solidFill>
                <a:latin typeface="Arial"/>
                <a:cs typeface="Arial"/>
              </a:rPr>
              <a:t>up, </a:t>
            </a:r>
            <a:r>
              <a:rPr sz="1200" spc="-35" dirty="0">
                <a:solidFill>
                  <a:srgbClr val="606060"/>
                </a:solidFill>
                <a:latin typeface="Arial"/>
                <a:cs typeface="Arial"/>
              </a:rPr>
              <a:t>credit-</a:t>
            </a:r>
            <a:r>
              <a:rPr sz="1200" dirty="0">
                <a:solidFill>
                  <a:srgbClr val="606060"/>
                </a:solidFill>
                <a:latin typeface="Arial"/>
                <a:cs typeface="Arial"/>
              </a:rPr>
              <a:t>focused</a:t>
            </a:r>
            <a:r>
              <a:rPr sz="1200" spc="-70" dirty="0">
                <a:solidFill>
                  <a:srgbClr val="606060"/>
                </a:solidFill>
                <a:latin typeface="Arial"/>
                <a:cs typeface="Arial"/>
              </a:rPr>
              <a:t> </a:t>
            </a:r>
            <a:r>
              <a:rPr sz="1200" spc="-10" dirty="0">
                <a:solidFill>
                  <a:srgbClr val="606060"/>
                </a:solidFill>
                <a:latin typeface="Arial"/>
                <a:cs typeface="Arial"/>
              </a:rPr>
              <a:t>research,</a:t>
            </a:r>
            <a:r>
              <a:rPr sz="1200" spc="-30" dirty="0">
                <a:solidFill>
                  <a:srgbClr val="606060"/>
                </a:solidFill>
                <a:latin typeface="Arial"/>
                <a:cs typeface="Arial"/>
              </a:rPr>
              <a:t> </a:t>
            </a:r>
            <a:r>
              <a:rPr sz="1200" dirty="0">
                <a:solidFill>
                  <a:srgbClr val="606060"/>
                </a:solidFill>
                <a:latin typeface="Arial"/>
                <a:cs typeface="Arial"/>
              </a:rPr>
              <a:t>while</a:t>
            </a:r>
            <a:r>
              <a:rPr sz="1200" spc="-20" dirty="0">
                <a:solidFill>
                  <a:srgbClr val="606060"/>
                </a:solidFill>
                <a:latin typeface="Arial"/>
                <a:cs typeface="Arial"/>
              </a:rPr>
              <a:t> </a:t>
            </a:r>
            <a:r>
              <a:rPr sz="1200" spc="-30" dirty="0">
                <a:solidFill>
                  <a:srgbClr val="606060"/>
                </a:solidFill>
                <a:latin typeface="Arial"/>
                <a:cs typeface="Arial"/>
              </a:rPr>
              <a:t>producing</a:t>
            </a:r>
            <a:r>
              <a:rPr sz="1200" spc="-75" dirty="0">
                <a:solidFill>
                  <a:srgbClr val="606060"/>
                </a:solidFill>
                <a:latin typeface="Arial"/>
                <a:cs typeface="Arial"/>
              </a:rPr>
              <a:t> </a:t>
            </a:r>
            <a:r>
              <a:rPr sz="1200" dirty="0">
                <a:solidFill>
                  <a:srgbClr val="606060"/>
                </a:solidFill>
                <a:latin typeface="Arial"/>
                <a:cs typeface="Arial"/>
              </a:rPr>
              <a:t>positive</a:t>
            </a:r>
            <a:r>
              <a:rPr sz="1200" spc="-35" dirty="0">
                <a:solidFill>
                  <a:srgbClr val="606060"/>
                </a:solidFill>
                <a:latin typeface="Arial"/>
                <a:cs typeface="Arial"/>
              </a:rPr>
              <a:t> </a:t>
            </a:r>
            <a:r>
              <a:rPr sz="1200" spc="-30" dirty="0">
                <a:solidFill>
                  <a:srgbClr val="606060"/>
                </a:solidFill>
                <a:latin typeface="Arial"/>
                <a:cs typeface="Arial"/>
              </a:rPr>
              <a:t>environmental</a:t>
            </a:r>
            <a:r>
              <a:rPr sz="1200" spc="-70" dirty="0">
                <a:solidFill>
                  <a:srgbClr val="606060"/>
                </a:solidFill>
                <a:latin typeface="Arial"/>
                <a:cs typeface="Arial"/>
              </a:rPr>
              <a:t> </a:t>
            </a:r>
            <a:r>
              <a:rPr sz="1200" dirty="0">
                <a:solidFill>
                  <a:srgbClr val="606060"/>
                </a:solidFill>
                <a:latin typeface="Arial"/>
                <a:cs typeface="Arial"/>
              </a:rPr>
              <a:t>and</a:t>
            </a:r>
            <a:r>
              <a:rPr sz="1200" spc="-50" dirty="0">
                <a:solidFill>
                  <a:srgbClr val="606060"/>
                </a:solidFill>
                <a:latin typeface="Arial"/>
                <a:cs typeface="Arial"/>
              </a:rPr>
              <a:t> </a:t>
            </a:r>
            <a:r>
              <a:rPr sz="1200" dirty="0">
                <a:solidFill>
                  <a:srgbClr val="606060"/>
                </a:solidFill>
                <a:latin typeface="Arial"/>
                <a:cs typeface="Arial"/>
              </a:rPr>
              <a:t>social</a:t>
            </a:r>
            <a:r>
              <a:rPr sz="1200" spc="-50" dirty="0">
                <a:solidFill>
                  <a:srgbClr val="606060"/>
                </a:solidFill>
                <a:latin typeface="Arial"/>
                <a:cs typeface="Arial"/>
              </a:rPr>
              <a:t> </a:t>
            </a:r>
            <a:r>
              <a:rPr sz="1200" dirty="0">
                <a:solidFill>
                  <a:srgbClr val="606060"/>
                </a:solidFill>
                <a:latin typeface="Arial"/>
                <a:cs typeface="Arial"/>
              </a:rPr>
              <a:t>impacts. We</a:t>
            </a:r>
            <a:r>
              <a:rPr sz="1200" spc="-10" dirty="0">
                <a:solidFill>
                  <a:srgbClr val="606060"/>
                </a:solidFill>
                <a:latin typeface="Arial"/>
                <a:cs typeface="Arial"/>
              </a:rPr>
              <a:t> </a:t>
            </a:r>
            <a:r>
              <a:rPr sz="1200" spc="-30" dirty="0">
                <a:solidFill>
                  <a:srgbClr val="606060"/>
                </a:solidFill>
                <a:latin typeface="Arial"/>
                <a:cs typeface="Arial"/>
              </a:rPr>
              <a:t>believe</a:t>
            </a:r>
            <a:r>
              <a:rPr sz="1200" spc="-50" dirty="0">
                <a:solidFill>
                  <a:srgbClr val="606060"/>
                </a:solidFill>
                <a:latin typeface="Arial"/>
                <a:cs typeface="Arial"/>
              </a:rPr>
              <a:t> </a:t>
            </a:r>
            <a:r>
              <a:rPr sz="1200" dirty="0">
                <a:solidFill>
                  <a:srgbClr val="606060"/>
                </a:solidFill>
                <a:latin typeface="Arial"/>
                <a:cs typeface="Arial"/>
              </a:rPr>
              <a:t>that a</a:t>
            </a:r>
            <a:r>
              <a:rPr sz="1200" spc="-25" dirty="0">
                <a:solidFill>
                  <a:srgbClr val="606060"/>
                </a:solidFill>
                <a:latin typeface="Arial"/>
                <a:cs typeface="Arial"/>
              </a:rPr>
              <a:t> </a:t>
            </a:r>
            <a:r>
              <a:rPr sz="1200" dirty="0">
                <a:solidFill>
                  <a:srgbClr val="606060"/>
                </a:solidFill>
                <a:latin typeface="Arial"/>
                <a:cs typeface="Arial"/>
              </a:rPr>
              <a:t>portfolio</a:t>
            </a:r>
            <a:r>
              <a:rPr sz="1200" spc="-55" dirty="0">
                <a:solidFill>
                  <a:srgbClr val="606060"/>
                </a:solidFill>
                <a:latin typeface="Arial"/>
                <a:cs typeface="Arial"/>
              </a:rPr>
              <a:t> </a:t>
            </a:r>
            <a:r>
              <a:rPr sz="1200" dirty="0">
                <a:solidFill>
                  <a:srgbClr val="606060"/>
                </a:solidFill>
                <a:latin typeface="Arial"/>
                <a:cs typeface="Arial"/>
              </a:rPr>
              <a:t>of</a:t>
            </a:r>
            <a:r>
              <a:rPr sz="1200" spc="10" dirty="0">
                <a:solidFill>
                  <a:srgbClr val="606060"/>
                </a:solidFill>
                <a:latin typeface="Arial"/>
                <a:cs typeface="Arial"/>
              </a:rPr>
              <a:t> </a:t>
            </a:r>
            <a:r>
              <a:rPr sz="1200" dirty="0">
                <a:solidFill>
                  <a:srgbClr val="606060"/>
                </a:solidFill>
                <a:latin typeface="Arial"/>
                <a:cs typeface="Arial"/>
              </a:rPr>
              <a:t>fixed</a:t>
            </a:r>
            <a:r>
              <a:rPr sz="1200" spc="-10" dirty="0">
                <a:solidFill>
                  <a:srgbClr val="606060"/>
                </a:solidFill>
                <a:latin typeface="Arial"/>
                <a:cs typeface="Arial"/>
              </a:rPr>
              <a:t> income </a:t>
            </a:r>
            <a:r>
              <a:rPr sz="1200" dirty="0">
                <a:solidFill>
                  <a:srgbClr val="606060"/>
                </a:solidFill>
                <a:latin typeface="Arial"/>
                <a:cs typeface="Arial"/>
              </a:rPr>
              <a:t>securities,</a:t>
            </a:r>
            <a:r>
              <a:rPr sz="1200" spc="-45" dirty="0">
                <a:solidFill>
                  <a:srgbClr val="606060"/>
                </a:solidFill>
                <a:latin typeface="Arial"/>
                <a:cs typeface="Arial"/>
              </a:rPr>
              <a:t> </a:t>
            </a:r>
            <a:r>
              <a:rPr sz="1200" spc="-10" dirty="0">
                <a:solidFill>
                  <a:srgbClr val="606060"/>
                </a:solidFill>
                <a:latin typeface="Arial"/>
                <a:cs typeface="Arial"/>
              </a:rPr>
              <a:t>identified</a:t>
            </a:r>
            <a:r>
              <a:rPr sz="1200" spc="-110" dirty="0">
                <a:solidFill>
                  <a:srgbClr val="606060"/>
                </a:solidFill>
                <a:latin typeface="Arial"/>
                <a:cs typeface="Arial"/>
              </a:rPr>
              <a:t> </a:t>
            </a:r>
            <a:r>
              <a:rPr sz="1200" dirty="0">
                <a:solidFill>
                  <a:srgbClr val="606060"/>
                </a:solidFill>
                <a:latin typeface="Arial"/>
                <a:cs typeface="Arial"/>
              </a:rPr>
              <a:t>through</a:t>
            </a:r>
            <a:r>
              <a:rPr sz="1200" spc="-45" dirty="0">
                <a:solidFill>
                  <a:srgbClr val="606060"/>
                </a:solidFill>
                <a:latin typeface="Arial"/>
                <a:cs typeface="Arial"/>
              </a:rPr>
              <a:t> </a:t>
            </a:r>
            <a:r>
              <a:rPr sz="1200" spc="-25" dirty="0">
                <a:solidFill>
                  <a:srgbClr val="606060"/>
                </a:solidFill>
                <a:latin typeface="Arial"/>
                <a:cs typeface="Arial"/>
              </a:rPr>
              <a:t>fundamental</a:t>
            </a:r>
            <a:r>
              <a:rPr sz="1200" spc="-100" dirty="0">
                <a:solidFill>
                  <a:srgbClr val="606060"/>
                </a:solidFill>
                <a:latin typeface="Arial"/>
                <a:cs typeface="Arial"/>
              </a:rPr>
              <a:t> </a:t>
            </a:r>
            <a:r>
              <a:rPr sz="1200" dirty="0">
                <a:solidFill>
                  <a:srgbClr val="606060"/>
                </a:solidFill>
                <a:latin typeface="Arial"/>
                <a:cs typeface="Arial"/>
              </a:rPr>
              <a:t>and</a:t>
            </a:r>
            <a:r>
              <a:rPr sz="1200" spc="-50" dirty="0">
                <a:solidFill>
                  <a:srgbClr val="606060"/>
                </a:solidFill>
                <a:latin typeface="Arial"/>
                <a:cs typeface="Arial"/>
              </a:rPr>
              <a:t> </a:t>
            </a:r>
            <a:r>
              <a:rPr sz="1200" spc="-10" dirty="0">
                <a:solidFill>
                  <a:srgbClr val="606060"/>
                </a:solidFill>
                <a:latin typeface="Arial"/>
                <a:cs typeface="Arial"/>
              </a:rPr>
              <a:t>quantitative</a:t>
            </a:r>
            <a:r>
              <a:rPr sz="1200" spc="-35" dirty="0">
                <a:solidFill>
                  <a:srgbClr val="606060"/>
                </a:solidFill>
                <a:latin typeface="Arial"/>
                <a:cs typeface="Arial"/>
              </a:rPr>
              <a:t> </a:t>
            </a:r>
            <a:r>
              <a:rPr sz="1200" dirty="0">
                <a:solidFill>
                  <a:srgbClr val="606060"/>
                </a:solidFill>
                <a:latin typeface="Arial"/>
                <a:cs typeface="Arial"/>
              </a:rPr>
              <a:t>analysis</a:t>
            </a:r>
            <a:r>
              <a:rPr sz="1200" spc="-40" dirty="0">
                <a:solidFill>
                  <a:srgbClr val="606060"/>
                </a:solidFill>
                <a:latin typeface="Arial"/>
                <a:cs typeface="Arial"/>
              </a:rPr>
              <a:t> </a:t>
            </a:r>
            <a:r>
              <a:rPr sz="1200" dirty="0">
                <a:solidFill>
                  <a:srgbClr val="606060"/>
                </a:solidFill>
                <a:latin typeface="Arial"/>
                <a:cs typeface="Arial"/>
              </a:rPr>
              <a:t>and</a:t>
            </a:r>
            <a:r>
              <a:rPr sz="1200" spc="-55" dirty="0">
                <a:solidFill>
                  <a:srgbClr val="606060"/>
                </a:solidFill>
                <a:latin typeface="Arial"/>
                <a:cs typeface="Arial"/>
              </a:rPr>
              <a:t> </a:t>
            </a:r>
            <a:r>
              <a:rPr sz="1200" spc="-30" dirty="0">
                <a:solidFill>
                  <a:srgbClr val="606060"/>
                </a:solidFill>
                <a:latin typeface="Arial"/>
                <a:cs typeface="Arial"/>
              </a:rPr>
              <a:t>concentrated</a:t>
            </a:r>
            <a:r>
              <a:rPr sz="1200" spc="-70" dirty="0">
                <a:solidFill>
                  <a:srgbClr val="606060"/>
                </a:solidFill>
                <a:latin typeface="Arial"/>
                <a:cs typeface="Arial"/>
              </a:rPr>
              <a:t> </a:t>
            </a:r>
            <a:r>
              <a:rPr sz="1200" dirty="0">
                <a:solidFill>
                  <a:srgbClr val="606060"/>
                </a:solidFill>
                <a:latin typeface="Arial"/>
                <a:cs typeface="Arial"/>
              </a:rPr>
              <a:t>on</a:t>
            </a:r>
            <a:r>
              <a:rPr sz="1200" spc="-10" dirty="0">
                <a:solidFill>
                  <a:srgbClr val="606060"/>
                </a:solidFill>
                <a:latin typeface="Arial"/>
                <a:cs typeface="Arial"/>
              </a:rPr>
              <a:t> </a:t>
            </a:r>
            <a:r>
              <a:rPr sz="1200" dirty="0">
                <a:solidFill>
                  <a:srgbClr val="606060"/>
                </a:solidFill>
                <a:latin typeface="Arial"/>
                <a:cs typeface="Arial"/>
              </a:rPr>
              <a:t>our</a:t>
            </a:r>
            <a:r>
              <a:rPr sz="1200" spc="-20" dirty="0">
                <a:solidFill>
                  <a:srgbClr val="606060"/>
                </a:solidFill>
                <a:latin typeface="Arial"/>
                <a:cs typeface="Arial"/>
              </a:rPr>
              <a:t> </a:t>
            </a:r>
            <a:r>
              <a:rPr sz="1200" dirty="0">
                <a:solidFill>
                  <a:srgbClr val="606060"/>
                </a:solidFill>
                <a:latin typeface="Arial"/>
                <a:cs typeface="Arial"/>
              </a:rPr>
              <a:t>best</a:t>
            </a:r>
            <a:r>
              <a:rPr sz="1200" spc="-10" dirty="0">
                <a:solidFill>
                  <a:srgbClr val="606060"/>
                </a:solidFill>
                <a:latin typeface="Arial"/>
                <a:cs typeface="Arial"/>
              </a:rPr>
              <a:t> </a:t>
            </a:r>
            <a:r>
              <a:rPr sz="1200" dirty="0">
                <a:solidFill>
                  <a:srgbClr val="606060"/>
                </a:solidFill>
                <a:latin typeface="Arial"/>
                <a:cs typeface="Arial"/>
              </a:rPr>
              <a:t>ideas,</a:t>
            </a:r>
            <a:r>
              <a:rPr sz="1200" spc="-50" dirty="0">
                <a:solidFill>
                  <a:srgbClr val="606060"/>
                </a:solidFill>
                <a:latin typeface="Arial"/>
                <a:cs typeface="Arial"/>
              </a:rPr>
              <a:t> </a:t>
            </a:r>
            <a:r>
              <a:rPr sz="1200" dirty="0">
                <a:solidFill>
                  <a:srgbClr val="606060"/>
                </a:solidFill>
                <a:latin typeface="Arial"/>
                <a:cs typeface="Arial"/>
              </a:rPr>
              <a:t>has</a:t>
            </a:r>
            <a:r>
              <a:rPr sz="1200" spc="-10" dirty="0">
                <a:solidFill>
                  <a:srgbClr val="606060"/>
                </a:solidFill>
                <a:latin typeface="Arial"/>
                <a:cs typeface="Arial"/>
              </a:rPr>
              <a:t> </a:t>
            </a:r>
            <a:r>
              <a:rPr sz="1200" dirty="0">
                <a:solidFill>
                  <a:srgbClr val="606060"/>
                </a:solidFill>
                <a:latin typeface="Arial"/>
                <a:cs typeface="Arial"/>
              </a:rPr>
              <a:t>the</a:t>
            </a:r>
            <a:r>
              <a:rPr sz="1200" spc="-20" dirty="0">
                <a:solidFill>
                  <a:srgbClr val="606060"/>
                </a:solidFill>
                <a:latin typeface="Arial"/>
                <a:cs typeface="Arial"/>
              </a:rPr>
              <a:t> </a:t>
            </a:r>
            <a:r>
              <a:rPr sz="1200" spc="-10" dirty="0">
                <a:solidFill>
                  <a:srgbClr val="606060"/>
                </a:solidFill>
                <a:latin typeface="Arial"/>
                <a:cs typeface="Arial"/>
              </a:rPr>
              <a:t>potential</a:t>
            </a:r>
            <a:r>
              <a:rPr sz="1200" spc="-80" dirty="0">
                <a:solidFill>
                  <a:srgbClr val="606060"/>
                </a:solidFill>
                <a:latin typeface="Arial"/>
                <a:cs typeface="Arial"/>
              </a:rPr>
              <a:t> </a:t>
            </a:r>
            <a:r>
              <a:rPr sz="1200" dirty="0">
                <a:solidFill>
                  <a:srgbClr val="606060"/>
                </a:solidFill>
                <a:latin typeface="Arial"/>
                <a:cs typeface="Arial"/>
              </a:rPr>
              <a:t>to</a:t>
            </a:r>
            <a:r>
              <a:rPr sz="1200" spc="-35" dirty="0">
                <a:solidFill>
                  <a:srgbClr val="606060"/>
                </a:solidFill>
                <a:latin typeface="Arial"/>
                <a:cs typeface="Arial"/>
              </a:rPr>
              <a:t> </a:t>
            </a:r>
            <a:r>
              <a:rPr sz="1200" spc="-10" dirty="0">
                <a:solidFill>
                  <a:srgbClr val="606060"/>
                </a:solidFill>
                <a:latin typeface="Arial"/>
                <a:cs typeface="Arial"/>
              </a:rPr>
              <a:t>deliver attractive</a:t>
            </a:r>
            <a:r>
              <a:rPr sz="1200" spc="5" dirty="0">
                <a:solidFill>
                  <a:srgbClr val="606060"/>
                </a:solidFill>
                <a:latin typeface="Arial"/>
                <a:cs typeface="Arial"/>
              </a:rPr>
              <a:t> </a:t>
            </a:r>
            <a:r>
              <a:rPr sz="1200" spc="-35" dirty="0">
                <a:solidFill>
                  <a:srgbClr val="606060"/>
                </a:solidFill>
                <a:latin typeface="Arial"/>
                <a:cs typeface="Arial"/>
              </a:rPr>
              <a:t>risk-</a:t>
            </a:r>
            <a:r>
              <a:rPr sz="1200" spc="-25" dirty="0">
                <a:solidFill>
                  <a:srgbClr val="606060"/>
                </a:solidFill>
                <a:latin typeface="Arial"/>
                <a:cs typeface="Arial"/>
              </a:rPr>
              <a:t>adjusted</a:t>
            </a:r>
            <a:r>
              <a:rPr sz="1200" spc="-50" dirty="0">
                <a:solidFill>
                  <a:srgbClr val="606060"/>
                </a:solidFill>
                <a:latin typeface="Arial"/>
                <a:cs typeface="Arial"/>
              </a:rPr>
              <a:t> </a:t>
            </a:r>
            <a:r>
              <a:rPr sz="1200" dirty="0">
                <a:solidFill>
                  <a:srgbClr val="606060"/>
                </a:solidFill>
                <a:latin typeface="Arial"/>
                <a:cs typeface="Arial"/>
              </a:rPr>
              <a:t>returns</a:t>
            </a:r>
            <a:r>
              <a:rPr sz="1200" spc="-25" dirty="0">
                <a:solidFill>
                  <a:srgbClr val="606060"/>
                </a:solidFill>
                <a:latin typeface="Arial"/>
                <a:cs typeface="Arial"/>
              </a:rPr>
              <a:t> </a:t>
            </a:r>
            <a:r>
              <a:rPr sz="1200" dirty="0">
                <a:solidFill>
                  <a:srgbClr val="606060"/>
                </a:solidFill>
                <a:latin typeface="Arial"/>
                <a:cs typeface="Arial"/>
              </a:rPr>
              <a:t>over</a:t>
            </a:r>
            <a:r>
              <a:rPr sz="1200" spc="15" dirty="0">
                <a:solidFill>
                  <a:srgbClr val="606060"/>
                </a:solidFill>
                <a:latin typeface="Arial"/>
                <a:cs typeface="Arial"/>
              </a:rPr>
              <a:t> </a:t>
            </a:r>
            <a:r>
              <a:rPr sz="1200" spc="-20" dirty="0">
                <a:solidFill>
                  <a:srgbClr val="606060"/>
                </a:solidFill>
                <a:latin typeface="Arial"/>
                <a:cs typeface="Arial"/>
              </a:rPr>
              <a:t>time.</a:t>
            </a:r>
            <a:endParaRPr sz="1200" dirty="0">
              <a:latin typeface="Arial"/>
              <a:cs typeface="Arial"/>
            </a:endParaRPr>
          </a:p>
        </p:txBody>
      </p:sp>
      <p:sp>
        <p:nvSpPr>
          <p:cNvPr id="11" name="object 97">
            <a:extLst>
              <a:ext uri="{FF2B5EF4-FFF2-40B4-BE49-F238E27FC236}">
                <a16:creationId xmlns:a16="http://schemas.microsoft.com/office/drawing/2014/main" id="{530C0B37-F47F-4DEC-B427-CDFF4B30C718}"/>
              </a:ext>
            </a:extLst>
          </p:cNvPr>
          <p:cNvSpPr/>
          <p:nvPr/>
        </p:nvSpPr>
        <p:spPr>
          <a:xfrm>
            <a:off x="1293875" y="4126358"/>
            <a:ext cx="63500" cy="63500"/>
          </a:xfrm>
          <a:custGeom>
            <a:avLst/>
            <a:gdLst/>
            <a:ahLst/>
            <a:cxnLst/>
            <a:rect l="l" t="t" r="r" b="b"/>
            <a:pathLst>
              <a:path w="63500" h="63500">
                <a:moveTo>
                  <a:pt x="63494" y="0"/>
                </a:moveTo>
                <a:lnTo>
                  <a:pt x="0" y="0"/>
                </a:lnTo>
                <a:lnTo>
                  <a:pt x="0" y="63496"/>
                </a:lnTo>
                <a:lnTo>
                  <a:pt x="63494" y="63496"/>
                </a:lnTo>
                <a:lnTo>
                  <a:pt x="63494" y="0"/>
                </a:lnTo>
                <a:close/>
              </a:path>
            </a:pathLst>
          </a:custGeom>
          <a:solidFill>
            <a:srgbClr val="1F386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98">
            <a:extLst>
              <a:ext uri="{FF2B5EF4-FFF2-40B4-BE49-F238E27FC236}">
                <a16:creationId xmlns:a16="http://schemas.microsoft.com/office/drawing/2014/main" id="{245B2CBB-BF01-47C8-A3E1-9BC1225C61A9}"/>
              </a:ext>
            </a:extLst>
          </p:cNvPr>
          <p:cNvSpPr txBox="1"/>
          <p:nvPr/>
        </p:nvSpPr>
        <p:spPr>
          <a:xfrm>
            <a:off x="1404365" y="4001060"/>
            <a:ext cx="3735325" cy="443711"/>
          </a:xfrm>
          <a:prstGeom prst="rect">
            <a:avLst/>
          </a:prstGeom>
        </p:spPr>
        <p:txBody>
          <a:bodyPr vert="horz" wrap="square" lIns="0" tIns="88900" rIns="0" bIns="0" rtlCol="0">
            <a:spAutoFit/>
          </a:bodyPr>
          <a:lstStyle/>
          <a:p>
            <a:pPr marL="12700">
              <a:lnSpc>
                <a:spcPct val="100000"/>
              </a:lnSpc>
              <a:spcBef>
                <a:spcPts val="700"/>
              </a:spcBef>
            </a:pPr>
            <a:r>
              <a:rPr sz="900" dirty="0">
                <a:solidFill>
                  <a:srgbClr val="565656"/>
                </a:solidFill>
                <a:latin typeface="Arial" panose="020B0604020202020204" pitchFamily="34" charset="0"/>
                <a:cs typeface="Arial" panose="020B0604020202020204" pitchFamily="34" charset="0"/>
              </a:rPr>
              <a:t>Brown</a:t>
            </a:r>
            <a:r>
              <a:rPr sz="900" spc="-75"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Advisory</a:t>
            </a:r>
            <a:r>
              <a:rPr sz="900" spc="5" dirty="0">
                <a:solidFill>
                  <a:srgbClr val="565656"/>
                </a:solidFill>
                <a:latin typeface="Arial" panose="020B0604020202020204" pitchFamily="34" charset="0"/>
                <a:cs typeface="Arial" panose="020B0604020202020204" pitchFamily="34" charset="0"/>
              </a:rPr>
              <a:t> </a:t>
            </a:r>
            <a:r>
              <a:rPr sz="900" spc="-15" dirty="0">
                <a:solidFill>
                  <a:srgbClr val="565656"/>
                </a:solidFill>
                <a:latin typeface="Arial" panose="020B0604020202020204" pitchFamily="34" charset="0"/>
                <a:cs typeface="Arial" panose="020B0604020202020204" pitchFamily="34" charset="0"/>
              </a:rPr>
              <a:t>Tax-</a:t>
            </a:r>
            <a:r>
              <a:rPr sz="900" spc="-10" dirty="0">
                <a:solidFill>
                  <a:srgbClr val="565656"/>
                </a:solidFill>
                <a:latin typeface="Arial" panose="020B0604020202020204" pitchFamily="34" charset="0"/>
                <a:cs typeface="Arial" panose="020B0604020202020204" pitchFamily="34" charset="0"/>
              </a:rPr>
              <a:t>Exempt</a:t>
            </a:r>
            <a:r>
              <a:rPr sz="900" spc="-4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Sustainable</a:t>
            </a:r>
            <a:r>
              <a:rPr sz="900" spc="15"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Composite</a:t>
            </a:r>
            <a:r>
              <a:rPr sz="900" spc="-5" dirty="0">
                <a:solidFill>
                  <a:srgbClr val="565656"/>
                </a:solidFill>
                <a:latin typeface="Arial" panose="020B0604020202020204" pitchFamily="34" charset="0"/>
                <a:cs typeface="Arial" panose="020B0604020202020204" pitchFamily="34" charset="0"/>
              </a:rPr>
              <a:t> </a:t>
            </a:r>
            <a:r>
              <a:rPr sz="900" spc="-10" dirty="0">
                <a:solidFill>
                  <a:srgbClr val="565656"/>
                </a:solidFill>
                <a:latin typeface="Arial" panose="020B0604020202020204" pitchFamily="34" charset="0"/>
                <a:cs typeface="Arial" panose="020B0604020202020204" pitchFamily="34" charset="0"/>
              </a:rPr>
              <a:t>(Gross</a:t>
            </a:r>
            <a:r>
              <a:rPr sz="900" spc="-6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of</a:t>
            </a:r>
            <a:r>
              <a:rPr sz="900" spc="-20" dirty="0">
                <a:solidFill>
                  <a:srgbClr val="565656"/>
                </a:solidFill>
                <a:latin typeface="Arial" panose="020B0604020202020204" pitchFamily="34" charset="0"/>
                <a:cs typeface="Arial" panose="020B0604020202020204" pitchFamily="34" charset="0"/>
              </a:rPr>
              <a:t> </a:t>
            </a:r>
            <a:r>
              <a:rPr sz="900" spc="-10" dirty="0">
                <a:solidFill>
                  <a:srgbClr val="565656"/>
                </a:solidFill>
                <a:latin typeface="Arial" panose="020B0604020202020204" pitchFamily="34" charset="0"/>
                <a:cs typeface="Arial" panose="020B0604020202020204" pitchFamily="34" charset="0"/>
              </a:rPr>
              <a:t>fees)</a:t>
            </a:r>
            <a:endParaRPr sz="900" dirty="0">
              <a:latin typeface="Arial" panose="020B0604020202020204" pitchFamily="34" charset="0"/>
              <a:cs typeface="Arial" panose="020B0604020202020204" pitchFamily="34" charset="0"/>
            </a:endParaRPr>
          </a:p>
          <a:p>
            <a:pPr marL="12700">
              <a:lnSpc>
                <a:spcPct val="100000"/>
              </a:lnSpc>
              <a:spcBef>
                <a:spcPts val="605"/>
              </a:spcBef>
            </a:pPr>
            <a:r>
              <a:rPr sz="900" dirty="0">
                <a:solidFill>
                  <a:srgbClr val="565656"/>
                </a:solidFill>
                <a:latin typeface="Arial" panose="020B0604020202020204" pitchFamily="34" charset="0"/>
                <a:cs typeface="Arial" panose="020B0604020202020204" pitchFamily="34" charset="0"/>
              </a:rPr>
              <a:t>Brown</a:t>
            </a:r>
            <a:r>
              <a:rPr sz="900" spc="-75"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Advisory</a:t>
            </a:r>
            <a:r>
              <a:rPr sz="900" spc="25" dirty="0">
                <a:solidFill>
                  <a:srgbClr val="565656"/>
                </a:solidFill>
                <a:latin typeface="Arial" panose="020B0604020202020204" pitchFamily="34" charset="0"/>
                <a:cs typeface="Arial" panose="020B0604020202020204" pitchFamily="34" charset="0"/>
              </a:rPr>
              <a:t> </a:t>
            </a:r>
            <a:r>
              <a:rPr sz="900" spc="-15" dirty="0">
                <a:solidFill>
                  <a:srgbClr val="565656"/>
                </a:solidFill>
                <a:latin typeface="Arial" panose="020B0604020202020204" pitchFamily="34" charset="0"/>
                <a:cs typeface="Arial" panose="020B0604020202020204" pitchFamily="34" charset="0"/>
              </a:rPr>
              <a:t>Tax-</a:t>
            </a:r>
            <a:r>
              <a:rPr sz="900" spc="-10" dirty="0">
                <a:solidFill>
                  <a:srgbClr val="565656"/>
                </a:solidFill>
                <a:latin typeface="Arial" panose="020B0604020202020204" pitchFamily="34" charset="0"/>
                <a:cs typeface="Arial" panose="020B0604020202020204" pitchFamily="34" charset="0"/>
              </a:rPr>
              <a:t>Exempt</a:t>
            </a:r>
            <a:r>
              <a:rPr sz="900" spc="-40" dirty="0">
                <a:solidFill>
                  <a:srgbClr val="565656"/>
                </a:solidFill>
                <a:latin typeface="Arial" panose="020B0604020202020204" pitchFamily="34" charset="0"/>
                <a:cs typeface="Arial" panose="020B0604020202020204" pitchFamily="34" charset="0"/>
              </a:rPr>
              <a:t> </a:t>
            </a:r>
            <a:r>
              <a:rPr sz="900" spc="-10" dirty="0">
                <a:solidFill>
                  <a:srgbClr val="565656"/>
                </a:solidFill>
                <a:latin typeface="Arial" panose="020B0604020202020204" pitchFamily="34" charset="0"/>
                <a:cs typeface="Arial" panose="020B0604020202020204" pitchFamily="34" charset="0"/>
              </a:rPr>
              <a:t>Sustainable</a:t>
            </a:r>
            <a:r>
              <a:rPr sz="900" spc="1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Composite </a:t>
            </a:r>
            <a:r>
              <a:rPr sz="900" spc="-10" dirty="0">
                <a:solidFill>
                  <a:srgbClr val="565656"/>
                </a:solidFill>
                <a:latin typeface="Arial" panose="020B0604020202020204" pitchFamily="34" charset="0"/>
                <a:cs typeface="Arial" panose="020B0604020202020204" pitchFamily="34" charset="0"/>
              </a:rPr>
              <a:t>(Net</a:t>
            </a:r>
            <a:r>
              <a:rPr sz="900" spc="-35"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of</a:t>
            </a:r>
            <a:r>
              <a:rPr sz="900" spc="-15" dirty="0">
                <a:solidFill>
                  <a:srgbClr val="565656"/>
                </a:solidFill>
                <a:latin typeface="Arial" panose="020B0604020202020204" pitchFamily="34" charset="0"/>
                <a:cs typeface="Arial" panose="020B0604020202020204" pitchFamily="34" charset="0"/>
              </a:rPr>
              <a:t> </a:t>
            </a:r>
            <a:r>
              <a:rPr sz="900" spc="-10" dirty="0">
                <a:solidFill>
                  <a:srgbClr val="565656"/>
                </a:solidFill>
                <a:latin typeface="Arial" panose="020B0604020202020204" pitchFamily="34" charset="0"/>
                <a:cs typeface="Arial" panose="020B0604020202020204" pitchFamily="34" charset="0"/>
              </a:rPr>
              <a:t>fees)</a:t>
            </a:r>
            <a:endParaRPr sz="900" dirty="0">
              <a:latin typeface="Arial" panose="020B0604020202020204" pitchFamily="34" charset="0"/>
              <a:cs typeface="Arial" panose="020B0604020202020204" pitchFamily="34" charset="0"/>
            </a:endParaRPr>
          </a:p>
        </p:txBody>
      </p:sp>
      <p:sp>
        <p:nvSpPr>
          <p:cNvPr id="13" name="object 99">
            <a:extLst>
              <a:ext uri="{FF2B5EF4-FFF2-40B4-BE49-F238E27FC236}">
                <a16:creationId xmlns:a16="http://schemas.microsoft.com/office/drawing/2014/main" id="{E7E08A31-BC2B-47E3-BB66-AC2B8C157BDD}"/>
              </a:ext>
            </a:extLst>
          </p:cNvPr>
          <p:cNvSpPr/>
          <p:nvPr/>
        </p:nvSpPr>
        <p:spPr>
          <a:xfrm>
            <a:off x="1293875" y="4342763"/>
            <a:ext cx="63500" cy="62865"/>
          </a:xfrm>
          <a:custGeom>
            <a:avLst/>
            <a:gdLst/>
            <a:ahLst/>
            <a:cxnLst/>
            <a:rect l="l" t="t" r="r" b="b"/>
            <a:pathLst>
              <a:path w="63500" h="62864">
                <a:moveTo>
                  <a:pt x="63494" y="0"/>
                </a:moveTo>
                <a:lnTo>
                  <a:pt x="0" y="0"/>
                </a:lnTo>
                <a:lnTo>
                  <a:pt x="0" y="62484"/>
                </a:lnTo>
                <a:lnTo>
                  <a:pt x="63494" y="62484"/>
                </a:lnTo>
                <a:lnTo>
                  <a:pt x="63494" y="0"/>
                </a:lnTo>
                <a:close/>
              </a:path>
            </a:pathLst>
          </a:custGeom>
          <a:solidFill>
            <a:srgbClr val="00AD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00">
            <a:extLst>
              <a:ext uri="{FF2B5EF4-FFF2-40B4-BE49-F238E27FC236}">
                <a16:creationId xmlns:a16="http://schemas.microsoft.com/office/drawing/2014/main" id="{5AE4543E-036B-4FDE-A0F3-C573390F574E}"/>
              </a:ext>
            </a:extLst>
          </p:cNvPr>
          <p:cNvSpPr/>
          <p:nvPr/>
        </p:nvSpPr>
        <p:spPr>
          <a:xfrm>
            <a:off x="1293875" y="4556122"/>
            <a:ext cx="63500" cy="62865"/>
          </a:xfrm>
          <a:custGeom>
            <a:avLst/>
            <a:gdLst/>
            <a:ahLst/>
            <a:cxnLst/>
            <a:rect l="l" t="t" r="r" b="b"/>
            <a:pathLst>
              <a:path w="63500" h="62864">
                <a:moveTo>
                  <a:pt x="63494" y="0"/>
                </a:moveTo>
                <a:lnTo>
                  <a:pt x="0" y="0"/>
                </a:lnTo>
                <a:lnTo>
                  <a:pt x="0" y="62356"/>
                </a:lnTo>
                <a:lnTo>
                  <a:pt x="63494" y="62356"/>
                </a:lnTo>
                <a:lnTo>
                  <a:pt x="63494" y="0"/>
                </a:lnTo>
                <a:close/>
              </a:path>
            </a:pathLst>
          </a:custGeom>
          <a:solidFill>
            <a:srgbClr val="EB7A2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01">
            <a:extLst>
              <a:ext uri="{FF2B5EF4-FFF2-40B4-BE49-F238E27FC236}">
                <a16:creationId xmlns:a16="http://schemas.microsoft.com/office/drawing/2014/main" id="{13F88384-F421-4C0C-9D27-E73DF3E09985}"/>
              </a:ext>
            </a:extLst>
          </p:cNvPr>
          <p:cNvSpPr txBox="1"/>
          <p:nvPr/>
        </p:nvSpPr>
        <p:spPr>
          <a:xfrm>
            <a:off x="1399285" y="4523645"/>
            <a:ext cx="289077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65656"/>
                </a:solidFill>
                <a:latin typeface="Arial" panose="020B0604020202020204" pitchFamily="34" charset="0"/>
                <a:cs typeface="Arial" panose="020B0604020202020204" pitchFamily="34" charset="0"/>
              </a:rPr>
              <a:t>Bloomberg</a:t>
            </a:r>
            <a:r>
              <a:rPr sz="900" spc="-2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Municipal</a:t>
            </a:r>
            <a:r>
              <a:rPr sz="900" spc="3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Bond</a:t>
            </a:r>
            <a:r>
              <a:rPr sz="900" spc="-3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Blend</a:t>
            </a:r>
            <a:r>
              <a:rPr sz="900" spc="-5" dirty="0">
                <a:solidFill>
                  <a:srgbClr val="565656"/>
                </a:solidFill>
                <a:latin typeface="Arial" panose="020B0604020202020204" pitchFamily="34" charset="0"/>
                <a:cs typeface="Arial" panose="020B0604020202020204" pitchFamily="34" charset="0"/>
              </a:rPr>
              <a:t> </a:t>
            </a:r>
            <a:r>
              <a:rPr sz="900" spc="-15" dirty="0">
                <a:solidFill>
                  <a:srgbClr val="565656"/>
                </a:solidFill>
                <a:latin typeface="Arial" panose="020B0604020202020204" pitchFamily="34" charset="0"/>
                <a:cs typeface="Arial" panose="020B0604020202020204" pitchFamily="34" charset="0"/>
              </a:rPr>
              <a:t>1-</a:t>
            </a:r>
            <a:r>
              <a:rPr sz="900" spc="-10" dirty="0">
                <a:solidFill>
                  <a:srgbClr val="565656"/>
                </a:solidFill>
                <a:latin typeface="Arial" panose="020B0604020202020204" pitchFamily="34" charset="0"/>
                <a:cs typeface="Arial" panose="020B0604020202020204" pitchFamily="34" charset="0"/>
              </a:rPr>
              <a:t>10</a:t>
            </a:r>
            <a:r>
              <a:rPr sz="900" spc="-60" dirty="0">
                <a:solidFill>
                  <a:srgbClr val="565656"/>
                </a:solidFill>
                <a:latin typeface="Arial" panose="020B0604020202020204" pitchFamily="34" charset="0"/>
                <a:cs typeface="Arial" panose="020B0604020202020204" pitchFamily="34" charset="0"/>
              </a:rPr>
              <a:t> </a:t>
            </a:r>
            <a:r>
              <a:rPr sz="900" dirty="0">
                <a:solidFill>
                  <a:srgbClr val="565656"/>
                </a:solidFill>
                <a:latin typeface="Arial" panose="020B0604020202020204" pitchFamily="34" charset="0"/>
                <a:cs typeface="Arial" panose="020B0604020202020204" pitchFamily="34" charset="0"/>
              </a:rPr>
              <a:t>Year</a:t>
            </a:r>
            <a:r>
              <a:rPr sz="900" spc="-25" dirty="0">
                <a:solidFill>
                  <a:srgbClr val="565656"/>
                </a:solidFill>
                <a:latin typeface="Arial" panose="020B0604020202020204" pitchFamily="34" charset="0"/>
                <a:cs typeface="Arial" panose="020B0604020202020204" pitchFamily="34" charset="0"/>
              </a:rPr>
              <a:t> </a:t>
            </a:r>
            <a:r>
              <a:rPr sz="900" spc="-20" dirty="0">
                <a:solidFill>
                  <a:srgbClr val="565656"/>
                </a:solidFill>
                <a:latin typeface="Arial" panose="020B0604020202020204" pitchFamily="34" charset="0"/>
                <a:cs typeface="Arial" panose="020B0604020202020204" pitchFamily="34" charset="0"/>
              </a:rPr>
              <a:t>(1-</a:t>
            </a:r>
            <a:r>
              <a:rPr sz="900" spc="-10" dirty="0">
                <a:solidFill>
                  <a:srgbClr val="565656"/>
                </a:solidFill>
                <a:latin typeface="Arial" panose="020B0604020202020204" pitchFamily="34" charset="0"/>
                <a:cs typeface="Arial" panose="020B0604020202020204" pitchFamily="34" charset="0"/>
              </a:rPr>
              <a:t>12</a:t>
            </a:r>
            <a:r>
              <a:rPr sz="900" spc="-60" dirty="0">
                <a:solidFill>
                  <a:srgbClr val="565656"/>
                </a:solidFill>
                <a:latin typeface="Arial" panose="020B0604020202020204" pitchFamily="34" charset="0"/>
                <a:cs typeface="Arial" panose="020B0604020202020204" pitchFamily="34" charset="0"/>
              </a:rPr>
              <a:t> </a:t>
            </a:r>
            <a:r>
              <a:rPr sz="900" spc="-25" dirty="0">
                <a:solidFill>
                  <a:srgbClr val="565656"/>
                </a:solidFill>
                <a:latin typeface="Arial" panose="020B0604020202020204" pitchFamily="34" charset="0"/>
                <a:cs typeface="Arial" panose="020B0604020202020204" pitchFamily="34" charset="0"/>
              </a:rPr>
              <a:t>Y)</a:t>
            </a:r>
            <a:endParaRPr sz="900" dirty="0">
              <a:latin typeface="Arial" panose="020B0604020202020204" pitchFamily="34" charset="0"/>
              <a:cs typeface="Arial" panose="020B0604020202020204" pitchFamily="34" charset="0"/>
            </a:endParaRPr>
          </a:p>
        </p:txBody>
      </p:sp>
      <p:graphicFrame>
        <p:nvGraphicFramePr>
          <p:cNvPr id="16" name="object 54">
            <a:extLst>
              <a:ext uri="{FF2B5EF4-FFF2-40B4-BE49-F238E27FC236}">
                <a16:creationId xmlns:a16="http://schemas.microsoft.com/office/drawing/2014/main" id="{E8CBF85E-3D59-45DD-9FED-5D541FE6BBD1}"/>
              </a:ext>
            </a:extLst>
          </p:cNvPr>
          <p:cNvGraphicFramePr>
            <a:graphicFrameLocks noGrp="1"/>
          </p:cNvGraphicFramePr>
          <p:nvPr>
            <p:extLst>
              <p:ext uri="{D42A27DB-BD31-4B8C-83A1-F6EECF244321}">
                <p14:modId xmlns:p14="http://schemas.microsoft.com/office/powerpoint/2010/main" val="4122444647"/>
              </p:ext>
            </p:extLst>
          </p:nvPr>
        </p:nvGraphicFramePr>
        <p:xfrm>
          <a:off x="575645" y="4931112"/>
          <a:ext cx="2698113" cy="1502226"/>
        </p:xfrm>
        <a:graphic>
          <a:graphicData uri="http://schemas.openxmlformats.org/drawingml/2006/table">
            <a:tbl>
              <a:tblPr firstRow="1" bandRow="1">
                <a:tableStyleId>{2D5ABB26-0587-4C30-8999-92F81FD0307C}</a:tableStyleId>
              </a:tblPr>
              <a:tblGrid>
                <a:gridCol w="1176655">
                  <a:extLst>
                    <a:ext uri="{9D8B030D-6E8A-4147-A177-3AD203B41FA5}">
                      <a16:colId xmlns:a16="http://schemas.microsoft.com/office/drawing/2014/main" val="20000"/>
                    </a:ext>
                  </a:extLst>
                </a:gridCol>
                <a:gridCol w="750569">
                  <a:extLst>
                    <a:ext uri="{9D8B030D-6E8A-4147-A177-3AD203B41FA5}">
                      <a16:colId xmlns:a16="http://schemas.microsoft.com/office/drawing/2014/main" val="20001"/>
                    </a:ext>
                  </a:extLst>
                </a:gridCol>
                <a:gridCol w="770889">
                  <a:extLst>
                    <a:ext uri="{9D8B030D-6E8A-4147-A177-3AD203B41FA5}">
                      <a16:colId xmlns:a16="http://schemas.microsoft.com/office/drawing/2014/main" val="20002"/>
                    </a:ext>
                  </a:extLst>
                </a:gridCol>
              </a:tblGrid>
              <a:tr h="244442">
                <a:tc gridSpan="3">
                  <a:txBody>
                    <a:bodyPr/>
                    <a:lstStyle/>
                    <a:p>
                      <a:pPr marL="512445">
                        <a:lnSpc>
                          <a:spcPct val="100000"/>
                        </a:lnSpc>
                        <a:spcBef>
                          <a:spcPts val="250"/>
                        </a:spcBef>
                      </a:pPr>
                      <a:r>
                        <a:rPr sz="800" b="1" spc="-10" dirty="0">
                          <a:solidFill>
                            <a:srgbClr val="FFFFFF"/>
                          </a:solidFill>
                          <a:latin typeface="Arial  "/>
                          <a:cs typeface="Arial"/>
                        </a:rPr>
                        <a:t>PORTFOLIO</a:t>
                      </a:r>
                      <a:r>
                        <a:rPr sz="800" b="1" spc="25" dirty="0">
                          <a:solidFill>
                            <a:srgbClr val="FFFFFF"/>
                          </a:solidFill>
                          <a:latin typeface="Arial  "/>
                          <a:cs typeface="Arial"/>
                        </a:rPr>
                        <a:t> </a:t>
                      </a:r>
                      <a:r>
                        <a:rPr sz="800" b="1" spc="-15" dirty="0">
                          <a:solidFill>
                            <a:srgbClr val="FFFFFF"/>
                          </a:solidFill>
                          <a:latin typeface="Arial  "/>
                          <a:cs typeface="Arial"/>
                        </a:rPr>
                        <a:t>CHARACTERISTICS</a:t>
                      </a:r>
                      <a:r>
                        <a:rPr sz="825" b="1" spc="-22" baseline="50505" dirty="0">
                          <a:solidFill>
                            <a:srgbClr val="FFFFFF"/>
                          </a:solidFill>
                          <a:latin typeface="Arial  "/>
                          <a:cs typeface="Arial"/>
                        </a:rPr>
                        <a:t>2,3</a:t>
                      </a:r>
                      <a:endParaRPr sz="825" baseline="50505" dirty="0">
                        <a:latin typeface="Arial  "/>
                        <a:cs typeface="Arial"/>
                      </a:endParaRPr>
                    </a:p>
                  </a:txBody>
                  <a:tcPr marL="0" marR="0" marT="31750" marB="0">
                    <a:solidFill>
                      <a:srgbClr val="003963"/>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6332">
                <a:tc>
                  <a:txBody>
                    <a:bodyPr/>
                    <a:lstStyle/>
                    <a:p>
                      <a:pPr>
                        <a:lnSpc>
                          <a:spcPct val="100000"/>
                        </a:lnSpc>
                      </a:pPr>
                      <a:endParaRPr sz="800">
                        <a:latin typeface="Arial  "/>
                        <a:cs typeface="Times New Roman"/>
                      </a:endParaRPr>
                    </a:p>
                  </a:txBody>
                  <a:tcPr marL="0" marR="0" marT="0" marB="0">
                    <a:lnB w="12700">
                      <a:solidFill>
                        <a:srgbClr val="D9D9D9"/>
                      </a:solidFill>
                      <a:prstDash val="solid"/>
                    </a:lnB>
                  </a:tcPr>
                </a:tc>
                <a:tc>
                  <a:txBody>
                    <a:bodyPr/>
                    <a:lstStyle/>
                    <a:p>
                      <a:pPr marR="90805" algn="ctr">
                        <a:lnSpc>
                          <a:spcPct val="100000"/>
                        </a:lnSpc>
                        <a:spcBef>
                          <a:spcPts val="20"/>
                        </a:spcBef>
                      </a:pPr>
                      <a:r>
                        <a:rPr sz="800" b="1" spc="-20">
                          <a:solidFill>
                            <a:srgbClr val="313131"/>
                          </a:solidFill>
                          <a:latin typeface="Arial  "/>
                          <a:cs typeface="Arial"/>
                        </a:rPr>
                        <a:t>R</a:t>
                      </a:r>
                      <a:r>
                        <a:rPr sz="800" b="1" spc="35">
                          <a:solidFill>
                            <a:srgbClr val="313131"/>
                          </a:solidFill>
                          <a:latin typeface="Arial  "/>
                          <a:cs typeface="Arial"/>
                        </a:rPr>
                        <a:t>e</a:t>
                      </a:r>
                      <a:r>
                        <a:rPr sz="800" b="1" spc="-10">
                          <a:solidFill>
                            <a:srgbClr val="313131"/>
                          </a:solidFill>
                          <a:latin typeface="Arial  "/>
                          <a:cs typeface="Arial"/>
                        </a:rPr>
                        <a:t>p</a:t>
                      </a:r>
                      <a:r>
                        <a:rPr sz="800" b="1">
                          <a:solidFill>
                            <a:srgbClr val="313131"/>
                          </a:solidFill>
                          <a:latin typeface="Arial  "/>
                          <a:cs typeface="Arial"/>
                        </a:rPr>
                        <a:t>.</a:t>
                      </a:r>
                      <a:r>
                        <a:rPr sz="800" b="1" spc="-45">
                          <a:solidFill>
                            <a:srgbClr val="313131"/>
                          </a:solidFill>
                          <a:latin typeface="Arial  "/>
                          <a:cs typeface="Arial"/>
                        </a:rPr>
                        <a:t> </a:t>
                      </a:r>
                      <a:r>
                        <a:rPr sz="800" b="1" spc="-20">
                          <a:solidFill>
                            <a:srgbClr val="313131"/>
                          </a:solidFill>
                          <a:latin typeface="Arial  "/>
                          <a:cs typeface="Arial"/>
                        </a:rPr>
                        <a:t>A</a:t>
                      </a:r>
                      <a:r>
                        <a:rPr sz="800" b="1" spc="35">
                          <a:solidFill>
                            <a:srgbClr val="313131"/>
                          </a:solidFill>
                          <a:latin typeface="Arial  "/>
                          <a:cs typeface="Arial"/>
                        </a:rPr>
                        <a:t>cc</a:t>
                      </a:r>
                      <a:r>
                        <a:rPr sz="800" b="1" spc="-10">
                          <a:solidFill>
                            <a:srgbClr val="313131"/>
                          </a:solidFill>
                          <a:latin typeface="Arial  "/>
                          <a:cs typeface="Arial"/>
                        </a:rPr>
                        <a:t>ount</a:t>
                      </a:r>
                      <a:endParaRPr sz="800">
                        <a:latin typeface="Arial  "/>
                        <a:cs typeface="Arial"/>
                      </a:endParaRPr>
                    </a:p>
                  </a:txBody>
                  <a:tcPr marL="0" marR="0" marT="2540" marB="0">
                    <a:lnB w="12700" cap="flat" cmpd="sng" algn="ctr">
                      <a:solidFill>
                        <a:srgbClr val="D9D9D9"/>
                      </a:solidFill>
                      <a:prstDash val="solid"/>
                      <a:round/>
                      <a:headEnd type="none" w="med" len="med"/>
                      <a:tailEnd type="none" w="med" len="med"/>
                    </a:lnB>
                  </a:tcPr>
                </a:tc>
                <a:tc>
                  <a:txBody>
                    <a:bodyPr/>
                    <a:lstStyle/>
                    <a:p>
                      <a:pPr marR="1270" algn="ctr">
                        <a:lnSpc>
                          <a:spcPct val="100000"/>
                        </a:lnSpc>
                        <a:spcBef>
                          <a:spcPts val="20"/>
                        </a:spcBef>
                      </a:pPr>
                      <a:r>
                        <a:rPr sz="800" b="1" spc="5">
                          <a:solidFill>
                            <a:srgbClr val="313131"/>
                          </a:solidFill>
                          <a:latin typeface="Arial  "/>
                          <a:cs typeface="Arial"/>
                        </a:rPr>
                        <a:t>Benchmark</a:t>
                      </a:r>
                      <a:endParaRPr sz="800">
                        <a:latin typeface="Arial  "/>
                        <a:cs typeface="Arial"/>
                      </a:endParaRPr>
                    </a:p>
                  </a:txBody>
                  <a:tcPr marL="0" marR="0" marT="2540" marB="0">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270363">
                <a:tc>
                  <a:txBody>
                    <a:bodyPr/>
                    <a:lstStyle/>
                    <a:p>
                      <a:pPr marL="85725">
                        <a:lnSpc>
                          <a:spcPct val="100000"/>
                        </a:lnSpc>
                        <a:spcBef>
                          <a:spcPts val="305"/>
                        </a:spcBef>
                      </a:pPr>
                      <a:r>
                        <a:rPr sz="800" spc="25" dirty="0">
                          <a:latin typeface="Arial  "/>
                          <a:cs typeface="Arial"/>
                        </a:rPr>
                        <a:t>A</a:t>
                      </a:r>
                      <a:r>
                        <a:rPr sz="800" dirty="0">
                          <a:latin typeface="Arial  "/>
                          <a:cs typeface="Arial"/>
                        </a:rPr>
                        <a:t>v</a:t>
                      </a:r>
                      <a:r>
                        <a:rPr sz="800" spc="35" dirty="0">
                          <a:latin typeface="Arial  "/>
                          <a:cs typeface="Arial"/>
                        </a:rPr>
                        <a:t>g</a:t>
                      </a:r>
                      <a:r>
                        <a:rPr sz="800" dirty="0">
                          <a:latin typeface="Arial  "/>
                          <a:cs typeface="Arial"/>
                        </a:rPr>
                        <a:t>.</a:t>
                      </a:r>
                      <a:r>
                        <a:rPr sz="800" spc="-45" dirty="0">
                          <a:latin typeface="Arial  "/>
                          <a:cs typeface="Arial"/>
                        </a:rPr>
                        <a:t> </a:t>
                      </a:r>
                      <a:r>
                        <a:rPr sz="800" spc="-20" dirty="0">
                          <a:latin typeface="Arial  "/>
                          <a:cs typeface="Arial"/>
                        </a:rPr>
                        <a:t>C</a:t>
                      </a:r>
                      <a:r>
                        <a:rPr sz="800" spc="-30" dirty="0">
                          <a:latin typeface="Arial  "/>
                          <a:cs typeface="Arial"/>
                        </a:rPr>
                        <a:t>r</a:t>
                      </a:r>
                      <a:r>
                        <a:rPr sz="800" spc="35" dirty="0">
                          <a:latin typeface="Arial  "/>
                          <a:cs typeface="Arial"/>
                        </a:rPr>
                        <a:t>ed</a:t>
                      </a:r>
                      <a:r>
                        <a:rPr sz="800" spc="60" dirty="0">
                          <a:latin typeface="Arial  "/>
                          <a:cs typeface="Arial"/>
                        </a:rPr>
                        <a:t>i</a:t>
                      </a:r>
                      <a:r>
                        <a:rPr sz="800" dirty="0">
                          <a:latin typeface="Arial  "/>
                          <a:cs typeface="Arial"/>
                        </a:rPr>
                        <a:t>t</a:t>
                      </a:r>
                      <a:r>
                        <a:rPr sz="800" spc="-45" dirty="0">
                          <a:latin typeface="Arial  "/>
                          <a:cs typeface="Arial"/>
                        </a:rPr>
                        <a:t> </a:t>
                      </a:r>
                      <a:r>
                        <a:rPr sz="800" spc="15" dirty="0">
                          <a:latin typeface="Arial  "/>
                          <a:cs typeface="Arial"/>
                        </a:rPr>
                        <a:t>Q</a:t>
                      </a:r>
                      <a:r>
                        <a:rPr sz="800" spc="35" dirty="0">
                          <a:latin typeface="Arial  "/>
                          <a:cs typeface="Arial"/>
                        </a:rPr>
                        <a:t>ua</a:t>
                      </a:r>
                      <a:r>
                        <a:rPr sz="800" spc="60" dirty="0">
                          <a:latin typeface="Arial  "/>
                          <a:cs typeface="Arial"/>
                        </a:rPr>
                        <a:t>li</a:t>
                      </a:r>
                      <a:r>
                        <a:rPr sz="800" spc="15" dirty="0">
                          <a:latin typeface="Arial  "/>
                          <a:cs typeface="Arial"/>
                        </a:rPr>
                        <a:t>t</a:t>
                      </a:r>
                      <a:r>
                        <a:rPr sz="800" dirty="0">
                          <a:latin typeface="Arial  "/>
                          <a:cs typeface="Arial"/>
                        </a:rPr>
                        <a:t>y</a:t>
                      </a:r>
                    </a:p>
                  </a:txBody>
                  <a:tcPr marL="0" marR="0" marT="38735" marB="36576"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kern="1200" spc="-30" dirty="0">
                          <a:solidFill>
                            <a:srgbClr val="221F1F"/>
                          </a:solidFill>
                          <a:latin typeface="Arial  "/>
                          <a:ea typeface="+mn-ea"/>
                          <a:cs typeface="Arial"/>
                        </a:rPr>
                        <a:t>Aa3</a:t>
                      </a:r>
                    </a:p>
                  </a:txBody>
                  <a:tcPr marL="6350" marR="6350" marT="6350" marB="18288"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kern="1200" spc="-30" dirty="0">
                          <a:solidFill>
                            <a:srgbClr val="221F1F"/>
                          </a:solidFill>
                          <a:latin typeface="Arial  "/>
                          <a:ea typeface="+mn-ea"/>
                          <a:cs typeface="Arial"/>
                        </a:rPr>
                        <a:t>Aa3 </a:t>
                      </a:r>
                    </a:p>
                  </a:txBody>
                  <a:tcPr marL="6350" marR="6350" marT="6350" marB="18288"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70363">
                <a:tc>
                  <a:txBody>
                    <a:bodyPr/>
                    <a:lstStyle/>
                    <a:p>
                      <a:pPr marL="85725">
                        <a:lnSpc>
                          <a:spcPts val="880"/>
                        </a:lnSpc>
                      </a:pPr>
                      <a:r>
                        <a:rPr sz="800" spc="25" dirty="0">
                          <a:latin typeface="Arial  "/>
                          <a:cs typeface="Arial"/>
                        </a:rPr>
                        <a:t>E</a:t>
                      </a:r>
                      <a:r>
                        <a:rPr sz="800" spc="15" dirty="0">
                          <a:latin typeface="Arial  "/>
                          <a:cs typeface="Arial"/>
                        </a:rPr>
                        <a:t>ff</a:t>
                      </a:r>
                      <a:r>
                        <a:rPr sz="800" spc="35" dirty="0">
                          <a:latin typeface="Arial  "/>
                          <a:cs typeface="Arial"/>
                        </a:rPr>
                        <a:t>e</a:t>
                      </a:r>
                      <a:r>
                        <a:rPr sz="800" spc="-5" dirty="0">
                          <a:latin typeface="Arial  "/>
                          <a:cs typeface="Arial"/>
                        </a:rPr>
                        <a:t>c</a:t>
                      </a:r>
                      <a:r>
                        <a:rPr sz="800" spc="15" dirty="0">
                          <a:latin typeface="Arial  "/>
                          <a:cs typeface="Arial"/>
                        </a:rPr>
                        <a:t>t</a:t>
                      </a:r>
                      <a:r>
                        <a:rPr sz="800" spc="60" dirty="0">
                          <a:latin typeface="Arial  "/>
                          <a:cs typeface="Arial"/>
                        </a:rPr>
                        <a:t>i</a:t>
                      </a:r>
                      <a:r>
                        <a:rPr sz="800" dirty="0">
                          <a:latin typeface="Arial  "/>
                          <a:cs typeface="Arial"/>
                        </a:rPr>
                        <a:t>ve</a:t>
                      </a:r>
                      <a:r>
                        <a:rPr sz="800" spc="-30" dirty="0">
                          <a:latin typeface="Arial  "/>
                          <a:cs typeface="Arial"/>
                        </a:rPr>
                        <a:t> </a:t>
                      </a:r>
                      <a:r>
                        <a:rPr sz="800" spc="-20" dirty="0">
                          <a:latin typeface="Arial  "/>
                          <a:cs typeface="Arial"/>
                        </a:rPr>
                        <a:t>D</a:t>
                      </a:r>
                      <a:r>
                        <a:rPr sz="800" spc="35" dirty="0">
                          <a:latin typeface="Arial  "/>
                          <a:cs typeface="Arial"/>
                        </a:rPr>
                        <a:t>u</a:t>
                      </a:r>
                      <a:r>
                        <a:rPr sz="800" spc="-30" dirty="0">
                          <a:latin typeface="Arial  "/>
                          <a:cs typeface="Arial"/>
                        </a:rPr>
                        <a:t>r</a:t>
                      </a:r>
                      <a:r>
                        <a:rPr sz="800" spc="35" dirty="0">
                          <a:latin typeface="Arial  "/>
                          <a:cs typeface="Arial"/>
                        </a:rPr>
                        <a:t>a</a:t>
                      </a:r>
                      <a:r>
                        <a:rPr sz="800" spc="15" dirty="0">
                          <a:latin typeface="Arial  "/>
                          <a:cs typeface="Arial"/>
                        </a:rPr>
                        <a:t>t</a:t>
                      </a:r>
                      <a:r>
                        <a:rPr sz="800" spc="60" dirty="0">
                          <a:latin typeface="Arial  "/>
                          <a:cs typeface="Arial"/>
                        </a:rPr>
                        <a:t>i</a:t>
                      </a:r>
                      <a:r>
                        <a:rPr sz="800" spc="35" dirty="0">
                          <a:latin typeface="Arial  "/>
                          <a:cs typeface="Arial"/>
                        </a:rPr>
                        <a:t>on</a:t>
                      </a:r>
                      <a:endParaRPr sz="800" dirty="0">
                        <a:latin typeface="Arial  "/>
                        <a:cs typeface="Arial"/>
                      </a:endParaRPr>
                    </a:p>
                    <a:p>
                      <a:pPr marL="85725">
                        <a:lnSpc>
                          <a:spcPts val="940"/>
                        </a:lnSpc>
                      </a:pPr>
                      <a:r>
                        <a:rPr sz="800" spc="-10" dirty="0">
                          <a:latin typeface="Arial  "/>
                          <a:cs typeface="Arial"/>
                        </a:rPr>
                        <a:t>(years)</a:t>
                      </a:r>
                      <a:endParaRPr sz="800" dirty="0">
                        <a:latin typeface="Arial  "/>
                        <a:cs typeface="Arial"/>
                      </a:endParaRP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spc="-30" dirty="0">
                          <a:solidFill>
                            <a:srgbClr val="221F1F"/>
                          </a:solidFill>
                          <a:latin typeface="Arial  "/>
                          <a:ea typeface="+mn-ea"/>
                          <a:cs typeface="Arial"/>
                        </a:rPr>
                        <a:t>4.2</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spc="-30" dirty="0">
                          <a:solidFill>
                            <a:srgbClr val="221F1F"/>
                          </a:solidFill>
                          <a:latin typeface="Arial  "/>
                          <a:ea typeface="+mn-ea"/>
                          <a:cs typeface="Arial"/>
                        </a:rPr>
                        <a:t>3.8</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70363">
                <a:tc>
                  <a:txBody>
                    <a:bodyPr/>
                    <a:lstStyle/>
                    <a:p>
                      <a:pPr marL="85725">
                        <a:lnSpc>
                          <a:spcPct val="100000"/>
                        </a:lnSpc>
                        <a:spcBef>
                          <a:spcPts val="305"/>
                        </a:spcBef>
                      </a:pPr>
                      <a:r>
                        <a:rPr sz="800" spc="25" dirty="0">
                          <a:latin typeface="Arial  "/>
                          <a:cs typeface="Arial"/>
                        </a:rPr>
                        <a:t>Y</a:t>
                      </a:r>
                      <a:r>
                        <a:rPr sz="800" spc="60" dirty="0">
                          <a:latin typeface="Arial  "/>
                          <a:cs typeface="Arial"/>
                        </a:rPr>
                        <a:t>i</a:t>
                      </a:r>
                      <a:r>
                        <a:rPr sz="800" spc="35" dirty="0">
                          <a:latin typeface="Arial  "/>
                          <a:cs typeface="Arial"/>
                        </a:rPr>
                        <a:t>e</a:t>
                      </a:r>
                      <a:r>
                        <a:rPr sz="800" spc="60" dirty="0">
                          <a:latin typeface="Arial  "/>
                          <a:cs typeface="Arial"/>
                        </a:rPr>
                        <a:t>l</a:t>
                      </a:r>
                      <a:r>
                        <a:rPr sz="800" dirty="0">
                          <a:latin typeface="Arial  "/>
                          <a:cs typeface="Arial"/>
                        </a:rPr>
                        <a:t>d</a:t>
                      </a:r>
                      <a:r>
                        <a:rPr sz="800" spc="-30" dirty="0">
                          <a:latin typeface="Arial  "/>
                          <a:cs typeface="Arial"/>
                        </a:rPr>
                        <a:t> </a:t>
                      </a:r>
                      <a:r>
                        <a:rPr sz="800" spc="15" dirty="0">
                          <a:latin typeface="Arial  "/>
                          <a:cs typeface="Arial"/>
                        </a:rPr>
                        <a:t>t</a:t>
                      </a:r>
                      <a:r>
                        <a:rPr sz="800" dirty="0">
                          <a:latin typeface="Arial  "/>
                          <a:cs typeface="Arial"/>
                        </a:rPr>
                        <a:t>o</a:t>
                      </a:r>
                      <a:r>
                        <a:rPr sz="800" spc="-30" dirty="0">
                          <a:latin typeface="Arial  "/>
                          <a:cs typeface="Arial"/>
                        </a:rPr>
                        <a:t> </a:t>
                      </a:r>
                      <a:r>
                        <a:rPr sz="800" spc="-40" dirty="0">
                          <a:latin typeface="Arial  "/>
                          <a:cs typeface="Arial"/>
                        </a:rPr>
                        <a:t>W</a:t>
                      </a:r>
                      <a:r>
                        <a:rPr sz="800" spc="35" dirty="0">
                          <a:latin typeface="Arial  "/>
                          <a:cs typeface="Arial"/>
                        </a:rPr>
                        <a:t>o</a:t>
                      </a:r>
                      <a:r>
                        <a:rPr sz="800" spc="-30" dirty="0">
                          <a:latin typeface="Arial  "/>
                          <a:cs typeface="Arial"/>
                        </a:rPr>
                        <a:t>r</a:t>
                      </a:r>
                      <a:r>
                        <a:rPr sz="800" spc="-80" dirty="0">
                          <a:latin typeface="Arial  "/>
                          <a:cs typeface="Arial"/>
                        </a:rPr>
                        <a:t>s</a:t>
                      </a:r>
                      <a:r>
                        <a:rPr sz="800" dirty="0">
                          <a:latin typeface="Arial  "/>
                          <a:cs typeface="Arial"/>
                        </a:rPr>
                        <a:t>t</a:t>
                      </a:r>
                      <a:r>
                        <a:rPr sz="800" spc="-45" dirty="0">
                          <a:latin typeface="Arial  "/>
                          <a:cs typeface="Arial"/>
                        </a:rPr>
                        <a:t> </a:t>
                      </a:r>
                      <a:r>
                        <a:rPr sz="800" spc="-30" dirty="0">
                          <a:latin typeface="Arial  "/>
                          <a:cs typeface="Arial"/>
                        </a:rPr>
                        <a:t>(</a:t>
                      </a:r>
                      <a:r>
                        <a:rPr sz="800" spc="5" dirty="0">
                          <a:latin typeface="Arial  "/>
                          <a:cs typeface="Arial"/>
                        </a:rPr>
                        <a:t>%</a:t>
                      </a:r>
                      <a:r>
                        <a:rPr sz="800" dirty="0">
                          <a:latin typeface="Arial  "/>
                          <a:cs typeface="Arial"/>
                        </a:rPr>
                        <a:t>)</a:t>
                      </a:r>
                    </a:p>
                  </a:txBody>
                  <a:tcPr marL="0" marR="0" marT="38735"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spc="-30" dirty="0">
                          <a:solidFill>
                            <a:srgbClr val="221F1F"/>
                          </a:solidFill>
                          <a:latin typeface="Arial  "/>
                          <a:ea typeface="+mn-ea"/>
                          <a:cs typeface="Arial"/>
                        </a:rPr>
                        <a:t>3.4</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spc="-30" dirty="0">
                          <a:solidFill>
                            <a:srgbClr val="221F1F"/>
                          </a:solidFill>
                          <a:latin typeface="Arial  "/>
                          <a:ea typeface="+mn-ea"/>
                          <a:cs typeface="Arial"/>
                        </a:rPr>
                        <a:t>2.7</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70363">
                <a:tc>
                  <a:txBody>
                    <a:bodyPr/>
                    <a:lstStyle/>
                    <a:p>
                      <a:pPr marL="85090">
                        <a:lnSpc>
                          <a:spcPct val="100000"/>
                        </a:lnSpc>
                        <a:spcBef>
                          <a:spcPts val="330"/>
                        </a:spcBef>
                      </a:pPr>
                      <a:r>
                        <a:rPr sz="800" spc="25" dirty="0">
                          <a:latin typeface="Arial  "/>
                          <a:cs typeface="Arial"/>
                        </a:rPr>
                        <a:t>A</a:t>
                      </a:r>
                      <a:r>
                        <a:rPr sz="800" dirty="0">
                          <a:latin typeface="Arial  "/>
                          <a:cs typeface="Arial"/>
                        </a:rPr>
                        <a:t>v</a:t>
                      </a:r>
                      <a:r>
                        <a:rPr sz="800" spc="35" dirty="0">
                          <a:latin typeface="Arial  "/>
                          <a:cs typeface="Arial"/>
                        </a:rPr>
                        <a:t>g</a:t>
                      </a:r>
                      <a:r>
                        <a:rPr sz="800" dirty="0">
                          <a:latin typeface="Arial  "/>
                          <a:cs typeface="Arial"/>
                        </a:rPr>
                        <a:t>.</a:t>
                      </a:r>
                      <a:r>
                        <a:rPr sz="800" spc="-45" dirty="0">
                          <a:latin typeface="Arial  "/>
                          <a:cs typeface="Arial"/>
                        </a:rPr>
                        <a:t> </a:t>
                      </a:r>
                      <a:r>
                        <a:rPr sz="800" spc="35" dirty="0">
                          <a:latin typeface="Arial  "/>
                          <a:cs typeface="Arial"/>
                        </a:rPr>
                        <a:t>L</a:t>
                      </a:r>
                      <a:r>
                        <a:rPr sz="800" spc="60" dirty="0">
                          <a:latin typeface="Arial  "/>
                          <a:cs typeface="Arial"/>
                        </a:rPr>
                        <a:t>i</a:t>
                      </a:r>
                      <a:r>
                        <a:rPr sz="800" spc="15" dirty="0">
                          <a:latin typeface="Arial  "/>
                          <a:cs typeface="Arial"/>
                        </a:rPr>
                        <a:t>f</a:t>
                      </a:r>
                      <a:r>
                        <a:rPr sz="800" dirty="0">
                          <a:latin typeface="Arial  "/>
                          <a:cs typeface="Arial"/>
                        </a:rPr>
                        <a:t>e</a:t>
                      </a:r>
                      <a:r>
                        <a:rPr sz="800" spc="-30" dirty="0">
                          <a:latin typeface="Arial  "/>
                          <a:cs typeface="Arial"/>
                        </a:rPr>
                        <a:t> (</a:t>
                      </a:r>
                      <a:r>
                        <a:rPr sz="800" dirty="0">
                          <a:latin typeface="Arial  "/>
                          <a:cs typeface="Arial"/>
                        </a:rPr>
                        <a:t>y</a:t>
                      </a:r>
                      <a:r>
                        <a:rPr sz="800" spc="35" dirty="0">
                          <a:latin typeface="Arial  "/>
                          <a:cs typeface="Arial"/>
                        </a:rPr>
                        <a:t>ea</a:t>
                      </a:r>
                      <a:r>
                        <a:rPr sz="800" spc="-30" dirty="0">
                          <a:latin typeface="Arial  "/>
                          <a:cs typeface="Arial"/>
                        </a:rPr>
                        <a:t>r</a:t>
                      </a:r>
                      <a:r>
                        <a:rPr sz="800" spc="-80" dirty="0">
                          <a:latin typeface="Arial  "/>
                          <a:cs typeface="Arial"/>
                        </a:rPr>
                        <a:t>s</a:t>
                      </a:r>
                      <a:r>
                        <a:rPr sz="800" dirty="0">
                          <a:latin typeface="Arial  "/>
                          <a:cs typeface="Arial"/>
                        </a:rPr>
                        <a:t>)</a:t>
                      </a:r>
                    </a:p>
                  </a:txBody>
                  <a:tcPr marL="0" marR="0" marT="41910" marB="36576" anchor="ctr">
                    <a:lnT w="12700" cap="flat" cmpd="sng" algn="ctr">
                      <a:solidFill>
                        <a:schemeClr val="bg1">
                          <a:lumMod val="85000"/>
                        </a:schemeClr>
                      </a:solidFill>
                      <a:prstDash val="solid"/>
                      <a:round/>
                      <a:headEnd type="none" w="med" len="med"/>
                      <a:tailEnd type="none" w="med" len="med"/>
                    </a:lnT>
                    <a:lnB w="12700">
                      <a:solidFill>
                        <a:srgbClr val="000000"/>
                      </a:solidFill>
                      <a:prstDash val="soli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spc="-30" dirty="0">
                          <a:solidFill>
                            <a:srgbClr val="221F1F"/>
                          </a:solidFill>
                          <a:latin typeface="Arial  "/>
                          <a:ea typeface="+mn-ea"/>
                          <a:cs typeface="Arial"/>
                        </a:rPr>
                        <a:t>6.7</a:t>
                      </a:r>
                    </a:p>
                  </a:txBody>
                  <a:tcPr marL="6350" marR="6350" marT="6350" marB="18288" anchor="ctr">
                    <a:lnT w="12700" cap="flat" cmpd="sng" algn="ctr">
                      <a:solidFill>
                        <a:schemeClr val="bg1">
                          <a:lumMod val="85000"/>
                        </a:schemeClr>
                      </a:solidFill>
                      <a:prstDash val="solid"/>
                      <a:round/>
                      <a:headEnd type="none" w="med" len="med"/>
                      <a:tailEnd type="none" w="med" len="med"/>
                    </a:lnT>
                    <a:lnB w="12700">
                      <a:solidFill>
                        <a:srgbClr val="000000"/>
                      </a:solidFill>
                      <a:prstDash val="soli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kern="1200" spc="-30" dirty="0">
                          <a:solidFill>
                            <a:srgbClr val="221F1F"/>
                          </a:solidFill>
                          <a:latin typeface="Arial  "/>
                          <a:ea typeface="+mn-ea"/>
                          <a:cs typeface="Arial"/>
                        </a:rPr>
                        <a:t>4.1</a:t>
                      </a:r>
                    </a:p>
                  </a:txBody>
                  <a:tcPr marL="6350" marR="6350" marT="6350" marB="18288" anchor="ctr">
                    <a:lnT w="12700" cap="flat" cmpd="sng" algn="ctr">
                      <a:solidFill>
                        <a:schemeClr val="bg1">
                          <a:lumMod val="85000"/>
                        </a:schemeClr>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5"/>
                  </a:ext>
                </a:extLst>
              </a:tr>
            </a:tbl>
          </a:graphicData>
        </a:graphic>
      </p:graphicFrame>
      <p:graphicFrame>
        <p:nvGraphicFramePr>
          <p:cNvPr id="17" name="object 55">
            <a:extLst>
              <a:ext uri="{FF2B5EF4-FFF2-40B4-BE49-F238E27FC236}">
                <a16:creationId xmlns:a16="http://schemas.microsoft.com/office/drawing/2014/main" id="{6DF2D338-9E42-4185-9148-2199672B55DF}"/>
              </a:ext>
            </a:extLst>
          </p:cNvPr>
          <p:cNvGraphicFramePr>
            <a:graphicFrameLocks noGrp="1"/>
          </p:cNvGraphicFramePr>
          <p:nvPr>
            <p:extLst>
              <p:ext uri="{D42A27DB-BD31-4B8C-83A1-F6EECF244321}">
                <p14:modId xmlns:p14="http://schemas.microsoft.com/office/powerpoint/2010/main" val="924158563"/>
              </p:ext>
            </p:extLst>
          </p:nvPr>
        </p:nvGraphicFramePr>
        <p:xfrm>
          <a:off x="3498985" y="4931112"/>
          <a:ext cx="2697480" cy="1496273"/>
        </p:xfrm>
        <a:graphic>
          <a:graphicData uri="http://schemas.openxmlformats.org/drawingml/2006/table">
            <a:tbl>
              <a:tblPr firstRow="1" bandRow="1">
                <a:tableStyleId>{2D5ABB26-0587-4C30-8999-92F81FD0307C}</a:tableStyleId>
              </a:tblPr>
              <a:tblGrid>
                <a:gridCol w="986790">
                  <a:extLst>
                    <a:ext uri="{9D8B030D-6E8A-4147-A177-3AD203B41FA5}">
                      <a16:colId xmlns:a16="http://schemas.microsoft.com/office/drawing/2014/main" val="20000"/>
                    </a:ext>
                  </a:extLst>
                </a:gridCol>
                <a:gridCol w="943610">
                  <a:extLst>
                    <a:ext uri="{9D8B030D-6E8A-4147-A177-3AD203B41FA5}">
                      <a16:colId xmlns:a16="http://schemas.microsoft.com/office/drawing/2014/main" val="20001"/>
                    </a:ext>
                  </a:extLst>
                </a:gridCol>
                <a:gridCol w="767080">
                  <a:extLst>
                    <a:ext uri="{9D8B030D-6E8A-4147-A177-3AD203B41FA5}">
                      <a16:colId xmlns:a16="http://schemas.microsoft.com/office/drawing/2014/main" val="20002"/>
                    </a:ext>
                  </a:extLst>
                </a:gridCol>
              </a:tblGrid>
              <a:tr h="208744">
                <a:tc gridSpan="3">
                  <a:txBody>
                    <a:bodyPr/>
                    <a:lstStyle/>
                    <a:p>
                      <a:pPr marL="390525">
                        <a:lnSpc>
                          <a:spcPct val="100000"/>
                        </a:lnSpc>
                        <a:spcBef>
                          <a:spcPts val="275"/>
                        </a:spcBef>
                      </a:pPr>
                      <a:r>
                        <a:rPr sz="800" b="1" spc="-20" dirty="0">
                          <a:solidFill>
                            <a:srgbClr val="FFFFFF"/>
                          </a:solidFill>
                          <a:latin typeface="Arial" panose="020B0604020202020204" pitchFamily="34" charset="0"/>
                          <a:cs typeface="Arial" panose="020B0604020202020204" pitchFamily="34" charset="0"/>
                        </a:rPr>
                        <a:t>CR</a:t>
                      </a:r>
                      <a:r>
                        <a:rPr sz="800" b="1" spc="25" dirty="0">
                          <a:solidFill>
                            <a:srgbClr val="FFFFFF"/>
                          </a:solidFill>
                          <a:latin typeface="Arial" panose="020B0604020202020204" pitchFamily="34" charset="0"/>
                          <a:cs typeface="Arial" panose="020B0604020202020204" pitchFamily="34" charset="0"/>
                        </a:rPr>
                        <a:t>E</a:t>
                      </a:r>
                      <a:r>
                        <a:rPr sz="800" b="1" spc="-20" dirty="0">
                          <a:solidFill>
                            <a:srgbClr val="FFFFFF"/>
                          </a:solidFill>
                          <a:latin typeface="Arial" panose="020B0604020202020204" pitchFamily="34" charset="0"/>
                          <a:cs typeface="Arial" panose="020B0604020202020204" pitchFamily="34" charset="0"/>
                        </a:rPr>
                        <a:t>D</a:t>
                      </a:r>
                      <a:r>
                        <a:rPr sz="800" b="1" spc="15" dirty="0">
                          <a:solidFill>
                            <a:srgbClr val="FFFFFF"/>
                          </a:solidFill>
                          <a:latin typeface="Arial" panose="020B0604020202020204" pitchFamily="34" charset="0"/>
                          <a:cs typeface="Arial" panose="020B0604020202020204" pitchFamily="34" charset="0"/>
                        </a:rPr>
                        <a:t>I</a:t>
                      </a:r>
                      <a:r>
                        <a:rPr sz="800" b="1" dirty="0">
                          <a:solidFill>
                            <a:srgbClr val="FFFFFF"/>
                          </a:solidFill>
                          <a:latin typeface="Arial" panose="020B0604020202020204" pitchFamily="34" charset="0"/>
                          <a:cs typeface="Arial" panose="020B0604020202020204" pitchFamily="34" charset="0"/>
                        </a:rPr>
                        <a:t>T</a:t>
                      </a:r>
                      <a:r>
                        <a:rPr sz="800" b="1" spc="5" dirty="0">
                          <a:solidFill>
                            <a:srgbClr val="FFFFFF"/>
                          </a:solidFill>
                          <a:latin typeface="Arial" panose="020B0604020202020204" pitchFamily="34" charset="0"/>
                          <a:cs typeface="Arial" panose="020B0604020202020204" pitchFamily="34" charset="0"/>
                        </a:rPr>
                        <a:t> </a:t>
                      </a:r>
                      <a:r>
                        <a:rPr sz="800" b="1" spc="15" dirty="0">
                          <a:solidFill>
                            <a:srgbClr val="FFFFFF"/>
                          </a:solidFill>
                          <a:latin typeface="Arial" panose="020B0604020202020204" pitchFamily="34" charset="0"/>
                          <a:cs typeface="Arial" panose="020B0604020202020204" pitchFamily="34" charset="0"/>
                        </a:rPr>
                        <a:t>Q</a:t>
                      </a:r>
                      <a:r>
                        <a:rPr sz="800" b="1" spc="-20" dirty="0">
                          <a:solidFill>
                            <a:srgbClr val="FFFFFF"/>
                          </a:solidFill>
                          <a:latin typeface="Arial" panose="020B0604020202020204" pitchFamily="34" charset="0"/>
                          <a:cs typeface="Arial" panose="020B0604020202020204" pitchFamily="34" charset="0"/>
                        </a:rPr>
                        <a:t>UA</a:t>
                      </a:r>
                      <a:r>
                        <a:rPr sz="800" b="1" spc="-10" dirty="0">
                          <a:solidFill>
                            <a:srgbClr val="FFFFFF"/>
                          </a:solidFill>
                          <a:latin typeface="Arial" panose="020B0604020202020204" pitchFamily="34" charset="0"/>
                          <a:cs typeface="Arial" panose="020B0604020202020204" pitchFamily="34" charset="0"/>
                        </a:rPr>
                        <a:t>L</a:t>
                      </a:r>
                      <a:r>
                        <a:rPr sz="800" b="1" spc="15" dirty="0">
                          <a:solidFill>
                            <a:srgbClr val="FFFFFF"/>
                          </a:solidFill>
                          <a:latin typeface="Arial" panose="020B0604020202020204" pitchFamily="34" charset="0"/>
                          <a:cs typeface="Arial" panose="020B0604020202020204" pitchFamily="34" charset="0"/>
                        </a:rPr>
                        <a:t>I</a:t>
                      </a:r>
                      <a:r>
                        <a:rPr sz="800" b="1" spc="-90" dirty="0">
                          <a:solidFill>
                            <a:srgbClr val="FFFFFF"/>
                          </a:solidFill>
                          <a:latin typeface="Arial" panose="020B0604020202020204" pitchFamily="34" charset="0"/>
                          <a:cs typeface="Arial" panose="020B0604020202020204" pitchFamily="34" charset="0"/>
                        </a:rPr>
                        <a:t>T</a:t>
                      </a:r>
                      <a:r>
                        <a:rPr sz="800" b="1" dirty="0">
                          <a:solidFill>
                            <a:srgbClr val="FFFFFF"/>
                          </a:solidFill>
                          <a:latin typeface="Arial" panose="020B0604020202020204" pitchFamily="34" charset="0"/>
                          <a:cs typeface="Arial" panose="020B0604020202020204" pitchFamily="34" charset="0"/>
                        </a:rPr>
                        <a:t>Y</a:t>
                      </a:r>
                      <a:r>
                        <a:rPr lang="en-US" sz="800" b="1" dirty="0">
                          <a:solidFill>
                            <a:srgbClr val="FFFFFF"/>
                          </a:solidFill>
                          <a:latin typeface="Arial" panose="020B0604020202020204" pitchFamily="34" charset="0"/>
                          <a:cs typeface="Arial" panose="020B0604020202020204" pitchFamily="34" charset="0"/>
                        </a:rPr>
                        <a:t> </a:t>
                      </a:r>
                      <a:r>
                        <a:rPr sz="800" b="1" spc="-20" dirty="0">
                          <a:solidFill>
                            <a:srgbClr val="FFFFFF"/>
                          </a:solidFill>
                          <a:latin typeface="Arial" panose="020B0604020202020204" pitchFamily="34" charset="0"/>
                          <a:cs typeface="Arial" panose="020B0604020202020204" pitchFamily="34" charset="0"/>
                        </a:rPr>
                        <a:t>C</a:t>
                      </a:r>
                      <a:r>
                        <a:rPr sz="800" b="1" spc="15" dirty="0">
                          <a:solidFill>
                            <a:srgbClr val="FFFFFF"/>
                          </a:solidFill>
                          <a:latin typeface="Arial" panose="020B0604020202020204" pitchFamily="34" charset="0"/>
                          <a:cs typeface="Arial" panose="020B0604020202020204" pitchFamily="34" charset="0"/>
                        </a:rPr>
                        <a:t>O</a:t>
                      </a:r>
                      <a:r>
                        <a:rPr sz="800" b="1" spc="50" dirty="0">
                          <a:solidFill>
                            <a:srgbClr val="FFFFFF"/>
                          </a:solidFill>
                          <a:latin typeface="Arial" panose="020B0604020202020204" pitchFamily="34" charset="0"/>
                          <a:cs typeface="Arial" panose="020B0604020202020204" pitchFamily="34" charset="0"/>
                        </a:rPr>
                        <a:t>M</a:t>
                      </a:r>
                      <a:r>
                        <a:rPr sz="800" b="1" spc="25" dirty="0">
                          <a:solidFill>
                            <a:srgbClr val="FFFFFF"/>
                          </a:solidFill>
                          <a:latin typeface="Arial" panose="020B0604020202020204" pitchFamily="34" charset="0"/>
                          <a:cs typeface="Arial" panose="020B0604020202020204" pitchFamily="34" charset="0"/>
                        </a:rPr>
                        <a:t>P</a:t>
                      </a:r>
                      <a:r>
                        <a:rPr sz="800" b="1" spc="15" dirty="0">
                          <a:solidFill>
                            <a:srgbClr val="FFFFFF"/>
                          </a:solidFill>
                          <a:latin typeface="Arial" panose="020B0604020202020204" pitchFamily="34" charset="0"/>
                          <a:cs typeface="Arial" panose="020B0604020202020204" pitchFamily="34" charset="0"/>
                        </a:rPr>
                        <a:t>O</a:t>
                      </a:r>
                      <a:r>
                        <a:rPr sz="800" b="1" spc="25" dirty="0">
                          <a:solidFill>
                            <a:srgbClr val="FFFFFF"/>
                          </a:solidFill>
                          <a:latin typeface="Arial" panose="020B0604020202020204" pitchFamily="34" charset="0"/>
                          <a:cs typeface="Arial" panose="020B0604020202020204" pitchFamily="34" charset="0"/>
                        </a:rPr>
                        <a:t>S</a:t>
                      </a:r>
                      <a:r>
                        <a:rPr sz="800" b="1" spc="15" dirty="0">
                          <a:solidFill>
                            <a:srgbClr val="FFFFFF"/>
                          </a:solidFill>
                          <a:latin typeface="Arial" panose="020B0604020202020204" pitchFamily="34" charset="0"/>
                          <a:cs typeface="Arial" panose="020B0604020202020204" pitchFamily="34" charset="0"/>
                        </a:rPr>
                        <a:t>I</a:t>
                      </a:r>
                      <a:r>
                        <a:rPr sz="800" b="1" spc="-90" dirty="0">
                          <a:solidFill>
                            <a:srgbClr val="FFFFFF"/>
                          </a:solidFill>
                          <a:latin typeface="Arial" panose="020B0604020202020204" pitchFamily="34" charset="0"/>
                          <a:cs typeface="Arial" panose="020B0604020202020204" pitchFamily="34" charset="0"/>
                        </a:rPr>
                        <a:t>T</a:t>
                      </a:r>
                      <a:r>
                        <a:rPr sz="800" b="1" spc="15" dirty="0">
                          <a:solidFill>
                            <a:srgbClr val="FFFFFF"/>
                          </a:solidFill>
                          <a:latin typeface="Arial" panose="020B0604020202020204" pitchFamily="34" charset="0"/>
                          <a:cs typeface="Arial" panose="020B0604020202020204" pitchFamily="34" charset="0"/>
                        </a:rPr>
                        <a:t>IO</a:t>
                      </a:r>
                      <a:r>
                        <a:rPr sz="800" b="1" dirty="0">
                          <a:solidFill>
                            <a:srgbClr val="FFFFFF"/>
                          </a:solidFill>
                          <a:latin typeface="Arial" panose="020B0604020202020204" pitchFamily="34" charset="0"/>
                          <a:cs typeface="Arial" panose="020B0604020202020204" pitchFamily="34" charset="0"/>
                        </a:rPr>
                        <a:t>N</a:t>
                      </a:r>
                      <a:r>
                        <a:rPr sz="800" b="1" spc="-80" dirty="0">
                          <a:solidFill>
                            <a:srgbClr val="FFFFFF"/>
                          </a:solidFill>
                          <a:latin typeface="Arial" panose="020B0604020202020204" pitchFamily="34" charset="0"/>
                          <a:cs typeface="Arial" panose="020B0604020202020204" pitchFamily="34" charset="0"/>
                        </a:rPr>
                        <a:t> </a:t>
                      </a:r>
                      <a:r>
                        <a:rPr sz="800" b="1" spc="-30" dirty="0">
                          <a:solidFill>
                            <a:srgbClr val="FFFFFF"/>
                          </a:solidFill>
                          <a:latin typeface="Arial" panose="020B0604020202020204" pitchFamily="34" charset="0"/>
                          <a:cs typeface="Arial" panose="020B0604020202020204" pitchFamily="34" charset="0"/>
                        </a:rPr>
                        <a:t>(</a:t>
                      </a:r>
                      <a:r>
                        <a:rPr sz="800" b="1" spc="5" dirty="0">
                          <a:solidFill>
                            <a:srgbClr val="FFFFFF"/>
                          </a:solidFill>
                          <a:latin typeface="Arial" panose="020B0604020202020204" pitchFamily="34" charset="0"/>
                          <a:cs typeface="Arial" panose="020B0604020202020204" pitchFamily="34" charset="0"/>
                        </a:rPr>
                        <a:t>%</a:t>
                      </a:r>
                      <a:r>
                        <a:rPr sz="800" b="1" dirty="0">
                          <a:solidFill>
                            <a:srgbClr val="FFFFFF"/>
                          </a:solidFill>
                          <a:latin typeface="Arial" panose="020B0604020202020204" pitchFamily="34" charset="0"/>
                          <a:cs typeface="Arial" panose="020B0604020202020204" pitchFamily="34" charset="0"/>
                        </a:rPr>
                        <a:t>)</a:t>
                      </a:r>
                      <a:r>
                        <a:rPr sz="800" b="1" spc="-90" dirty="0">
                          <a:solidFill>
                            <a:srgbClr val="FFFFFF"/>
                          </a:solidFill>
                          <a:latin typeface="Arial" panose="020B0604020202020204" pitchFamily="34" charset="0"/>
                          <a:cs typeface="Arial" panose="020B0604020202020204" pitchFamily="34" charset="0"/>
                        </a:rPr>
                        <a:t> </a:t>
                      </a:r>
                      <a:r>
                        <a:rPr sz="825" b="1" spc="7" baseline="50505" dirty="0">
                          <a:solidFill>
                            <a:srgbClr val="FFFFFF"/>
                          </a:solidFill>
                          <a:latin typeface="Arial" panose="020B0604020202020204" pitchFamily="34" charset="0"/>
                          <a:cs typeface="Arial" panose="020B0604020202020204" pitchFamily="34" charset="0"/>
                        </a:rPr>
                        <a:t>2</a:t>
                      </a:r>
                      <a:r>
                        <a:rPr sz="825" b="1" baseline="50505" dirty="0">
                          <a:solidFill>
                            <a:srgbClr val="FFFFFF"/>
                          </a:solidFill>
                          <a:latin typeface="Arial" panose="020B0604020202020204" pitchFamily="34" charset="0"/>
                          <a:cs typeface="Arial" panose="020B0604020202020204" pitchFamily="34" charset="0"/>
                        </a:rPr>
                        <a:t>,3</a:t>
                      </a:r>
                      <a:endParaRPr sz="825" baseline="50505" dirty="0">
                        <a:latin typeface="Arial" panose="020B0604020202020204" pitchFamily="34" charset="0"/>
                        <a:cs typeface="Arial" panose="020B0604020202020204" pitchFamily="34" charset="0"/>
                      </a:endParaRPr>
                    </a:p>
                  </a:txBody>
                  <a:tcPr marL="0" marR="0" marT="34925" marB="0">
                    <a:solidFill>
                      <a:srgbClr val="003963"/>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501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B w="12700">
                      <a:solidFill>
                        <a:srgbClr val="D9D9D9"/>
                      </a:solidFill>
                      <a:prstDash val="solid"/>
                    </a:lnB>
                  </a:tcPr>
                </a:tc>
                <a:tc>
                  <a:txBody>
                    <a:bodyPr/>
                    <a:lstStyle/>
                    <a:p>
                      <a:pPr marL="90805" algn="ctr">
                        <a:lnSpc>
                          <a:spcPct val="100000"/>
                        </a:lnSpc>
                        <a:spcBef>
                          <a:spcPts val="40"/>
                        </a:spcBef>
                      </a:pPr>
                      <a:r>
                        <a:rPr sz="800" b="1">
                          <a:solidFill>
                            <a:srgbClr val="313131"/>
                          </a:solidFill>
                          <a:latin typeface="Arial" panose="020B0604020202020204" pitchFamily="34" charset="0"/>
                          <a:cs typeface="Arial" panose="020B0604020202020204" pitchFamily="34" charset="0"/>
                        </a:rPr>
                        <a:t>Rep.</a:t>
                      </a:r>
                      <a:r>
                        <a:rPr sz="800" b="1" spc="-10">
                          <a:solidFill>
                            <a:srgbClr val="313131"/>
                          </a:solidFill>
                          <a:latin typeface="Arial" panose="020B0604020202020204" pitchFamily="34" charset="0"/>
                          <a:cs typeface="Arial" panose="020B0604020202020204" pitchFamily="34" charset="0"/>
                        </a:rPr>
                        <a:t> </a:t>
                      </a:r>
                      <a:r>
                        <a:rPr sz="800" b="1">
                          <a:solidFill>
                            <a:srgbClr val="313131"/>
                          </a:solidFill>
                          <a:latin typeface="Arial" panose="020B0604020202020204" pitchFamily="34" charset="0"/>
                          <a:cs typeface="Arial" panose="020B0604020202020204" pitchFamily="34" charset="0"/>
                        </a:rPr>
                        <a:t>Account</a:t>
                      </a:r>
                      <a:endParaRPr sz="800">
                        <a:latin typeface="Arial" panose="020B0604020202020204" pitchFamily="34" charset="0"/>
                        <a:cs typeface="Arial" panose="020B0604020202020204" pitchFamily="34" charset="0"/>
                      </a:endParaRPr>
                    </a:p>
                  </a:txBody>
                  <a:tcPr marL="0" marR="0" marT="5080" marB="0">
                    <a:lnB w="12700" cap="flat" cmpd="sng" algn="ctr">
                      <a:solidFill>
                        <a:srgbClr val="D9D9D9"/>
                      </a:solidFill>
                      <a:prstDash val="solid"/>
                      <a:round/>
                      <a:headEnd type="none" w="med" len="med"/>
                      <a:tailEnd type="none" w="med" len="med"/>
                    </a:lnB>
                  </a:tcPr>
                </a:tc>
                <a:tc>
                  <a:txBody>
                    <a:bodyPr/>
                    <a:lstStyle/>
                    <a:p>
                      <a:pPr marR="5080" algn="ctr">
                        <a:lnSpc>
                          <a:spcPct val="100000"/>
                        </a:lnSpc>
                        <a:spcBef>
                          <a:spcPts val="40"/>
                        </a:spcBef>
                      </a:pPr>
                      <a:r>
                        <a:rPr sz="800" b="1" spc="5">
                          <a:solidFill>
                            <a:srgbClr val="313131"/>
                          </a:solidFill>
                          <a:latin typeface="Arial" panose="020B0604020202020204" pitchFamily="34" charset="0"/>
                          <a:cs typeface="Arial" panose="020B0604020202020204" pitchFamily="34" charset="0"/>
                        </a:rPr>
                        <a:t>Benchmark</a:t>
                      </a:r>
                      <a:endParaRPr sz="800">
                        <a:latin typeface="Arial" panose="020B0604020202020204" pitchFamily="34" charset="0"/>
                        <a:cs typeface="Arial" panose="020B0604020202020204" pitchFamily="34" charset="0"/>
                      </a:endParaRPr>
                    </a:p>
                  </a:txBody>
                  <a:tcPr marL="0" marR="0" marT="5080" marB="0">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190419">
                <a:tc>
                  <a:txBody>
                    <a:bodyPr/>
                    <a:lstStyle/>
                    <a:p>
                      <a:pPr marL="85725">
                        <a:lnSpc>
                          <a:spcPct val="100000"/>
                        </a:lnSpc>
                        <a:spcBef>
                          <a:spcPts val="40"/>
                        </a:spcBef>
                      </a:pPr>
                      <a:r>
                        <a:rPr sz="800" spc="20" dirty="0">
                          <a:latin typeface="Arial" panose="020B0604020202020204" pitchFamily="34" charset="0"/>
                          <a:cs typeface="Arial" panose="020B0604020202020204" pitchFamily="34" charset="0"/>
                        </a:rPr>
                        <a:t>AAA/</a:t>
                      </a:r>
                      <a:r>
                        <a:rPr sz="800" spc="20" dirty="0" err="1">
                          <a:latin typeface="Arial" panose="020B0604020202020204" pitchFamily="34" charset="0"/>
                          <a:cs typeface="Arial" panose="020B0604020202020204" pitchFamily="34" charset="0"/>
                        </a:rPr>
                        <a:t>Aaa</a:t>
                      </a:r>
                      <a:endParaRPr sz="800" dirty="0">
                        <a:latin typeface="Arial" panose="020B0604020202020204" pitchFamily="34" charset="0"/>
                        <a:cs typeface="Arial" panose="020B0604020202020204" pitchFamily="34" charset="0"/>
                      </a:endParaRPr>
                    </a:p>
                  </a:txBody>
                  <a:tcPr marL="0" marR="0" marT="5080" marB="18288"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2.3</a:t>
                      </a:r>
                    </a:p>
                  </a:txBody>
                  <a:tcPr marL="6350" marR="6350" marT="6350" marB="18288"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18.3</a:t>
                      </a:r>
                    </a:p>
                  </a:txBody>
                  <a:tcPr marL="6350" marR="6350" marT="6350" marB="18288"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190419">
                <a:tc>
                  <a:txBody>
                    <a:bodyPr/>
                    <a:lstStyle/>
                    <a:p>
                      <a:pPr marL="85725">
                        <a:lnSpc>
                          <a:spcPct val="100000"/>
                        </a:lnSpc>
                        <a:spcBef>
                          <a:spcPts val="40"/>
                        </a:spcBef>
                      </a:pPr>
                      <a:r>
                        <a:rPr sz="800" spc="20" dirty="0">
                          <a:latin typeface="Arial" panose="020B0604020202020204" pitchFamily="34" charset="0"/>
                          <a:cs typeface="Arial" panose="020B0604020202020204" pitchFamily="34" charset="0"/>
                        </a:rPr>
                        <a:t>AA/Aa</a:t>
                      </a:r>
                      <a:endParaRPr sz="800" dirty="0">
                        <a:latin typeface="Arial" panose="020B0604020202020204" pitchFamily="34" charset="0"/>
                        <a:cs typeface="Arial" panose="020B0604020202020204" pitchFamily="34" charset="0"/>
                      </a:endParaRPr>
                    </a:p>
                  </a:txBody>
                  <a:tcPr marL="0" marR="0" marT="508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54.2</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54.1</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190419">
                <a:tc>
                  <a:txBody>
                    <a:bodyPr/>
                    <a:lstStyle/>
                    <a:p>
                      <a:pPr marL="85725">
                        <a:lnSpc>
                          <a:spcPct val="100000"/>
                        </a:lnSpc>
                        <a:spcBef>
                          <a:spcPts val="40"/>
                        </a:spcBef>
                      </a:pPr>
                      <a:r>
                        <a:rPr sz="800">
                          <a:latin typeface="Arial" panose="020B0604020202020204" pitchFamily="34" charset="0"/>
                          <a:cs typeface="Arial" panose="020B0604020202020204" pitchFamily="34" charset="0"/>
                        </a:rPr>
                        <a:t>A</a:t>
                      </a:r>
                    </a:p>
                  </a:txBody>
                  <a:tcPr marL="0" marR="0" marT="5080" marB="18288" anchor="ctr">
                    <a:lnT w="12700" cap="flat" cmpd="sng" algn="ctr">
                      <a:solidFill>
                        <a:schemeClr val="bg1">
                          <a:lumMod val="85000"/>
                        </a:schemeClr>
                      </a:solidFill>
                      <a:prstDash val="solid"/>
                      <a:round/>
                      <a:headEnd type="none" w="med" len="med"/>
                      <a:tailEnd type="none" w="med" len="med"/>
                    </a:lnT>
                    <a:lnB w="12700">
                      <a:solidFill>
                        <a:srgbClr val="D9D9D9"/>
                      </a:solidFill>
                      <a:prstDash val="soli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36.5</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a:solidFill>
                            <a:srgbClr val="000000"/>
                          </a:solidFill>
                          <a:effectLst/>
                          <a:latin typeface="Arial" panose="020B0604020202020204" pitchFamily="34" charset="0"/>
                          <a:ea typeface="+mn-ea"/>
                          <a:cs typeface="Arial" panose="020B0604020202020204" pitchFamily="34" charset="0"/>
                        </a:rPr>
                        <a:t>23.1</a:t>
                      </a:r>
                    </a:p>
                  </a:txBody>
                  <a:tcPr marL="6350" marR="6350" marT="6350" marB="18288" anchor="ctr">
                    <a:lnT w="12700" cap="flat" cmpd="sng" algn="ctr">
                      <a:solidFill>
                        <a:schemeClr val="bg1">
                          <a:lumMod val="85000"/>
                        </a:schemeClr>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190419">
                <a:tc>
                  <a:txBody>
                    <a:bodyPr/>
                    <a:lstStyle/>
                    <a:p>
                      <a:pPr marL="85725">
                        <a:lnSpc>
                          <a:spcPct val="100000"/>
                        </a:lnSpc>
                        <a:spcBef>
                          <a:spcPts val="40"/>
                        </a:spcBef>
                      </a:pPr>
                      <a:r>
                        <a:rPr sz="800" spc="20" dirty="0">
                          <a:latin typeface="Arial" panose="020B0604020202020204" pitchFamily="34" charset="0"/>
                          <a:cs typeface="Arial" panose="020B0604020202020204" pitchFamily="34" charset="0"/>
                        </a:rPr>
                        <a:t>BBB/Baa</a:t>
                      </a:r>
                      <a:endParaRPr sz="800" dirty="0">
                        <a:latin typeface="Arial" panose="020B0604020202020204" pitchFamily="34" charset="0"/>
                        <a:cs typeface="Arial" panose="020B0604020202020204" pitchFamily="34" charset="0"/>
                      </a:endParaRPr>
                    </a:p>
                  </a:txBody>
                  <a:tcPr marL="0" marR="0" marT="5080" marB="18288" anchor="ctr">
                    <a:lnT w="12700">
                      <a:solidFill>
                        <a:srgbClr val="D9D9D9"/>
                      </a:solidFill>
                      <a:prstDash val="soli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6.3</a:t>
                      </a:r>
                    </a:p>
                  </a:txBody>
                  <a:tcPr marL="6350" marR="6350" marT="6350" marB="18288" anchor="ctr">
                    <a:lnT w="12700" cap="flat" cmpd="sng" algn="ctr">
                      <a:solidFill>
                        <a:srgbClr val="D9D9D9"/>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350" marR="6350" marT="6350" marB="18288" anchor="ctr">
                    <a:lnT w="12700" cap="flat" cmpd="sng" algn="ctr">
                      <a:solidFill>
                        <a:srgbClr val="D9D9D9"/>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190419">
                <a:tc>
                  <a:txBody>
                    <a:bodyPr/>
                    <a:lstStyle/>
                    <a:p>
                      <a:pPr marL="85725">
                        <a:lnSpc>
                          <a:spcPct val="100000"/>
                        </a:lnSpc>
                        <a:spcBef>
                          <a:spcPts val="40"/>
                        </a:spcBef>
                      </a:pPr>
                      <a:r>
                        <a:rPr sz="800" spc="-20" dirty="0">
                          <a:latin typeface="Arial" panose="020B0604020202020204" pitchFamily="34" charset="0"/>
                          <a:cs typeface="Arial" panose="020B0604020202020204" pitchFamily="34" charset="0"/>
                        </a:rPr>
                        <a:t>H</a:t>
                      </a:r>
                      <a:r>
                        <a:rPr sz="800" spc="60" dirty="0">
                          <a:latin typeface="Arial" panose="020B0604020202020204" pitchFamily="34" charset="0"/>
                          <a:cs typeface="Arial" panose="020B0604020202020204" pitchFamily="34" charset="0"/>
                        </a:rPr>
                        <a:t>i</a:t>
                      </a:r>
                      <a:r>
                        <a:rPr sz="800" spc="35" dirty="0">
                          <a:latin typeface="Arial" panose="020B0604020202020204" pitchFamily="34" charset="0"/>
                          <a:cs typeface="Arial" panose="020B0604020202020204" pitchFamily="34" charset="0"/>
                        </a:rPr>
                        <a:t>g</a:t>
                      </a:r>
                      <a:r>
                        <a:rPr sz="800" dirty="0">
                          <a:latin typeface="Arial" panose="020B0604020202020204" pitchFamily="34" charset="0"/>
                          <a:cs typeface="Arial" panose="020B0604020202020204" pitchFamily="34" charset="0"/>
                        </a:rPr>
                        <a:t>h</a:t>
                      </a:r>
                      <a:r>
                        <a:rPr sz="800" spc="-30" dirty="0">
                          <a:latin typeface="Arial" panose="020B0604020202020204" pitchFamily="34" charset="0"/>
                          <a:cs typeface="Arial" panose="020B0604020202020204" pitchFamily="34" charset="0"/>
                        </a:rPr>
                        <a:t> </a:t>
                      </a:r>
                      <a:r>
                        <a:rPr sz="800" spc="25" dirty="0">
                          <a:latin typeface="Arial" panose="020B0604020202020204" pitchFamily="34" charset="0"/>
                          <a:cs typeface="Arial" panose="020B0604020202020204" pitchFamily="34" charset="0"/>
                        </a:rPr>
                        <a:t>Y</a:t>
                      </a:r>
                      <a:r>
                        <a:rPr sz="800" spc="60" dirty="0">
                          <a:latin typeface="Arial" panose="020B0604020202020204" pitchFamily="34" charset="0"/>
                          <a:cs typeface="Arial" panose="020B0604020202020204" pitchFamily="34" charset="0"/>
                        </a:rPr>
                        <a:t>i</a:t>
                      </a:r>
                      <a:r>
                        <a:rPr sz="800" spc="35" dirty="0">
                          <a:latin typeface="Arial" panose="020B0604020202020204" pitchFamily="34" charset="0"/>
                          <a:cs typeface="Arial" panose="020B0604020202020204" pitchFamily="34" charset="0"/>
                        </a:rPr>
                        <a:t>e</a:t>
                      </a:r>
                      <a:r>
                        <a:rPr sz="800" spc="60" dirty="0">
                          <a:latin typeface="Arial" panose="020B0604020202020204" pitchFamily="34" charset="0"/>
                          <a:cs typeface="Arial" panose="020B0604020202020204" pitchFamily="34" charset="0"/>
                        </a:rPr>
                        <a:t>l</a:t>
                      </a:r>
                      <a:r>
                        <a:rPr sz="800" dirty="0">
                          <a:latin typeface="Arial" panose="020B0604020202020204" pitchFamily="34" charset="0"/>
                          <a:cs typeface="Arial" panose="020B0604020202020204" pitchFamily="34" charset="0"/>
                        </a:rPr>
                        <a:t>d</a:t>
                      </a:r>
                    </a:p>
                  </a:txBody>
                  <a:tcPr marL="0" marR="0" marT="5080"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18288"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190419">
                <a:tc>
                  <a:txBody>
                    <a:bodyPr/>
                    <a:lstStyle/>
                    <a:p>
                      <a:pPr marL="85725">
                        <a:lnSpc>
                          <a:spcPct val="100000"/>
                        </a:lnSpc>
                        <a:spcBef>
                          <a:spcPts val="40"/>
                        </a:spcBef>
                      </a:pPr>
                      <a:r>
                        <a:rPr sz="800" spc="-20">
                          <a:latin typeface="Arial" panose="020B0604020202020204" pitchFamily="34" charset="0"/>
                          <a:cs typeface="Arial" panose="020B0604020202020204" pitchFamily="34" charset="0"/>
                        </a:rPr>
                        <a:t>N</a:t>
                      </a:r>
                      <a:r>
                        <a:rPr sz="800" spc="35">
                          <a:latin typeface="Arial" panose="020B0604020202020204" pitchFamily="34" charset="0"/>
                          <a:cs typeface="Arial" panose="020B0604020202020204" pitchFamily="34" charset="0"/>
                        </a:rPr>
                        <a:t>o</a:t>
                      </a:r>
                      <a:r>
                        <a:rPr sz="800">
                          <a:latin typeface="Arial" panose="020B0604020202020204" pitchFamily="34" charset="0"/>
                          <a:cs typeface="Arial" panose="020B0604020202020204" pitchFamily="34" charset="0"/>
                        </a:rPr>
                        <a:t>t</a:t>
                      </a:r>
                      <a:r>
                        <a:rPr sz="800" spc="-45">
                          <a:latin typeface="Arial" panose="020B0604020202020204" pitchFamily="34" charset="0"/>
                          <a:cs typeface="Arial" panose="020B0604020202020204" pitchFamily="34" charset="0"/>
                        </a:rPr>
                        <a:t> </a:t>
                      </a:r>
                      <a:r>
                        <a:rPr sz="800" spc="-20">
                          <a:latin typeface="Arial" panose="020B0604020202020204" pitchFamily="34" charset="0"/>
                          <a:cs typeface="Arial" panose="020B0604020202020204" pitchFamily="34" charset="0"/>
                        </a:rPr>
                        <a:t>R</a:t>
                      </a:r>
                      <a:r>
                        <a:rPr sz="800" spc="35">
                          <a:latin typeface="Arial" panose="020B0604020202020204" pitchFamily="34" charset="0"/>
                          <a:cs typeface="Arial" panose="020B0604020202020204" pitchFamily="34" charset="0"/>
                        </a:rPr>
                        <a:t>a</a:t>
                      </a:r>
                      <a:r>
                        <a:rPr sz="800" spc="15">
                          <a:latin typeface="Arial" panose="020B0604020202020204" pitchFamily="34" charset="0"/>
                          <a:cs typeface="Arial" panose="020B0604020202020204" pitchFamily="34" charset="0"/>
                        </a:rPr>
                        <a:t>t</a:t>
                      </a:r>
                      <a:r>
                        <a:rPr sz="800" spc="35">
                          <a:latin typeface="Arial" panose="020B0604020202020204" pitchFamily="34" charset="0"/>
                          <a:cs typeface="Arial" panose="020B0604020202020204" pitchFamily="34" charset="0"/>
                        </a:rPr>
                        <a:t>ed</a:t>
                      </a:r>
                      <a:endParaRPr sz="800">
                        <a:latin typeface="Arial" panose="020B0604020202020204" pitchFamily="34" charset="0"/>
                        <a:cs typeface="Arial" panose="020B0604020202020204" pitchFamily="34" charset="0"/>
                      </a:endParaRPr>
                    </a:p>
                  </a:txBody>
                  <a:tcPr marL="0" marR="0" marT="5080" marB="18288" anchor="ctr">
                    <a:lnT w="12700" cap="flat" cmpd="sng" algn="ctr">
                      <a:solidFill>
                        <a:schemeClr val="bg1">
                          <a:lumMod val="85000"/>
                        </a:schemeClr>
                      </a:solidFill>
                      <a:prstDash val="solid"/>
                      <a:round/>
                      <a:headEnd type="none" w="med" len="med"/>
                      <a:tailEnd type="none" w="med" len="med"/>
                    </a:lnT>
                    <a:lnB w="12700">
                      <a:solidFill>
                        <a:srgbClr val="000000"/>
                      </a:solidFill>
                      <a:prstDash val="soli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0.7</a:t>
                      </a:r>
                    </a:p>
                  </a:txBody>
                  <a:tcPr marL="6350" marR="6350" marT="6350" marB="18288" anchor="ctr">
                    <a:lnT w="12700" cap="flat" cmpd="sng" algn="ctr">
                      <a:solidFill>
                        <a:schemeClr val="bg1">
                          <a:lumMod val="85000"/>
                        </a:schemeClr>
                      </a:solidFill>
                      <a:prstDash val="solid"/>
                      <a:round/>
                      <a:headEnd type="none" w="med" len="med"/>
                      <a:tailEnd type="none" w="med" len="med"/>
                    </a:lnT>
                    <a:lnB w="12700">
                      <a:solidFill>
                        <a:srgbClr val="000000"/>
                      </a:solidFill>
                      <a:prstDash val="solid"/>
                    </a:lnB>
                  </a:tcPr>
                </a:tc>
                <a:tc>
                  <a:txBody>
                    <a:bodyPr/>
                    <a:lstStyle/>
                    <a:p>
                      <a:pPr marL="0" algn="ctr" defTabSz="914400" rtl="0" eaLnBrk="1" fontAlgn="b"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350" marR="6350" marT="6350" marB="18288" anchor="ctr">
                    <a:lnT w="12700" cap="flat" cmpd="sng" algn="ctr">
                      <a:solidFill>
                        <a:schemeClr val="bg1">
                          <a:lumMod val="85000"/>
                        </a:schemeClr>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18" name="Table 17">
            <a:extLst>
              <a:ext uri="{FF2B5EF4-FFF2-40B4-BE49-F238E27FC236}">
                <a16:creationId xmlns:a16="http://schemas.microsoft.com/office/drawing/2014/main" id="{9463301F-B69D-49BD-B35F-96F2346E262F}"/>
              </a:ext>
            </a:extLst>
          </p:cNvPr>
          <p:cNvGraphicFramePr>
            <a:graphicFrameLocks noGrp="1"/>
          </p:cNvGraphicFramePr>
          <p:nvPr>
            <p:extLst>
              <p:ext uri="{D42A27DB-BD31-4B8C-83A1-F6EECF244321}">
                <p14:modId xmlns:p14="http://schemas.microsoft.com/office/powerpoint/2010/main" val="1211767088"/>
              </p:ext>
            </p:extLst>
          </p:nvPr>
        </p:nvGraphicFramePr>
        <p:xfrm>
          <a:off x="6477000" y="4931112"/>
          <a:ext cx="2697480" cy="1499617"/>
        </p:xfrm>
        <a:graphic>
          <a:graphicData uri="http://schemas.openxmlformats.org/drawingml/2006/table">
            <a:tbl>
              <a:tblPr/>
              <a:tblGrid>
                <a:gridCol w="1028023">
                  <a:extLst>
                    <a:ext uri="{9D8B030D-6E8A-4147-A177-3AD203B41FA5}">
                      <a16:colId xmlns:a16="http://schemas.microsoft.com/office/drawing/2014/main" val="20000"/>
                    </a:ext>
                  </a:extLst>
                </a:gridCol>
                <a:gridCol w="799812">
                  <a:extLst>
                    <a:ext uri="{9D8B030D-6E8A-4147-A177-3AD203B41FA5}">
                      <a16:colId xmlns:a16="http://schemas.microsoft.com/office/drawing/2014/main" val="20001"/>
                    </a:ext>
                  </a:extLst>
                </a:gridCol>
                <a:gridCol w="869645">
                  <a:extLst>
                    <a:ext uri="{9D8B030D-6E8A-4147-A177-3AD203B41FA5}">
                      <a16:colId xmlns:a16="http://schemas.microsoft.com/office/drawing/2014/main" val="20002"/>
                    </a:ext>
                  </a:extLst>
                </a:gridCol>
              </a:tblGrid>
              <a:tr h="204764">
                <a:tc gridSpan="3">
                  <a:txBody>
                    <a:bodyPr/>
                    <a:lstStyle/>
                    <a:p>
                      <a:pPr algn="ctr" fontAlgn="t"/>
                      <a:r>
                        <a:rPr lang="en-US" sz="800" b="1" spc="-20" dirty="0">
                          <a:solidFill>
                            <a:srgbClr val="FFFFFF"/>
                          </a:solidFill>
                          <a:latin typeface="Arial"/>
                          <a:ea typeface="+mn-ea"/>
                          <a:cs typeface="Arial"/>
                        </a:rPr>
                        <a:t>DURATION DISTRIBUTION (%) </a:t>
                      </a:r>
                      <a:r>
                        <a:rPr lang="en-US" sz="800" b="1" spc="-20" baseline="30000" dirty="0">
                          <a:solidFill>
                            <a:srgbClr val="FFFFFF"/>
                          </a:solidFill>
                          <a:latin typeface="Arial"/>
                          <a:ea typeface="+mn-ea"/>
                          <a:cs typeface="Arial"/>
                        </a:rPr>
                        <a:t>2,3</a:t>
                      </a:r>
                    </a:p>
                  </a:txBody>
                  <a:tcPr marL="85968" marR="85968"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396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5615">
                <a:tc gridSpan="2">
                  <a:txBody>
                    <a:bodyPr/>
                    <a:lstStyle/>
                    <a:p>
                      <a:pPr marL="0" marR="5080" algn="r" fontAlgn="t">
                        <a:lnSpc>
                          <a:spcPct val="100000"/>
                        </a:lnSpc>
                        <a:spcBef>
                          <a:spcPts val="40"/>
                        </a:spcBef>
                      </a:pPr>
                      <a:r>
                        <a:rPr lang="en-US" sz="800" b="1" spc="5" dirty="0">
                          <a:solidFill>
                            <a:srgbClr val="313131"/>
                          </a:solidFill>
                          <a:latin typeface="Arial"/>
                          <a:ea typeface="+mn-ea"/>
                          <a:cs typeface="Arial"/>
                        </a:rPr>
                        <a:t> Rep. Account</a:t>
                      </a:r>
                    </a:p>
                  </a:txBody>
                  <a:tcPr marL="85968" marR="85968" marT="0" marB="0" anchor="ctr">
                    <a:lnL>
                      <a:noFill/>
                    </a:lnL>
                    <a:lnR>
                      <a:noFill/>
                    </a:lnR>
                    <a:lnT>
                      <a:noFill/>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5080" algn="r" fontAlgn="t">
                        <a:lnSpc>
                          <a:spcPct val="100000"/>
                        </a:lnSpc>
                        <a:spcBef>
                          <a:spcPts val="40"/>
                        </a:spcBef>
                      </a:pPr>
                      <a:r>
                        <a:rPr lang="en-US" sz="800" b="1" spc="5">
                          <a:solidFill>
                            <a:srgbClr val="313131"/>
                          </a:solidFill>
                          <a:latin typeface="Arial"/>
                          <a:ea typeface="+mn-ea"/>
                          <a:cs typeface="Arial"/>
                        </a:rPr>
                        <a:t>Benchmark</a:t>
                      </a:r>
                    </a:p>
                  </a:txBody>
                  <a:tcPr marL="85968" marR="85968" marT="0" marB="0" anchor="ctr">
                    <a:lnL w="12700" cmpd="sng">
                      <a:noFill/>
                      <a:prstDash val="solid"/>
                    </a:lnL>
                    <a:lnR w="12700" cmpd="sng">
                      <a:noFill/>
                      <a:prstDash val="solid"/>
                    </a:lnR>
                    <a:lnT w="12700" cmpd="sng">
                      <a:noFill/>
                      <a:prstDash val="soli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4873">
                <a:tc>
                  <a:txBody>
                    <a:bodyPr/>
                    <a:lstStyle/>
                    <a:p>
                      <a:pPr algn="l" fontAlgn="t"/>
                      <a:r>
                        <a:rPr lang="en-US" sz="800" b="0" i="0" u="none" strike="noStrike" dirty="0">
                          <a:solidFill>
                            <a:schemeClr val="tx1"/>
                          </a:solidFill>
                          <a:latin typeface="Arial  "/>
                        </a:rPr>
                        <a:t>Less than 1 Year</a:t>
                      </a:r>
                    </a:p>
                  </a:txBody>
                  <a:tcPr marL="0" marR="0" marT="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a:solidFill>
                            <a:srgbClr val="000000"/>
                          </a:solidFill>
                          <a:effectLst/>
                          <a:latin typeface="Arial  "/>
                          <a:ea typeface="+mn-ea"/>
                          <a:cs typeface="+mn-cs"/>
                        </a:rPr>
                        <a:t>20.5</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a:solidFill>
                            <a:srgbClr val="000000"/>
                          </a:solidFill>
                          <a:effectLst/>
                          <a:latin typeface="Arial  "/>
                          <a:ea typeface="+mn-ea"/>
                          <a:cs typeface="+mn-cs"/>
                        </a:rPr>
                        <a:t>5.1</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184873">
                <a:tc>
                  <a:txBody>
                    <a:bodyPr/>
                    <a:lstStyle/>
                    <a:p>
                      <a:pPr algn="l" fontAlgn="t"/>
                      <a:r>
                        <a:rPr lang="en-US" sz="800" b="0" i="0" u="none" strike="noStrike" dirty="0">
                          <a:solidFill>
                            <a:schemeClr val="tx1"/>
                          </a:solidFill>
                          <a:latin typeface="Arial  "/>
                        </a:rPr>
                        <a:t>1 to 3 Years</a:t>
                      </a:r>
                    </a:p>
                  </a:txBody>
                  <a:tcPr marL="0" marR="0" marT="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20.3</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36.6</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184873">
                <a:tc>
                  <a:txBody>
                    <a:bodyPr/>
                    <a:lstStyle/>
                    <a:p>
                      <a:pPr algn="l" fontAlgn="t"/>
                      <a:r>
                        <a:rPr lang="en-US" sz="800" b="0" i="0" u="none" strike="noStrike">
                          <a:solidFill>
                            <a:schemeClr val="tx1"/>
                          </a:solidFill>
                          <a:latin typeface="Arial  "/>
                        </a:rPr>
                        <a:t>3 to 5 Years</a:t>
                      </a:r>
                    </a:p>
                  </a:txBody>
                  <a:tcPr marL="0" marR="0" marT="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16.3</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32.4</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184873">
                <a:tc>
                  <a:txBody>
                    <a:bodyPr/>
                    <a:lstStyle/>
                    <a:p>
                      <a:pPr algn="l" fontAlgn="t"/>
                      <a:r>
                        <a:rPr lang="en-US" sz="800" b="0" i="0" u="none" strike="noStrike">
                          <a:solidFill>
                            <a:schemeClr val="tx1"/>
                          </a:solidFill>
                          <a:latin typeface="Arial  "/>
                        </a:rPr>
                        <a:t>5 to 7 Years</a:t>
                      </a:r>
                    </a:p>
                  </a:txBody>
                  <a:tcPr marL="0" marR="0" marT="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800" b="0" i="0" u="none" strike="noStrike" kern="1200">
                          <a:solidFill>
                            <a:srgbClr val="000000"/>
                          </a:solidFill>
                          <a:effectLst/>
                          <a:latin typeface="Arial  "/>
                          <a:ea typeface="+mn-ea"/>
                          <a:cs typeface="+mn-cs"/>
                        </a:rPr>
                        <a:t>20.1</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18.6</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4873">
                <a:tc>
                  <a:txBody>
                    <a:bodyPr/>
                    <a:lstStyle/>
                    <a:p>
                      <a:pPr algn="l" fontAlgn="t"/>
                      <a:r>
                        <a:rPr lang="en-US" sz="800" b="0" i="0" u="none" strike="noStrike">
                          <a:solidFill>
                            <a:schemeClr val="tx1"/>
                          </a:solidFill>
                          <a:latin typeface="Arial  "/>
                        </a:rPr>
                        <a:t>7 to 10 Years</a:t>
                      </a:r>
                    </a:p>
                  </a:txBody>
                  <a:tcPr marL="0" marR="0" marT="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800" b="0" i="0" u="none" strike="noStrike" kern="1200">
                          <a:solidFill>
                            <a:srgbClr val="000000"/>
                          </a:solidFill>
                          <a:effectLst/>
                          <a:latin typeface="Arial  "/>
                          <a:ea typeface="+mn-ea"/>
                          <a:cs typeface="+mn-cs"/>
                        </a:rPr>
                        <a:t>20.4</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7.0</a:t>
                      </a:r>
                    </a:p>
                  </a:txBody>
                  <a:tcPr marL="6350" marR="6350" marT="6350"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1533067"/>
                  </a:ext>
                </a:extLst>
              </a:tr>
              <a:tr h="184873">
                <a:tc>
                  <a:txBody>
                    <a:bodyPr/>
                    <a:lstStyle/>
                    <a:p>
                      <a:pPr algn="l" fontAlgn="t"/>
                      <a:r>
                        <a:rPr lang="en-US" sz="800" b="0" i="0" u="none" strike="noStrike">
                          <a:solidFill>
                            <a:schemeClr val="tx1"/>
                          </a:solidFill>
                          <a:latin typeface="Arial  "/>
                        </a:rPr>
                        <a:t>Greater than 10 Years</a:t>
                      </a:r>
                    </a:p>
                  </a:txBody>
                  <a:tcPr marL="0" marR="0" marT="0" marB="0" anchor="ctr">
                    <a:lnL>
                      <a:noFill/>
                    </a:lnL>
                    <a:lnR>
                      <a:noFill/>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2.3</a:t>
                      </a:r>
                    </a:p>
                  </a:txBody>
                  <a:tcPr marL="6350" marR="6350" marT="6350" marB="0" anchor="ctr">
                    <a:lnL>
                      <a:noFill/>
                    </a:lnL>
                    <a:lnR>
                      <a:noFill/>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800" b="0" i="0" u="none" strike="noStrike" kern="1200" dirty="0">
                          <a:solidFill>
                            <a:srgbClr val="000000"/>
                          </a:solidFill>
                          <a:effectLst/>
                          <a:latin typeface="Arial  "/>
                          <a:ea typeface="+mn-ea"/>
                          <a:cs typeface="+mn-cs"/>
                        </a:rPr>
                        <a:t>0.3</a:t>
                      </a:r>
                    </a:p>
                  </a:txBody>
                  <a:tcPr marL="6350" marR="6350" marT="6350" marB="0" anchor="ctr">
                    <a:lnL>
                      <a:noFill/>
                    </a:lnL>
                    <a:lnR>
                      <a:noFill/>
                    </a:lnR>
                    <a:lnT w="635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004786"/>
                  </a:ext>
                </a:extLst>
              </a:tr>
            </a:tbl>
          </a:graphicData>
        </a:graphic>
      </p:graphicFrame>
      <p:graphicFrame>
        <p:nvGraphicFramePr>
          <p:cNvPr id="3" name="Chart 2">
            <a:extLst>
              <a:ext uri="{FF2B5EF4-FFF2-40B4-BE49-F238E27FC236}">
                <a16:creationId xmlns:a16="http://schemas.microsoft.com/office/drawing/2014/main" id="{FC8E20CF-1210-30DD-9743-98B167DDF93D}"/>
              </a:ext>
            </a:extLst>
          </p:cNvPr>
          <p:cNvGraphicFramePr>
            <a:graphicFrameLocks/>
          </p:cNvGraphicFramePr>
          <p:nvPr>
            <p:extLst>
              <p:ext uri="{D42A27DB-BD31-4B8C-83A1-F6EECF244321}">
                <p14:modId xmlns:p14="http://schemas.microsoft.com/office/powerpoint/2010/main" val="831851634"/>
              </p:ext>
            </p:extLst>
          </p:nvPr>
        </p:nvGraphicFramePr>
        <p:xfrm>
          <a:off x="436880" y="2138564"/>
          <a:ext cx="4279900" cy="2207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0C9EA180-1B99-6F2C-ED28-26E7655A10C8}"/>
              </a:ext>
            </a:extLst>
          </p:cNvPr>
          <p:cNvGraphicFramePr>
            <a:graphicFrameLocks/>
          </p:cNvGraphicFramePr>
          <p:nvPr>
            <p:extLst>
              <p:ext uri="{D42A27DB-BD31-4B8C-83A1-F6EECF244321}">
                <p14:modId xmlns:p14="http://schemas.microsoft.com/office/powerpoint/2010/main" val="3823221271"/>
              </p:ext>
            </p:extLst>
          </p:nvPr>
        </p:nvGraphicFramePr>
        <p:xfrm>
          <a:off x="5181600" y="2249297"/>
          <a:ext cx="4572000" cy="2647950"/>
        </p:xfrm>
        <a:graphic>
          <a:graphicData uri="http://schemas.openxmlformats.org/drawingml/2006/chart">
            <c:chart xmlns:c="http://schemas.openxmlformats.org/drawingml/2006/chart" xmlns:r="http://schemas.openxmlformats.org/officeDocument/2006/relationships" r:id="rId4"/>
          </a:graphicData>
        </a:graphic>
      </p:graphicFrame>
      <p:sp>
        <p:nvSpPr>
          <p:cNvPr id="19" name="Slide Number Placeholder 3">
            <a:extLst>
              <a:ext uri="{FF2B5EF4-FFF2-40B4-BE49-F238E27FC236}">
                <a16:creationId xmlns:a16="http://schemas.microsoft.com/office/drawing/2014/main" id="{B5320147-C454-4CB6-84F4-D0D50A6D8D63}"/>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18</a:t>
            </a:fld>
            <a:endParaRPr lang="en-US" sz="800" dirty="0">
              <a:solidFill>
                <a:srgbClr val="6D6E71"/>
              </a:solidFill>
              <a:latin typeface="Arial" panose="020B0604020202020204"/>
              <a:cs typeface="+mn-cs"/>
            </a:endParaRPr>
          </a:p>
        </p:txBody>
      </p:sp>
      <p:sp>
        <p:nvSpPr>
          <p:cNvPr id="21" name="object 27">
            <a:extLst>
              <a:ext uri="{FF2B5EF4-FFF2-40B4-BE49-F238E27FC236}">
                <a16:creationId xmlns:a16="http://schemas.microsoft.com/office/drawing/2014/main" id="{1C7D0F93-6B7A-4EA2-9836-71050A595959}"/>
              </a:ext>
            </a:extLst>
          </p:cNvPr>
          <p:cNvSpPr txBox="1"/>
          <p:nvPr/>
        </p:nvSpPr>
        <p:spPr>
          <a:xfrm>
            <a:off x="552200" y="6588685"/>
            <a:ext cx="8983980" cy="1063689"/>
          </a:xfrm>
          <a:prstGeom prst="rect">
            <a:avLst/>
          </a:prstGeom>
        </p:spPr>
        <p:txBody>
          <a:bodyPr vert="horz" wrap="square" lIns="0" tIns="5080" rIns="0" bIns="0" rtlCol="0">
            <a:spAutoFit/>
          </a:bodyPr>
          <a:lstStyle/>
          <a:p>
            <a:pPr>
              <a:spcBef>
                <a:spcPts val="40"/>
              </a:spcBef>
            </a:pPr>
            <a:r>
              <a:rPr lang="en-US" sz="700" dirty="0">
                <a:solidFill>
                  <a:schemeClr val="tx1"/>
                </a:solidFill>
              </a:rPr>
              <a:t>The above performance table is being made available at the request of UBS. Gross-of-fees performance returns are presented before management fees but after all trading commissions, and gross of foreign withholding taxes (if applicable). The net of fee performance information shown for the strategy is calculated using the UBS maximum advisory fee of 2.5% plus the maximum fee charged by the manager in the UBS SMA programs, applied on a quarterly basis.</a:t>
            </a:r>
            <a:endParaRPr sz="800" dirty="0">
              <a:solidFill>
                <a:schemeClr val="tx1"/>
              </a:solidFill>
              <a:latin typeface="Arial"/>
              <a:cs typeface="Arial"/>
            </a:endParaRPr>
          </a:p>
          <a:p>
            <a:pPr marL="125095" marR="451484" indent="-113030">
              <a:lnSpc>
                <a:spcPct val="100000"/>
              </a:lnSpc>
              <a:spcBef>
                <a:spcPts val="685"/>
              </a:spcBef>
              <a:buAutoNum type="arabicPeriod"/>
              <a:tabLst>
                <a:tab pos="125730" algn="l"/>
              </a:tabLst>
            </a:pPr>
            <a:r>
              <a:rPr sz="700" spc="-30" dirty="0">
                <a:solidFill>
                  <a:srgbClr val="606060"/>
                </a:solidFill>
                <a:latin typeface="Arial"/>
                <a:cs typeface="Arial"/>
              </a:rPr>
              <a:t>Source:</a:t>
            </a:r>
            <a:r>
              <a:rPr sz="700" spc="-20" dirty="0">
                <a:solidFill>
                  <a:srgbClr val="606060"/>
                </a:solidFill>
                <a:latin typeface="Arial"/>
                <a:cs typeface="Arial"/>
              </a:rPr>
              <a:t> </a:t>
            </a:r>
            <a:r>
              <a:rPr sz="700" spc="-10" dirty="0">
                <a:solidFill>
                  <a:srgbClr val="606060"/>
                </a:solidFill>
                <a:latin typeface="Arial"/>
                <a:cs typeface="Arial"/>
              </a:rPr>
              <a:t>FactSet®. </a:t>
            </a:r>
            <a:r>
              <a:rPr sz="700" spc="-20" dirty="0">
                <a:solidFill>
                  <a:srgbClr val="606060"/>
                </a:solidFill>
                <a:latin typeface="Arial"/>
                <a:cs typeface="Arial"/>
              </a:rPr>
              <a:t>FactSet</a:t>
            </a:r>
            <a:r>
              <a:rPr sz="700" spc="-5" dirty="0">
                <a:solidFill>
                  <a:srgbClr val="606060"/>
                </a:solidFill>
                <a:latin typeface="Arial"/>
                <a:cs typeface="Arial"/>
              </a:rPr>
              <a:t> </a:t>
            </a:r>
            <a:r>
              <a:rPr sz="700" dirty="0">
                <a:solidFill>
                  <a:srgbClr val="606060"/>
                </a:solidFill>
                <a:latin typeface="Arial"/>
                <a:cs typeface="Arial"/>
              </a:rPr>
              <a:t>is</a:t>
            </a:r>
            <a:r>
              <a:rPr sz="700" spc="-30" dirty="0">
                <a:solidFill>
                  <a:srgbClr val="606060"/>
                </a:solidFill>
                <a:latin typeface="Arial"/>
                <a:cs typeface="Arial"/>
              </a:rPr>
              <a:t> </a:t>
            </a:r>
            <a:r>
              <a:rPr sz="700" dirty="0">
                <a:solidFill>
                  <a:srgbClr val="606060"/>
                </a:solidFill>
                <a:latin typeface="Arial"/>
                <a:cs typeface="Arial"/>
              </a:rPr>
              <a:t>a</a:t>
            </a:r>
            <a:r>
              <a:rPr sz="700" spc="-10" dirty="0">
                <a:solidFill>
                  <a:srgbClr val="606060"/>
                </a:solidFill>
                <a:latin typeface="Arial"/>
                <a:cs typeface="Arial"/>
              </a:rPr>
              <a:t> </a:t>
            </a:r>
            <a:r>
              <a:rPr sz="700" spc="-20" dirty="0">
                <a:solidFill>
                  <a:srgbClr val="606060"/>
                </a:solidFill>
                <a:latin typeface="Arial"/>
                <a:cs typeface="Arial"/>
              </a:rPr>
              <a:t>registered</a:t>
            </a:r>
            <a:r>
              <a:rPr sz="700" spc="20" dirty="0">
                <a:solidFill>
                  <a:srgbClr val="606060"/>
                </a:solidFill>
                <a:latin typeface="Arial"/>
                <a:cs typeface="Arial"/>
              </a:rPr>
              <a:t> </a:t>
            </a:r>
            <a:r>
              <a:rPr sz="700" spc="-10" dirty="0">
                <a:solidFill>
                  <a:srgbClr val="606060"/>
                </a:solidFill>
                <a:latin typeface="Arial"/>
                <a:cs typeface="Arial"/>
              </a:rPr>
              <a:t>trademark</a:t>
            </a:r>
            <a:r>
              <a:rPr sz="700" spc="50" dirty="0">
                <a:solidFill>
                  <a:srgbClr val="606060"/>
                </a:solidFill>
                <a:latin typeface="Arial"/>
                <a:cs typeface="Arial"/>
              </a:rPr>
              <a:t> </a:t>
            </a:r>
            <a:r>
              <a:rPr sz="700" dirty="0">
                <a:solidFill>
                  <a:srgbClr val="606060"/>
                </a:solidFill>
                <a:latin typeface="Arial"/>
                <a:cs typeface="Arial"/>
              </a:rPr>
              <a:t>of</a:t>
            </a:r>
            <a:r>
              <a:rPr sz="700" spc="10" dirty="0">
                <a:solidFill>
                  <a:srgbClr val="606060"/>
                </a:solidFill>
                <a:latin typeface="Arial"/>
                <a:cs typeface="Arial"/>
              </a:rPr>
              <a:t> </a:t>
            </a:r>
            <a:r>
              <a:rPr sz="700" spc="-20" dirty="0">
                <a:solidFill>
                  <a:srgbClr val="606060"/>
                </a:solidFill>
                <a:latin typeface="Arial"/>
                <a:cs typeface="Arial"/>
              </a:rPr>
              <a:t>FactSet</a:t>
            </a:r>
            <a:r>
              <a:rPr sz="700" spc="-10" dirty="0">
                <a:solidFill>
                  <a:srgbClr val="606060"/>
                </a:solidFill>
                <a:latin typeface="Arial"/>
                <a:cs typeface="Arial"/>
              </a:rPr>
              <a:t> </a:t>
            </a:r>
            <a:r>
              <a:rPr sz="700" spc="-25" dirty="0">
                <a:solidFill>
                  <a:srgbClr val="606060"/>
                </a:solidFill>
                <a:latin typeface="Arial"/>
                <a:cs typeface="Arial"/>
              </a:rPr>
              <a:t>Research</a:t>
            </a:r>
            <a:r>
              <a:rPr sz="700" dirty="0">
                <a:solidFill>
                  <a:srgbClr val="606060"/>
                </a:solidFill>
                <a:latin typeface="Arial"/>
                <a:cs typeface="Arial"/>
              </a:rPr>
              <a:t> </a:t>
            </a:r>
            <a:r>
              <a:rPr sz="700" spc="-10" dirty="0">
                <a:solidFill>
                  <a:srgbClr val="606060"/>
                </a:solidFill>
                <a:latin typeface="Arial"/>
                <a:cs typeface="Arial"/>
              </a:rPr>
              <a:t>Systems,</a:t>
            </a:r>
            <a:r>
              <a:rPr sz="700" spc="45" dirty="0">
                <a:solidFill>
                  <a:srgbClr val="606060"/>
                </a:solidFill>
                <a:latin typeface="Arial"/>
                <a:cs typeface="Arial"/>
              </a:rPr>
              <a:t> </a:t>
            </a:r>
            <a:r>
              <a:rPr sz="700" dirty="0">
                <a:solidFill>
                  <a:srgbClr val="606060"/>
                </a:solidFill>
                <a:latin typeface="Arial"/>
                <a:cs typeface="Arial"/>
              </a:rPr>
              <a:t>Inc.</a:t>
            </a:r>
            <a:r>
              <a:rPr sz="700" spc="15" dirty="0">
                <a:solidFill>
                  <a:srgbClr val="606060"/>
                </a:solidFill>
                <a:latin typeface="Arial"/>
                <a:cs typeface="Arial"/>
              </a:rPr>
              <a:t> </a:t>
            </a:r>
            <a:r>
              <a:rPr sz="700" spc="-20" dirty="0">
                <a:solidFill>
                  <a:srgbClr val="606060"/>
                </a:solidFill>
                <a:latin typeface="Arial"/>
                <a:cs typeface="Arial"/>
              </a:rPr>
              <a:t>Returns</a:t>
            </a:r>
            <a:r>
              <a:rPr sz="700" dirty="0">
                <a:solidFill>
                  <a:srgbClr val="606060"/>
                </a:solidFill>
                <a:latin typeface="Arial"/>
                <a:cs typeface="Arial"/>
              </a:rPr>
              <a:t> </a:t>
            </a:r>
            <a:r>
              <a:rPr sz="700" spc="-10" dirty="0">
                <a:solidFill>
                  <a:srgbClr val="606060"/>
                </a:solidFill>
                <a:latin typeface="Arial"/>
                <a:cs typeface="Arial"/>
              </a:rPr>
              <a:t>greater</a:t>
            </a:r>
            <a:r>
              <a:rPr sz="700" spc="35" dirty="0">
                <a:solidFill>
                  <a:srgbClr val="606060"/>
                </a:solidFill>
                <a:latin typeface="Arial"/>
                <a:cs typeface="Arial"/>
              </a:rPr>
              <a:t> </a:t>
            </a:r>
            <a:r>
              <a:rPr sz="700" dirty="0">
                <a:solidFill>
                  <a:srgbClr val="606060"/>
                </a:solidFill>
                <a:latin typeface="Arial"/>
                <a:cs typeface="Arial"/>
              </a:rPr>
              <a:t>than one</a:t>
            </a:r>
            <a:r>
              <a:rPr sz="700" spc="-25" dirty="0">
                <a:solidFill>
                  <a:srgbClr val="606060"/>
                </a:solidFill>
                <a:latin typeface="Arial"/>
                <a:cs typeface="Arial"/>
              </a:rPr>
              <a:t> </a:t>
            </a:r>
            <a:r>
              <a:rPr sz="700" dirty="0">
                <a:solidFill>
                  <a:srgbClr val="606060"/>
                </a:solidFill>
                <a:latin typeface="Arial"/>
                <a:cs typeface="Arial"/>
              </a:rPr>
              <a:t>year</a:t>
            </a:r>
            <a:r>
              <a:rPr sz="700" spc="30" dirty="0">
                <a:solidFill>
                  <a:srgbClr val="606060"/>
                </a:solidFill>
                <a:latin typeface="Arial"/>
                <a:cs typeface="Arial"/>
              </a:rPr>
              <a:t> </a:t>
            </a:r>
            <a:r>
              <a:rPr sz="700" dirty="0">
                <a:solidFill>
                  <a:srgbClr val="606060"/>
                </a:solidFill>
                <a:latin typeface="Arial"/>
                <a:cs typeface="Arial"/>
              </a:rPr>
              <a:t>are</a:t>
            </a:r>
            <a:r>
              <a:rPr sz="700" spc="5" dirty="0">
                <a:solidFill>
                  <a:srgbClr val="606060"/>
                </a:solidFill>
                <a:latin typeface="Arial"/>
                <a:cs typeface="Arial"/>
              </a:rPr>
              <a:t> </a:t>
            </a:r>
            <a:r>
              <a:rPr sz="700" spc="-30" dirty="0">
                <a:solidFill>
                  <a:srgbClr val="606060"/>
                </a:solidFill>
                <a:latin typeface="Arial"/>
                <a:cs typeface="Arial"/>
              </a:rPr>
              <a:t>annualized.</a:t>
            </a:r>
            <a:r>
              <a:rPr sz="700" spc="5" dirty="0">
                <a:solidFill>
                  <a:srgbClr val="606060"/>
                </a:solidFill>
                <a:latin typeface="Arial"/>
                <a:cs typeface="Arial"/>
              </a:rPr>
              <a:t> </a:t>
            </a:r>
            <a:r>
              <a:rPr sz="700" dirty="0">
                <a:solidFill>
                  <a:srgbClr val="606060"/>
                </a:solidFill>
                <a:latin typeface="Arial"/>
                <a:cs typeface="Arial"/>
              </a:rPr>
              <a:t>The</a:t>
            </a:r>
            <a:r>
              <a:rPr sz="700" spc="-25" dirty="0">
                <a:solidFill>
                  <a:srgbClr val="606060"/>
                </a:solidFill>
                <a:latin typeface="Arial"/>
                <a:cs typeface="Arial"/>
              </a:rPr>
              <a:t> </a:t>
            </a:r>
            <a:r>
              <a:rPr sz="700" spc="-20" dirty="0">
                <a:solidFill>
                  <a:srgbClr val="606060"/>
                </a:solidFill>
                <a:latin typeface="Arial"/>
                <a:cs typeface="Arial"/>
              </a:rPr>
              <a:t>composite</a:t>
            </a:r>
            <a:r>
              <a:rPr sz="700" spc="-15" dirty="0">
                <a:solidFill>
                  <a:srgbClr val="606060"/>
                </a:solidFill>
                <a:latin typeface="Arial"/>
                <a:cs typeface="Arial"/>
              </a:rPr>
              <a:t> </a:t>
            </a:r>
            <a:r>
              <a:rPr sz="700" spc="-10" dirty="0">
                <a:solidFill>
                  <a:srgbClr val="606060"/>
                </a:solidFill>
                <a:latin typeface="Arial"/>
                <a:cs typeface="Arial"/>
              </a:rPr>
              <a:t>performance</a:t>
            </a:r>
            <a:r>
              <a:rPr sz="700" spc="45" dirty="0">
                <a:solidFill>
                  <a:srgbClr val="606060"/>
                </a:solidFill>
                <a:latin typeface="Arial"/>
                <a:cs typeface="Arial"/>
              </a:rPr>
              <a:t> </a:t>
            </a:r>
            <a:r>
              <a:rPr sz="700" spc="-35" dirty="0">
                <a:solidFill>
                  <a:srgbClr val="606060"/>
                </a:solidFill>
                <a:latin typeface="Arial"/>
                <a:cs typeface="Arial"/>
              </a:rPr>
              <a:t>shown</a:t>
            </a:r>
            <a:r>
              <a:rPr sz="700" spc="-70" dirty="0">
                <a:solidFill>
                  <a:srgbClr val="606060"/>
                </a:solidFill>
                <a:latin typeface="Arial"/>
                <a:cs typeface="Arial"/>
              </a:rPr>
              <a:t> </a:t>
            </a:r>
            <a:r>
              <a:rPr sz="700" spc="-20" dirty="0">
                <a:solidFill>
                  <a:srgbClr val="606060"/>
                </a:solidFill>
                <a:latin typeface="Arial"/>
                <a:cs typeface="Arial"/>
              </a:rPr>
              <a:t>above</a:t>
            </a:r>
            <a:r>
              <a:rPr sz="700" spc="-10" dirty="0">
                <a:solidFill>
                  <a:srgbClr val="606060"/>
                </a:solidFill>
                <a:latin typeface="Arial"/>
                <a:cs typeface="Arial"/>
              </a:rPr>
              <a:t> reflects</a:t>
            </a:r>
            <a:r>
              <a:rPr sz="700" spc="20" dirty="0">
                <a:solidFill>
                  <a:srgbClr val="606060"/>
                </a:solidFill>
                <a:latin typeface="Arial"/>
                <a:cs typeface="Arial"/>
              </a:rPr>
              <a:t> </a:t>
            </a:r>
            <a:r>
              <a:rPr sz="700" dirty="0">
                <a:solidFill>
                  <a:srgbClr val="606060"/>
                </a:solidFill>
                <a:latin typeface="Arial"/>
                <a:cs typeface="Arial"/>
              </a:rPr>
              <a:t>the</a:t>
            </a:r>
            <a:r>
              <a:rPr sz="700" spc="-15" dirty="0">
                <a:solidFill>
                  <a:srgbClr val="606060"/>
                </a:solidFill>
                <a:latin typeface="Arial"/>
                <a:cs typeface="Arial"/>
              </a:rPr>
              <a:t> </a:t>
            </a:r>
            <a:r>
              <a:rPr sz="700" spc="-50" dirty="0">
                <a:solidFill>
                  <a:srgbClr val="606060"/>
                </a:solidFill>
                <a:latin typeface="Arial"/>
                <a:cs typeface="Arial"/>
              </a:rPr>
              <a:t>Tax-</a:t>
            </a:r>
            <a:r>
              <a:rPr sz="700" spc="-10" dirty="0">
                <a:solidFill>
                  <a:srgbClr val="606060"/>
                </a:solidFill>
                <a:latin typeface="Arial"/>
                <a:cs typeface="Arial"/>
              </a:rPr>
              <a:t>Exempt</a:t>
            </a:r>
            <a:r>
              <a:rPr sz="700" spc="70" dirty="0">
                <a:solidFill>
                  <a:srgbClr val="606060"/>
                </a:solidFill>
                <a:latin typeface="Arial"/>
                <a:cs typeface="Arial"/>
              </a:rPr>
              <a:t> </a:t>
            </a:r>
            <a:r>
              <a:rPr sz="700" spc="-35" dirty="0">
                <a:solidFill>
                  <a:srgbClr val="606060"/>
                </a:solidFill>
                <a:latin typeface="Arial"/>
                <a:cs typeface="Arial"/>
              </a:rPr>
              <a:t>Sustainable</a:t>
            </a:r>
            <a:r>
              <a:rPr sz="700" spc="-15" dirty="0">
                <a:solidFill>
                  <a:srgbClr val="606060"/>
                </a:solidFill>
                <a:latin typeface="Arial"/>
                <a:cs typeface="Arial"/>
              </a:rPr>
              <a:t> </a:t>
            </a:r>
            <a:r>
              <a:rPr sz="700" spc="-10" dirty="0">
                <a:solidFill>
                  <a:srgbClr val="606060"/>
                </a:solidFill>
                <a:latin typeface="Arial"/>
                <a:cs typeface="Arial"/>
              </a:rPr>
              <a:t>Fixed</a:t>
            </a:r>
            <a:r>
              <a:rPr sz="700" spc="500" dirty="0">
                <a:solidFill>
                  <a:srgbClr val="606060"/>
                </a:solidFill>
                <a:latin typeface="Arial"/>
                <a:cs typeface="Arial"/>
              </a:rPr>
              <a:t> </a:t>
            </a:r>
            <a:r>
              <a:rPr sz="700" spc="-20" dirty="0">
                <a:solidFill>
                  <a:srgbClr val="606060"/>
                </a:solidFill>
                <a:latin typeface="Arial"/>
                <a:cs typeface="Arial"/>
              </a:rPr>
              <a:t>Income</a:t>
            </a:r>
            <a:r>
              <a:rPr sz="700" spc="-25" dirty="0">
                <a:solidFill>
                  <a:srgbClr val="606060"/>
                </a:solidFill>
                <a:latin typeface="Arial"/>
                <a:cs typeface="Arial"/>
              </a:rPr>
              <a:t> </a:t>
            </a:r>
            <a:r>
              <a:rPr lang="en-US" sz="700" spc="-25" dirty="0">
                <a:solidFill>
                  <a:srgbClr val="606060"/>
                </a:solidFill>
                <a:latin typeface="Arial"/>
                <a:cs typeface="Arial"/>
              </a:rPr>
              <a:t> Retail </a:t>
            </a:r>
            <a:r>
              <a:rPr sz="700" spc="-30" dirty="0">
                <a:solidFill>
                  <a:srgbClr val="606060"/>
                </a:solidFill>
                <a:latin typeface="Arial"/>
                <a:cs typeface="Arial"/>
              </a:rPr>
              <a:t>Composite,</a:t>
            </a:r>
            <a:r>
              <a:rPr sz="700" spc="10" dirty="0">
                <a:solidFill>
                  <a:srgbClr val="606060"/>
                </a:solidFill>
                <a:latin typeface="Arial"/>
                <a:cs typeface="Arial"/>
              </a:rPr>
              <a:t> </a:t>
            </a:r>
            <a:r>
              <a:rPr sz="700" spc="-30" dirty="0">
                <a:solidFill>
                  <a:srgbClr val="606060"/>
                </a:solidFill>
                <a:latin typeface="Arial"/>
                <a:cs typeface="Arial"/>
              </a:rPr>
              <a:t>managed</a:t>
            </a:r>
            <a:r>
              <a:rPr sz="700" spc="5" dirty="0">
                <a:solidFill>
                  <a:srgbClr val="606060"/>
                </a:solidFill>
                <a:latin typeface="Arial"/>
                <a:cs typeface="Arial"/>
              </a:rPr>
              <a:t> </a:t>
            </a:r>
            <a:r>
              <a:rPr sz="700" dirty="0">
                <a:solidFill>
                  <a:srgbClr val="606060"/>
                </a:solidFill>
                <a:latin typeface="Arial"/>
                <a:cs typeface="Arial"/>
              </a:rPr>
              <a:t>by</a:t>
            </a:r>
            <a:r>
              <a:rPr sz="700" spc="-20" dirty="0">
                <a:solidFill>
                  <a:srgbClr val="606060"/>
                </a:solidFill>
                <a:latin typeface="Arial"/>
                <a:cs typeface="Arial"/>
              </a:rPr>
              <a:t> </a:t>
            </a:r>
            <a:r>
              <a:rPr sz="700" spc="-30" dirty="0">
                <a:solidFill>
                  <a:srgbClr val="606060"/>
                </a:solidFill>
                <a:latin typeface="Arial"/>
                <a:cs typeface="Arial"/>
              </a:rPr>
              <a:t>Brown</a:t>
            </a:r>
            <a:r>
              <a:rPr sz="700" spc="-20" dirty="0">
                <a:solidFill>
                  <a:srgbClr val="606060"/>
                </a:solidFill>
                <a:latin typeface="Arial"/>
                <a:cs typeface="Arial"/>
              </a:rPr>
              <a:t> </a:t>
            </a:r>
            <a:r>
              <a:rPr sz="700" dirty="0">
                <a:solidFill>
                  <a:srgbClr val="606060"/>
                </a:solidFill>
                <a:latin typeface="Arial"/>
                <a:cs typeface="Arial"/>
              </a:rPr>
              <a:t>Advisory</a:t>
            </a:r>
            <a:r>
              <a:rPr sz="700" spc="165" dirty="0">
                <a:solidFill>
                  <a:srgbClr val="606060"/>
                </a:solidFill>
                <a:latin typeface="Arial"/>
                <a:cs typeface="Arial"/>
              </a:rPr>
              <a:t> </a:t>
            </a:r>
            <a:r>
              <a:rPr sz="700" spc="-20" dirty="0">
                <a:solidFill>
                  <a:srgbClr val="606060"/>
                </a:solidFill>
                <a:latin typeface="Arial"/>
                <a:cs typeface="Arial"/>
              </a:rPr>
              <a:t>Institutional.</a:t>
            </a:r>
            <a:r>
              <a:rPr sz="700" spc="75" dirty="0">
                <a:solidFill>
                  <a:srgbClr val="606060"/>
                </a:solidFill>
                <a:latin typeface="Arial"/>
                <a:cs typeface="Arial"/>
              </a:rPr>
              <a:t> </a:t>
            </a:r>
            <a:r>
              <a:rPr sz="700" spc="-10" dirty="0">
                <a:solidFill>
                  <a:srgbClr val="606060"/>
                </a:solidFill>
                <a:latin typeface="Arial"/>
                <a:cs typeface="Arial"/>
              </a:rPr>
              <a:t>Brown</a:t>
            </a:r>
            <a:r>
              <a:rPr sz="700" spc="15" dirty="0">
                <a:solidFill>
                  <a:srgbClr val="606060"/>
                </a:solidFill>
                <a:latin typeface="Arial"/>
                <a:cs typeface="Arial"/>
              </a:rPr>
              <a:t> </a:t>
            </a:r>
            <a:r>
              <a:rPr sz="700" spc="-20" dirty="0">
                <a:solidFill>
                  <a:srgbClr val="606060"/>
                </a:solidFill>
                <a:latin typeface="Arial"/>
                <a:cs typeface="Arial"/>
              </a:rPr>
              <a:t>Advisory</a:t>
            </a:r>
            <a:r>
              <a:rPr sz="700" spc="15" dirty="0">
                <a:solidFill>
                  <a:srgbClr val="606060"/>
                </a:solidFill>
                <a:latin typeface="Arial"/>
                <a:cs typeface="Arial"/>
              </a:rPr>
              <a:t> </a:t>
            </a:r>
            <a:r>
              <a:rPr sz="700" spc="-20" dirty="0">
                <a:solidFill>
                  <a:srgbClr val="606060"/>
                </a:solidFill>
                <a:latin typeface="Arial"/>
                <a:cs typeface="Arial"/>
              </a:rPr>
              <a:t>Institutional</a:t>
            </a:r>
            <a:r>
              <a:rPr sz="700" spc="65" dirty="0">
                <a:solidFill>
                  <a:srgbClr val="606060"/>
                </a:solidFill>
                <a:latin typeface="Arial"/>
                <a:cs typeface="Arial"/>
              </a:rPr>
              <a:t> </a:t>
            </a:r>
            <a:r>
              <a:rPr sz="700" dirty="0">
                <a:solidFill>
                  <a:srgbClr val="606060"/>
                </a:solidFill>
                <a:latin typeface="Arial"/>
                <a:cs typeface="Arial"/>
              </a:rPr>
              <a:t>is</a:t>
            </a:r>
            <a:r>
              <a:rPr sz="700" spc="-20" dirty="0">
                <a:solidFill>
                  <a:srgbClr val="606060"/>
                </a:solidFill>
                <a:latin typeface="Arial"/>
                <a:cs typeface="Arial"/>
              </a:rPr>
              <a:t> </a:t>
            </a:r>
            <a:r>
              <a:rPr sz="700" dirty="0">
                <a:solidFill>
                  <a:srgbClr val="606060"/>
                </a:solidFill>
                <a:latin typeface="Arial"/>
                <a:cs typeface="Arial"/>
              </a:rPr>
              <a:t>a</a:t>
            </a:r>
            <a:r>
              <a:rPr sz="700" spc="-15" dirty="0">
                <a:solidFill>
                  <a:srgbClr val="606060"/>
                </a:solidFill>
                <a:latin typeface="Arial"/>
                <a:cs typeface="Arial"/>
              </a:rPr>
              <a:t> </a:t>
            </a:r>
            <a:r>
              <a:rPr sz="700" dirty="0">
                <a:solidFill>
                  <a:srgbClr val="606060"/>
                </a:solidFill>
                <a:latin typeface="Arial"/>
                <a:cs typeface="Arial"/>
              </a:rPr>
              <a:t>GIPS</a:t>
            </a:r>
            <a:r>
              <a:rPr sz="700" spc="20" dirty="0">
                <a:solidFill>
                  <a:srgbClr val="606060"/>
                </a:solidFill>
                <a:latin typeface="Arial"/>
                <a:cs typeface="Arial"/>
              </a:rPr>
              <a:t> </a:t>
            </a:r>
            <a:r>
              <a:rPr sz="700" spc="-20" dirty="0">
                <a:solidFill>
                  <a:srgbClr val="606060"/>
                </a:solidFill>
                <a:latin typeface="Arial"/>
                <a:cs typeface="Arial"/>
              </a:rPr>
              <a:t>compliant</a:t>
            </a:r>
            <a:r>
              <a:rPr sz="700" spc="20" dirty="0">
                <a:solidFill>
                  <a:srgbClr val="606060"/>
                </a:solidFill>
                <a:latin typeface="Arial"/>
                <a:cs typeface="Arial"/>
              </a:rPr>
              <a:t> </a:t>
            </a:r>
            <a:r>
              <a:rPr sz="700" dirty="0">
                <a:solidFill>
                  <a:srgbClr val="606060"/>
                </a:solidFill>
                <a:latin typeface="Arial"/>
                <a:cs typeface="Arial"/>
              </a:rPr>
              <a:t>firm</a:t>
            </a:r>
            <a:r>
              <a:rPr sz="700" spc="20" dirty="0">
                <a:solidFill>
                  <a:srgbClr val="606060"/>
                </a:solidFill>
                <a:latin typeface="Arial"/>
                <a:cs typeface="Arial"/>
              </a:rPr>
              <a:t> </a:t>
            </a:r>
            <a:r>
              <a:rPr sz="700" dirty="0">
                <a:solidFill>
                  <a:srgbClr val="606060"/>
                </a:solidFill>
                <a:latin typeface="Arial"/>
                <a:cs typeface="Arial"/>
              </a:rPr>
              <a:t>and is</a:t>
            </a:r>
            <a:r>
              <a:rPr sz="700" spc="-35" dirty="0">
                <a:solidFill>
                  <a:srgbClr val="606060"/>
                </a:solidFill>
                <a:latin typeface="Arial"/>
                <a:cs typeface="Arial"/>
              </a:rPr>
              <a:t> </a:t>
            </a:r>
            <a:r>
              <a:rPr sz="700" dirty="0">
                <a:solidFill>
                  <a:srgbClr val="606060"/>
                </a:solidFill>
                <a:latin typeface="Arial"/>
                <a:cs typeface="Arial"/>
              </a:rPr>
              <a:t>a</a:t>
            </a:r>
            <a:r>
              <a:rPr sz="700" spc="-10" dirty="0">
                <a:solidFill>
                  <a:srgbClr val="606060"/>
                </a:solidFill>
                <a:latin typeface="Arial"/>
                <a:cs typeface="Arial"/>
              </a:rPr>
              <a:t> </a:t>
            </a:r>
            <a:r>
              <a:rPr sz="700" spc="-30" dirty="0">
                <a:solidFill>
                  <a:srgbClr val="606060"/>
                </a:solidFill>
                <a:latin typeface="Arial"/>
                <a:cs typeface="Arial"/>
              </a:rPr>
              <a:t>division</a:t>
            </a:r>
            <a:r>
              <a:rPr sz="700" spc="-35" dirty="0">
                <a:solidFill>
                  <a:srgbClr val="606060"/>
                </a:solidFill>
                <a:latin typeface="Arial"/>
                <a:cs typeface="Arial"/>
              </a:rPr>
              <a:t> </a:t>
            </a:r>
            <a:r>
              <a:rPr sz="700" dirty="0">
                <a:solidFill>
                  <a:srgbClr val="606060"/>
                </a:solidFill>
                <a:latin typeface="Arial"/>
                <a:cs typeface="Arial"/>
              </a:rPr>
              <a:t>of</a:t>
            </a:r>
            <a:r>
              <a:rPr sz="700" spc="20" dirty="0">
                <a:solidFill>
                  <a:srgbClr val="606060"/>
                </a:solidFill>
                <a:latin typeface="Arial"/>
                <a:cs typeface="Arial"/>
              </a:rPr>
              <a:t> </a:t>
            </a:r>
            <a:r>
              <a:rPr sz="700" spc="-10" dirty="0">
                <a:solidFill>
                  <a:srgbClr val="606060"/>
                </a:solidFill>
                <a:latin typeface="Arial"/>
                <a:cs typeface="Arial"/>
              </a:rPr>
              <a:t>Brown</a:t>
            </a:r>
            <a:r>
              <a:rPr sz="700" spc="10" dirty="0">
                <a:solidFill>
                  <a:srgbClr val="606060"/>
                </a:solidFill>
                <a:latin typeface="Arial"/>
                <a:cs typeface="Arial"/>
              </a:rPr>
              <a:t> </a:t>
            </a:r>
            <a:r>
              <a:rPr sz="700" spc="-20" dirty="0">
                <a:solidFill>
                  <a:srgbClr val="606060"/>
                </a:solidFill>
                <a:latin typeface="Arial"/>
                <a:cs typeface="Arial"/>
              </a:rPr>
              <a:t>Advisory</a:t>
            </a:r>
            <a:r>
              <a:rPr sz="700" spc="5" dirty="0">
                <a:solidFill>
                  <a:srgbClr val="606060"/>
                </a:solidFill>
                <a:latin typeface="Arial"/>
                <a:cs typeface="Arial"/>
              </a:rPr>
              <a:t> </a:t>
            </a:r>
            <a:r>
              <a:rPr sz="700" dirty="0">
                <a:solidFill>
                  <a:srgbClr val="606060"/>
                </a:solidFill>
                <a:latin typeface="Arial"/>
                <a:cs typeface="Arial"/>
              </a:rPr>
              <a:t>LLC.</a:t>
            </a:r>
            <a:r>
              <a:rPr sz="700" spc="15" dirty="0">
                <a:solidFill>
                  <a:srgbClr val="606060"/>
                </a:solidFill>
                <a:latin typeface="Arial"/>
                <a:cs typeface="Arial"/>
              </a:rPr>
              <a:t> </a:t>
            </a:r>
            <a:endParaRPr sz="700" dirty="0">
              <a:latin typeface="Arial"/>
              <a:cs typeface="Arial"/>
            </a:endParaRPr>
          </a:p>
          <a:p>
            <a:pPr marL="125095" marR="5080" indent="-113030" algn="just">
              <a:lnSpc>
                <a:spcPct val="100000"/>
              </a:lnSpc>
              <a:buAutoNum type="arabicPeriod"/>
              <a:tabLst>
                <a:tab pos="125730" algn="l"/>
              </a:tabLst>
            </a:pPr>
            <a:r>
              <a:rPr sz="700" dirty="0">
                <a:solidFill>
                  <a:srgbClr val="606060"/>
                </a:solidFill>
                <a:latin typeface="Arial"/>
                <a:cs typeface="Arial"/>
              </a:rPr>
              <a:t>Source:</a:t>
            </a:r>
            <a:r>
              <a:rPr sz="700" spc="15" dirty="0">
                <a:solidFill>
                  <a:srgbClr val="606060"/>
                </a:solidFill>
                <a:latin typeface="Arial"/>
                <a:cs typeface="Arial"/>
              </a:rPr>
              <a:t> </a:t>
            </a:r>
            <a:r>
              <a:rPr sz="700" dirty="0">
                <a:solidFill>
                  <a:srgbClr val="606060"/>
                </a:solidFill>
                <a:latin typeface="Arial"/>
                <a:cs typeface="Arial"/>
              </a:rPr>
              <a:t>FactSet.</a:t>
            </a:r>
            <a:r>
              <a:rPr sz="700" spc="20" dirty="0">
                <a:solidFill>
                  <a:srgbClr val="606060"/>
                </a:solidFill>
                <a:latin typeface="Arial"/>
                <a:cs typeface="Arial"/>
              </a:rPr>
              <a:t> </a:t>
            </a:r>
            <a:r>
              <a:rPr sz="700" dirty="0">
                <a:solidFill>
                  <a:srgbClr val="606060"/>
                </a:solidFill>
                <a:latin typeface="Arial"/>
                <a:cs typeface="Arial"/>
              </a:rPr>
              <a:t>Sector</a:t>
            </a:r>
            <a:r>
              <a:rPr sz="700" spc="20" dirty="0">
                <a:solidFill>
                  <a:srgbClr val="606060"/>
                </a:solidFill>
                <a:latin typeface="Arial"/>
                <a:cs typeface="Arial"/>
              </a:rPr>
              <a:t> </a:t>
            </a:r>
            <a:r>
              <a:rPr sz="700" spc="-10" dirty="0">
                <a:solidFill>
                  <a:srgbClr val="606060"/>
                </a:solidFill>
                <a:latin typeface="Arial"/>
                <a:cs typeface="Arial"/>
              </a:rPr>
              <a:t>breakdown,</a:t>
            </a:r>
            <a:r>
              <a:rPr sz="700" dirty="0">
                <a:solidFill>
                  <a:srgbClr val="606060"/>
                </a:solidFill>
                <a:latin typeface="Arial"/>
                <a:cs typeface="Arial"/>
              </a:rPr>
              <a:t> quality and</a:t>
            </a:r>
            <a:r>
              <a:rPr sz="700" spc="20" dirty="0">
                <a:solidFill>
                  <a:srgbClr val="606060"/>
                </a:solidFill>
                <a:latin typeface="Arial"/>
                <a:cs typeface="Arial"/>
              </a:rPr>
              <a:t> </a:t>
            </a:r>
            <a:r>
              <a:rPr sz="700" dirty="0">
                <a:solidFill>
                  <a:srgbClr val="606060"/>
                </a:solidFill>
                <a:latin typeface="Arial"/>
                <a:cs typeface="Arial"/>
              </a:rPr>
              <a:t>duration</a:t>
            </a:r>
            <a:r>
              <a:rPr sz="700" spc="20" dirty="0">
                <a:solidFill>
                  <a:srgbClr val="606060"/>
                </a:solidFill>
                <a:latin typeface="Arial"/>
                <a:cs typeface="Arial"/>
              </a:rPr>
              <a:t> </a:t>
            </a:r>
            <a:r>
              <a:rPr sz="700" spc="-10" dirty="0">
                <a:solidFill>
                  <a:srgbClr val="606060"/>
                </a:solidFill>
                <a:latin typeface="Arial"/>
                <a:cs typeface="Arial"/>
              </a:rPr>
              <a:t>distribution</a:t>
            </a:r>
            <a:r>
              <a:rPr sz="700" spc="5" dirty="0">
                <a:solidFill>
                  <a:srgbClr val="606060"/>
                </a:solidFill>
                <a:latin typeface="Arial"/>
                <a:cs typeface="Arial"/>
              </a:rPr>
              <a:t> </a:t>
            </a:r>
            <a:r>
              <a:rPr sz="700" spc="-20" dirty="0">
                <a:solidFill>
                  <a:srgbClr val="606060"/>
                </a:solidFill>
                <a:latin typeface="Arial"/>
                <a:cs typeface="Arial"/>
              </a:rPr>
              <a:t>characteristics</a:t>
            </a:r>
            <a:r>
              <a:rPr sz="700" spc="10" dirty="0">
                <a:solidFill>
                  <a:srgbClr val="606060"/>
                </a:solidFill>
                <a:latin typeface="Arial"/>
                <a:cs typeface="Arial"/>
              </a:rPr>
              <a:t> </a:t>
            </a:r>
            <a:r>
              <a:rPr sz="700" dirty="0">
                <a:solidFill>
                  <a:srgbClr val="606060"/>
                </a:solidFill>
                <a:latin typeface="Arial"/>
                <a:cs typeface="Arial"/>
              </a:rPr>
              <a:t>are</a:t>
            </a:r>
            <a:r>
              <a:rPr sz="700" spc="5" dirty="0">
                <a:solidFill>
                  <a:srgbClr val="606060"/>
                </a:solidFill>
                <a:latin typeface="Arial"/>
                <a:cs typeface="Arial"/>
              </a:rPr>
              <a:t> </a:t>
            </a:r>
            <a:r>
              <a:rPr sz="700" dirty="0">
                <a:solidFill>
                  <a:srgbClr val="606060"/>
                </a:solidFill>
                <a:latin typeface="Arial"/>
                <a:cs typeface="Arial"/>
              </a:rPr>
              <a:t>as</a:t>
            </a:r>
            <a:r>
              <a:rPr sz="700" spc="20" dirty="0">
                <a:solidFill>
                  <a:srgbClr val="606060"/>
                </a:solidFill>
                <a:latin typeface="Arial"/>
                <a:cs typeface="Arial"/>
              </a:rPr>
              <a:t> </a:t>
            </a:r>
            <a:r>
              <a:rPr sz="700" dirty="0">
                <a:solidFill>
                  <a:srgbClr val="606060"/>
                </a:solidFill>
                <a:latin typeface="Arial"/>
                <a:cs typeface="Arial"/>
              </a:rPr>
              <a:t>of</a:t>
            </a:r>
            <a:r>
              <a:rPr sz="700" spc="15" dirty="0">
                <a:solidFill>
                  <a:srgbClr val="606060"/>
                </a:solidFill>
                <a:latin typeface="Arial"/>
                <a:cs typeface="Arial"/>
              </a:rPr>
              <a:t> </a:t>
            </a:r>
            <a:r>
              <a:rPr lang="en-US" sz="700" spc="-10" dirty="0">
                <a:solidFill>
                  <a:srgbClr val="606060"/>
                </a:solidFill>
                <a:latin typeface="Arial"/>
                <a:cs typeface="Arial"/>
              </a:rPr>
              <a:t>12</a:t>
            </a:r>
            <a:r>
              <a:rPr sz="700" spc="-10" dirty="0">
                <a:solidFill>
                  <a:srgbClr val="606060"/>
                </a:solidFill>
                <a:latin typeface="Arial"/>
                <a:cs typeface="Arial"/>
              </a:rPr>
              <a:t>/3</a:t>
            </a:r>
            <a:r>
              <a:rPr lang="en-US" sz="700" spc="-10" dirty="0">
                <a:solidFill>
                  <a:srgbClr val="606060"/>
                </a:solidFill>
                <a:latin typeface="Arial"/>
                <a:cs typeface="Arial"/>
              </a:rPr>
              <a:t>1</a:t>
            </a:r>
            <a:r>
              <a:rPr sz="700" spc="-10" dirty="0">
                <a:solidFill>
                  <a:srgbClr val="606060"/>
                </a:solidFill>
                <a:latin typeface="Arial"/>
                <a:cs typeface="Arial"/>
              </a:rPr>
              <a:t>/2022</a:t>
            </a:r>
            <a:r>
              <a:rPr sz="700" spc="5" dirty="0">
                <a:solidFill>
                  <a:srgbClr val="606060"/>
                </a:solidFill>
                <a:latin typeface="Arial"/>
                <a:cs typeface="Arial"/>
              </a:rPr>
              <a:t> </a:t>
            </a:r>
            <a:r>
              <a:rPr sz="700" dirty="0">
                <a:solidFill>
                  <a:srgbClr val="606060"/>
                </a:solidFill>
                <a:latin typeface="Arial"/>
                <a:cs typeface="Arial"/>
              </a:rPr>
              <a:t>and</a:t>
            </a:r>
            <a:r>
              <a:rPr sz="700" spc="20" dirty="0">
                <a:solidFill>
                  <a:srgbClr val="606060"/>
                </a:solidFill>
                <a:latin typeface="Arial"/>
                <a:cs typeface="Arial"/>
              </a:rPr>
              <a:t> </a:t>
            </a:r>
            <a:r>
              <a:rPr sz="700" dirty="0">
                <a:solidFill>
                  <a:srgbClr val="606060"/>
                </a:solidFill>
                <a:latin typeface="Arial"/>
                <a:cs typeface="Arial"/>
              </a:rPr>
              <a:t>represent</a:t>
            </a:r>
            <a:r>
              <a:rPr sz="700" spc="25" dirty="0">
                <a:solidFill>
                  <a:srgbClr val="606060"/>
                </a:solidFill>
                <a:latin typeface="Arial"/>
                <a:cs typeface="Arial"/>
              </a:rPr>
              <a:t> </a:t>
            </a:r>
            <a:r>
              <a:rPr sz="700" dirty="0">
                <a:solidFill>
                  <a:srgbClr val="606060"/>
                </a:solidFill>
                <a:latin typeface="Arial"/>
                <a:cs typeface="Arial"/>
              </a:rPr>
              <a:t>the</a:t>
            </a:r>
            <a:r>
              <a:rPr sz="700" spc="15" dirty="0">
                <a:solidFill>
                  <a:srgbClr val="606060"/>
                </a:solidFill>
                <a:latin typeface="Arial"/>
                <a:cs typeface="Arial"/>
              </a:rPr>
              <a:t> </a:t>
            </a:r>
            <a:r>
              <a:rPr sz="700" dirty="0">
                <a:solidFill>
                  <a:srgbClr val="606060"/>
                </a:solidFill>
                <a:latin typeface="Arial"/>
                <a:cs typeface="Arial"/>
              </a:rPr>
              <a:t>most</a:t>
            </a:r>
            <a:r>
              <a:rPr sz="700" spc="20" dirty="0">
                <a:solidFill>
                  <a:srgbClr val="606060"/>
                </a:solidFill>
                <a:latin typeface="Arial"/>
                <a:cs typeface="Arial"/>
              </a:rPr>
              <a:t> </a:t>
            </a:r>
            <a:r>
              <a:rPr sz="700" dirty="0">
                <a:solidFill>
                  <a:srgbClr val="606060"/>
                </a:solidFill>
                <a:latin typeface="Arial"/>
                <a:cs typeface="Arial"/>
              </a:rPr>
              <a:t>recent</a:t>
            </a:r>
            <a:r>
              <a:rPr sz="700" spc="20" dirty="0">
                <a:solidFill>
                  <a:srgbClr val="606060"/>
                </a:solidFill>
                <a:latin typeface="Arial"/>
                <a:cs typeface="Arial"/>
              </a:rPr>
              <a:t> </a:t>
            </a:r>
            <a:r>
              <a:rPr sz="700" dirty="0">
                <a:solidFill>
                  <a:srgbClr val="606060"/>
                </a:solidFill>
                <a:latin typeface="Arial"/>
                <a:cs typeface="Arial"/>
              </a:rPr>
              <a:t>data</a:t>
            </a:r>
            <a:r>
              <a:rPr sz="700" spc="10" dirty="0">
                <a:solidFill>
                  <a:srgbClr val="606060"/>
                </a:solidFill>
                <a:latin typeface="Arial"/>
                <a:cs typeface="Arial"/>
              </a:rPr>
              <a:t> </a:t>
            </a:r>
            <a:r>
              <a:rPr sz="700" spc="-20" dirty="0">
                <a:solidFill>
                  <a:srgbClr val="606060"/>
                </a:solidFill>
                <a:latin typeface="Arial"/>
                <a:cs typeface="Arial"/>
              </a:rPr>
              <a:t>available</a:t>
            </a:r>
            <a:r>
              <a:rPr sz="700" spc="5" dirty="0">
                <a:solidFill>
                  <a:srgbClr val="606060"/>
                </a:solidFill>
                <a:latin typeface="Arial"/>
                <a:cs typeface="Arial"/>
              </a:rPr>
              <a:t> </a:t>
            </a:r>
            <a:r>
              <a:rPr sz="700" dirty="0">
                <a:solidFill>
                  <a:srgbClr val="606060"/>
                </a:solidFill>
                <a:latin typeface="Arial"/>
                <a:cs typeface="Arial"/>
              </a:rPr>
              <a:t>at</a:t>
            </a:r>
            <a:r>
              <a:rPr sz="700" spc="20" dirty="0">
                <a:solidFill>
                  <a:srgbClr val="606060"/>
                </a:solidFill>
                <a:latin typeface="Arial"/>
                <a:cs typeface="Arial"/>
              </a:rPr>
              <a:t> </a:t>
            </a:r>
            <a:r>
              <a:rPr sz="700" dirty="0">
                <a:solidFill>
                  <a:srgbClr val="606060"/>
                </a:solidFill>
                <a:latin typeface="Arial"/>
                <a:cs typeface="Arial"/>
              </a:rPr>
              <a:t>time</a:t>
            </a:r>
            <a:r>
              <a:rPr sz="700" spc="5" dirty="0">
                <a:solidFill>
                  <a:srgbClr val="606060"/>
                </a:solidFill>
                <a:latin typeface="Arial"/>
                <a:cs typeface="Arial"/>
              </a:rPr>
              <a:t> </a:t>
            </a:r>
            <a:r>
              <a:rPr sz="700" dirty="0">
                <a:solidFill>
                  <a:srgbClr val="606060"/>
                </a:solidFill>
                <a:latin typeface="Arial"/>
                <a:cs typeface="Arial"/>
              </a:rPr>
              <a:t>of</a:t>
            </a:r>
            <a:r>
              <a:rPr sz="700" spc="15" dirty="0">
                <a:solidFill>
                  <a:srgbClr val="606060"/>
                </a:solidFill>
                <a:latin typeface="Arial"/>
                <a:cs typeface="Arial"/>
              </a:rPr>
              <a:t> </a:t>
            </a:r>
            <a:r>
              <a:rPr sz="700" spc="-20" dirty="0">
                <a:solidFill>
                  <a:srgbClr val="606060"/>
                </a:solidFill>
                <a:latin typeface="Arial"/>
                <a:cs typeface="Arial"/>
              </a:rPr>
              <a:t>publication.</a:t>
            </a:r>
            <a:r>
              <a:rPr sz="700" spc="10" dirty="0">
                <a:solidFill>
                  <a:srgbClr val="606060"/>
                </a:solidFill>
                <a:latin typeface="Arial"/>
                <a:cs typeface="Arial"/>
              </a:rPr>
              <a:t> </a:t>
            </a:r>
            <a:r>
              <a:rPr sz="700" dirty="0">
                <a:solidFill>
                  <a:srgbClr val="606060"/>
                </a:solidFill>
                <a:latin typeface="Arial"/>
                <a:cs typeface="Arial"/>
              </a:rPr>
              <a:t>The</a:t>
            </a:r>
            <a:r>
              <a:rPr sz="700" spc="20" dirty="0">
                <a:solidFill>
                  <a:srgbClr val="606060"/>
                </a:solidFill>
                <a:latin typeface="Arial"/>
                <a:cs typeface="Arial"/>
              </a:rPr>
              <a:t> </a:t>
            </a:r>
            <a:r>
              <a:rPr sz="700" dirty="0">
                <a:solidFill>
                  <a:srgbClr val="606060"/>
                </a:solidFill>
                <a:latin typeface="Arial"/>
                <a:cs typeface="Arial"/>
              </a:rPr>
              <a:t>portfolio</a:t>
            </a:r>
            <a:r>
              <a:rPr sz="700" spc="10" dirty="0">
                <a:solidFill>
                  <a:srgbClr val="606060"/>
                </a:solidFill>
                <a:latin typeface="Arial"/>
                <a:cs typeface="Arial"/>
              </a:rPr>
              <a:t> </a:t>
            </a:r>
            <a:r>
              <a:rPr sz="700" spc="-10" dirty="0">
                <a:solidFill>
                  <a:srgbClr val="606060"/>
                </a:solidFill>
                <a:latin typeface="Arial"/>
                <a:cs typeface="Arial"/>
              </a:rPr>
              <a:t>information</a:t>
            </a:r>
            <a:r>
              <a:rPr sz="700" spc="-5" dirty="0">
                <a:solidFill>
                  <a:srgbClr val="606060"/>
                </a:solidFill>
                <a:latin typeface="Arial"/>
                <a:cs typeface="Arial"/>
              </a:rPr>
              <a:t> </a:t>
            </a:r>
            <a:r>
              <a:rPr sz="700" dirty="0">
                <a:solidFill>
                  <a:srgbClr val="606060"/>
                </a:solidFill>
                <a:latin typeface="Arial"/>
                <a:cs typeface="Arial"/>
              </a:rPr>
              <a:t>shown </a:t>
            </a:r>
            <a:r>
              <a:rPr sz="700" spc="-10" dirty="0">
                <a:solidFill>
                  <a:srgbClr val="606060"/>
                </a:solidFill>
                <a:latin typeface="Arial"/>
                <a:cs typeface="Arial"/>
              </a:rPr>
              <a:t>above</a:t>
            </a:r>
            <a:r>
              <a:rPr sz="700" spc="-5" dirty="0">
                <a:solidFill>
                  <a:srgbClr val="606060"/>
                </a:solidFill>
                <a:latin typeface="Arial"/>
                <a:cs typeface="Arial"/>
              </a:rPr>
              <a:t> </a:t>
            </a:r>
            <a:r>
              <a:rPr sz="700" dirty="0">
                <a:solidFill>
                  <a:srgbClr val="606060"/>
                </a:solidFill>
                <a:latin typeface="Arial"/>
                <a:cs typeface="Arial"/>
              </a:rPr>
              <a:t>is</a:t>
            </a:r>
            <a:r>
              <a:rPr sz="700" spc="20" dirty="0">
                <a:solidFill>
                  <a:srgbClr val="606060"/>
                </a:solidFill>
                <a:latin typeface="Arial"/>
                <a:cs typeface="Arial"/>
              </a:rPr>
              <a:t> </a:t>
            </a:r>
            <a:r>
              <a:rPr sz="700" dirty="0">
                <a:solidFill>
                  <a:srgbClr val="606060"/>
                </a:solidFill>
                <a:latin typeface="Arial"/>
                <a:cs typeface="Arial"/>
              </a:rPr>
              <a:t>based</a:t>
            </a:r>
            <a:r>
              <a:rPr sz="700" spc="20" dirty="0">
                <a:solidFill>
                  <a:srgbClr val="606060"/>
                </a:solidFill>
                <a:latin typeface="Arial"/>
                <a:cs typeface="Arial"/>
              </a:rPr>
              <a:t> </a:t>
            </a:r>
            <a:r>
              <a:rPr sz="700" dirty="0">
                <a:solidFill>
                  <a:srgbClr val="606060"/>
                </a:solidFill>
                <a:latin typeface="Arial"/>
                <a:cs typeface="Arial"/>
              </a:rPr>
              <a:t>on</a:t>
            </a:r>
            <a:r>
              <a:rPr sz="700" spc="15" dirty="0">
                <a:solidFill>
                  <a:srgbClr val="606060"/>
                </a:solidFill>
                <a:latin typeface="Arial"/>
                <a:cs typeface="Arial"/>
              </a:rPr>
              <a:t> </a:t>
            </a:r>
            <a:r>
              <a:rPr sz="700" spc="-50" dirty="0">
                <a:solidFill>
                  <a:srgbClr val="606060"/>
                </a:solidFill>
                <a:latin typeface="Arial"/>
                <a:cs typeface="Arial"/>
              </a:rPr>
              <a:t>a</a:t>
            </a:r>
            <a:r>
              <a:rPr sz="700" spc="500" dirty="0">
                <a:solidFill>
                  <a:srgbClr val="606060"/>
                </a:solidFill>
                <a:latin typeface="Arial"/>
                <a:cs typeface="Arial"/>
              </a:rPr>
              <a:t> </a:t>
            </a:r>
            <a:r>
              <a:rPr sz="700" spc="-10" dirty="0">
                <a:solidFill>
                  <a:srgbClr val="606060"/>
                </a:solidFill>
                <a:latin typeface="Arial"/>
                <a:cs typeface="Arial"/>
              </a:rPr>
              <a:t>representative</a:t>
            </a:r>
            <a:r>
              <a:rPr sz="700" dirty="0">
                <a:solidFill>
                  <a:srgbClr val="606060"/>
                </a:solidFill>
                <a:latin typeface="Arial"/>
                <a:cs typeface="Arial"/>
              </a:rPr>
              <a:t> </a:t>
            </a:r>
            <a:r>
              <a:rPr sz="700" spc="-45" dirty="0">
                <a:solidFill>
                  <a:srgbClr val="606060"/>
                </a:solidFill>
                <a:latin typeface="Arial"/>
                <a:cs typeface="Arial"/>
              </a:rPr>
              <a:t>Tax-</a:t>
            </a:r>
            <a:r>
              <a:rPr sz="700" dirty="0">
                <a:solidFill>
                  <a:srgbClr val="606060"/>
                </a:solidFill>
                <a:latin typeface="Arial"/>
                <a:cs typeface="Arial"/>
              </a:rPr>
              <a:t>Exempt</a:t>
            </a:r>
            <a:r>
              <a:rPr sz="700" spc="5" dirty="0">
                <a:solidFill>
                  <a:srgbClr val="606060"/>
                </a:solidFill>
                <a:latin typeface="Arial"/>
                <a:cs typeface="Arial"/>
              </a:rPr>
              <a:t> </a:t>
            </a:r>
            <a:r>
              <a:rPr sz="700" spc="-10" dirty="0">
                <a:solidFill>
                  <a:srgbClr val="606060"/>
                </a:solidFill>
                <a:latin typeface="Arial"/>
                <a:cs typeface="Arial"/>
              </a:rPr>
              <a:t>Sustainable</a:t>
            </a:r>
            <a:r>
              <a:rPr sz="700" spc="10" dirty="0">
                <a:solidFill>
                  <a:srgbClr val="606060"/>
                </a:solidFill>
                <a:latin typeface="Arial"/>
                <a:cs typeface="Arial"/>
              </a:rPr>
              <a:t> </a:t>
            </a:r>
            <a:r>
              <a:rPr sz="700" dirty="0">
                <a:solidFill>
                  <a:srgbClr val="606060"/>
                </a:solidFill>
                <a:latin typeface="Arial"/>
                <a:cs typeface="Arial"/>
              </a:rPr>
              <a:t>Fixed</a:t>
            </a:r>
            <a:r>
              <a:rPr sz="700" spc="10" dirty="0">
                <a:solidFill>
                  <a:srgbClr val="606060"/>
                </a:solidFill>
                <a:latin typeface="Arial"/>
                <a:cs typeface="Arial"/>
              </a:rPr>
              <a:t> </a:t>
            </a:r>
            <a:r>
              <a:rPr sz="700" dirty="0">
                <a:solidFill>
                  <a:srgbClr val="606060"/>
                </a:solidFill>
                <a:latin typeface="Arial"/>
                <a:cs typeface="Arial"/>
              </a:rPr>
              <a:t>Income</a:t>
            </a:r>
            <a:r>
              <a:rPr lang="en-US" sz="700" dirty="0">
                <a:solidFill>
                  <a:srgbClr val="606060"/>
                </a:solidFill>
                <a:latin typeface="Arial"/>
                <a:cs typeface="Arial"/>
              </a:rPr>
              <a:t> Retail</a:t>
            </a:r>
            <a:r>
              <a:rPr sz="700" spc="15" dirty="0">
                <a:solidFill>
                  <a:srgbClr val="606060"/>
                </a:solidFill>
                <a:latin typeface="Arial"/>
                <a:cs typeface="Arial"/>
              </a:rPr>
              <a:t> </a:t>
            </a:r>
            <a:r>
              <a:rPr sz="700" dirty="0">
                <a:solidFill>
                  <a:srgbClr val="606060"/>
                </a:solidFill>
                <a:latin typeface="Arial"/>
                <a:cs typeface="Arial"/>
              </a:rPr>
              <a:t>account</a:t>
            </a:r>
            <a:r>
              <a:rPr sz="700" spc="15" dirty="0">
                <a:solidFill>
                  <a:srgbClr val="606060"/>
                </a:solidFill>
                <a:latin typeface="Arial"/>
                <a:cs typeface="Arial"/>
              </a:rPr>
              <a:t> </a:t>
            </a:r>
            <a:r>
              <a:rPr sz="700" dirty="0">
                <a:solidFill>
                  <a:srgbClr val="606060"/>
                </a:solidFill>
                <a:latin typeface="Arial"/>
                <a:cs typeface="Arial"/>
              </a:rPr>
              <a:t>and</a:t>
            </a:r>
            <a:r>
              <a:rPr sz="700" spc="15" dirty="0">
                <a:solidFill>
                  <a:srgbClr val="606060"/>
                </a:solidFill>
                <a:latin typeface="Arial"/>
                <a:cs typeface="Arial"/>
              </a:rPr>
              <a:t> </a:t>
            </a:r>
            <a:r>
              <a:rPr sz="700" dirty="0">
                <a:solidFill>
                  <a:srgbClr val="606060"/>
                </a:solidFill>
                <a:latin typeface="Arial"/>
                <a:cs typeface="Arial"/>
              </a:rPr>
              <a:t>is</a:t>
            </a:r>
            <a:r>
              <a:rPr sz="700" spc="15" dirty="0">
                <a:solidFill>
                  <a:srgbClr val="606060"/>
                </a:solidFill>
                <a:latin typeface="Arial"/>
                <a:cs typeface="Arial"/>
              </a:rPr>
              <a:t> </a:t>
            </a:r>
            <a:r>
              <a:rPr sz="700" spc="-10" dirty="0">
                <a:solidFill>
                  <a:srgbClr val="606060"/>
                </a:solidFill>
                <a:latin typeface="Arial"/>
                <a:cs typeface="Arial"/>
              </a:rPr>
              <a:t>provided</a:t>
            </a:r>
            <a:r>
              <a:rPr sz="700" spc="10" dirty="0">
                <a:solidFill>
                  <a:srgbClr val="606060"/>
                </a:solidFill>
                <a:latin typeface="Arial"/>
                <a:cs typeface="Arial"/>
              </a:rPr>
              <a:t> </a:t>
            </a:r>
            <a:r>
              <a:rPr sz="700" dirty="0">
                <a:solidFill>
                  <a:srgbClr val="606060"/>
                </a:solidFill>
                <a:latin typeface="Arial"/>
                <a:cs typeface="Arial"/>
              </a:rPr>
              <a:t>as</a:t>
            </a:r>
            <a:r>
              <a:rPr sz="700" spc="5" dirty="0">
                <a:solidFill>
                  <a:srgbClr val="606060"/>
                </a:solidFill>
                <a:latin typeface="Arial"/>
                <a:cs typeface="Arial"/>
              </a:rPr>
              <a:t> </a:t>
            </a:r>
            <a:r>
              <a:rPr sz="700" spc="-10" dirty="0">
                <a:solidFill>
                  <a:srgbClr val="606060"/>
                </a:solidFill>
                <a:latin typeface="Arial"/>
                <a:cs typeface="Arial"/>
              </a:rPr>
              <a:t>Supplemental</a:t>
            </a:r>
            <a:r>
              <a:rPr sz="700" spc="5" dirty="0">
                <a:solidFill>
                  <a:srgbClr val="606060"/>
                </a:solidFill>
                <a:latin typeface="Arial"/>
                <a:cs typeface="Arial"/>
              </a:rPr>
              <a:t> </a:t>
            </a:r>
            <a:r>
              <a:rPr sz="700" dirty="0">
                <a:solidFill>
                  <a:srgbClr val="606060"/>
                </a:solidFill>
                <a:latin typeface="Arial"/>
                <a:cs typeface="Arial"/>
              </a:rPr>
              <a:t>Information.</a:t>
            </a:r>
            <a:r>
              <a:rPr sz="700" spc="15" dirty="0">
                <a:solidFill>
                  <a:srgbClr val="606060"/>
                </a:solidFill>
                <a:latin typeface="Arial"/>
                <a:cs typeface="Arial"/>
              </a:rPr>
              <a:t> </a:t>
            </a:r>
            <a:r>
              <a:rPr sz="700" spc="-10" dirty="0">
                <a:solidFill>
                  <a:srgbClr val="606060"/>
                </a:solidFill>
                <a:latin typeface="Arial"/>
                <a:cs typeface="Arial"/>
              </a:rPr>
              <a:t>Portfolio</a:t>
            </a:r>
            <a:r>
              <a:rPr sz="700" dirty="0">
                <a:solidFill>
                  <a:srgbClr val="606060"/>
                </a:solidFill>
                <a:latin typeface="Arial"/>
                <a:cs typeface="Arial"/>
              </a:rPr>
              <a:t> level</a:t>
            </a:r>
            <a:r>
              <a:rPr sz="700" spc="10" dirty="0">
                <a:solidFill>
                  <a:srgbClr val="606060"/>
                </a:solidFill>
                <a:latin typeface="Arial"/>
                <a:cs typeface="Arial"/>
              </a:rPr>
              <a:t> </a:t>
            </a:r>
            <a:r>
              <a:rPr sz="700" spc="-10" dirty="0">
                <a:solidFill>
                  <a:srgbClr val="606060"/>
                </a:solidFill>
                <a:latin typeface="Arial"/>
                <a:cs typeface="Arial"/>
              </a:rPr>
              <a:t>information</a:t>
            </a:r>
            <a:r>
              <a:rPr sz="700" dirty="0">
                <a:solidFill>
                  <a:srgbClr val="606060"/>
                </a:solidFill>
                <a:latin typeface="Arial"/>
                <a:cs typeface="Arial"/>
              </a:rPr>
              <a:t> </a:t>
            </a:r>
            <a:r>
              <a:rPr sz="700" spc="-10" dirty="0">
                <a:solidFill>
                  <a:srgbClr val="606060"/>
                </a:solidFill>
                <a:latin typeface="Arial"/>
                <a:cs typeface="Arial"/>
              </a:rPr>
              <a:t>includes</a:t>
            </a:r>
            <a:r>
              <a:rPr sz="700" spc="-5" dirty="0">
                <a:solidFill>
                  <a:srgbClr val="606060"/>
                </a:solidFill>
                <a:latin typeface="Arial"/>
                <a:cs typeface="Arial"/>
              </a:rPr>
              <a:t> </a:t>
            </a:r>
            <a:r>
              <a:rPr sz="700" dirty="0">
                <a:solidFill>
                  <a:srgbClr val="606060"/>
                </a:solidFill>
                <a:latin typeface="Arial"/>
                <a:cs typeface="Arial"/>
              </a:rPr>
              <a:t>cash</a:t>
            </a:r>
            <a:r>
              <a:rPr sz="700" spc="10" dirty="0">
                <a:solidFill>
                  <a:srgbClr val="606060"/>
                </a:solidFill>
                <a:latin typeface="Arial"/>
                <a:cs typeface="Arial"/>
              </a:rPr>
              <a:t> </a:t>
            </a:r>
            <a:r>
              <a:rPr sz="700" dirty="0">
                <a:solidFill>
                  <a:srgbClr val="606060"/>
                </a:solidFill>
                <a:latin typeface="Arial"/>
                <a:cs typeface="Arial"/>
              </a:rPr>
              <a:t>and</a:t>
            </a:r>
            <a:r>
              <a:rPr sz="700" spc="15" dirty="0">
                <a:solidFill>
                  <a:srgbClr val="606060"/>
                </a:solidFill>
                <a:latin typeface="Arial"/>
                <a:cs typeface="Arial"/>
              </a:rPr>
              <a:t> </a:t>
            </a:r>
            <a:r>
              <a:rPr sz="700" dirty="0">
                <a:solidFill>
                  <a:srgbClr val="606060"/>
                </a:solidFill>
                <a:latin typeface="Arial"/>
                <a:cs typeface="Arial"/>
              </a:rPr>
              <a:t>cash </a:t>
            </a:r>
            <a:r>
              <a:rPr sz="700" spc="-10" dirty="0">
                <a:solidFill>
                  <a:srgbClr val="606060"/>
                </a:solidFill>
                <a:latin typeface="Arial"/>
                <a:cs typeface="Arial"/>
              </a:rPr>
              <a:t>equivalents.</a:t>
            </a:r>
            <a:r>
              <a:rPr sz="700" spc="5" dirty="0">
                <a:solidFill>
                  <a:srgbClr val="606060"/>
                </a:solidFill>
                <a:latin typeface="Arial"/>
                <a:cs typeface="Arial"/>
              </a:rPr>
              <a:t> </a:t>
            </a:r>
            <a:r>
              <a:rPr sz="700" dirty="0">
                <a:solidFill>
                  <a:srgbClr val="606060"/>
                </a:solidFill>
                <a:latin typeface="Arial"/>
                <a:cs typeface="Arial"/>
              </a:rPr>
              <a:t>Fixed</a:t>
            </a:r>
            <a:r>
              <a:rPr sz="700" spc="5" dirty="0">
                <a:solidFill>
                  <a:srgbClr val="606060"/>
                </a:solidFill>
                <a:latin typeface="Arial"/>
                <a:cs typeface="Arial"/>
              </a:rPr>
              <a:t> </a:t>
            </a:r>
            <a:r>
              <a:rPr sz="700" dirty="0">
                <a:solidFill>
                  <a:srgbClr val="606060"/>
                </a:solidFill>
                <a:latin typeface="Arial"/>
                <a:cs typeface="Arial"/>
              </a:rPr>
              <a:t>income</a:t>
            </a:r>
            <a:r>
              <a:rPr sz="700" spc="10" dirty="0">
                <a:solidFill>
                  <a:srgbClr val="606060"/>
                </a:solidFill>
                <a:latin typeface="Arial"/>
                <a:cs typeface="Arial"/>
              </a:rPr>
              <a:t> </a:t>
            </a:r>
            <a:r>
              <a:rPr sz="700" dirty="0">
                <a:solidFill>
                  <a:srgbClr val="606060"/>
                </a:solidFill>
                <a:latin typeface="Arial"/>
                <a:cs typeface="Arial"/>
              </a:rPr>
              <a:t>sectors,</a:t>
            </a:r>
            <a:r>
              <a:rPr sz="700" spc="20" dirty="0">
                <a:solidFill>
                  <a:srgbClr val="606060"/>
                </a:solidFill>
                <a:latin typeface="Arial"/>
                <a:cs typeface="Arial"/>
              </a:rPr>
              <a:t> </a:t>
            </a:r>
            <a:r>
              <a:rPr sz="700" dirty="0">
                <a:solidFill>
                  <a:srgbClr val="606060"/>
                </a:solidFill>
                <a:latin typeface="Arial"/>
                <a:cs typeface="Arial"/>
              </a:rPr>
              <a:t>quality</a:t>
            </a:r>
            <a:r>
              <a:rPr sz="700" spc="5" dirty="0">
                <a:solidFill>
                  <a:srgbClr val="606060"/>
                </a:solidFill>
                <a:latin typeface="Arial"/>
                <a:cs typeface="Arial"/>
              </a:rPr>
              <a:t> </a:t>
            </a:r>
            <a:r>
              <a:rPr sz="700" spc="-10" dirty="0">
                <a:solidFill>
                  <a:srgbClr val="606060"/>
                </a:solidFill>
                <a:latin typeface="Arial"/>
                <a:cs typeface="Arial"/>
              </a:rPr>
              <a:t>distribution</a:t>
            </a:r>
            <a:r>
              <a:rPr sz="700" spc="5" dirty="0">
                <a:solidFill>
                  <a:srgbClr val="606060"/>
                </a:solidFill>
                <a:latin typeface="Arial"/>
                <a:cs typeface="Arial"/>
              </a:rPr>
              <a:t> </a:t>
            </a:r>
            <a:r>
              <a:rPr sz="700" dirty="0">
                <a:solidFill>
                  <a:srgbClr val="606060"/>
                </a:solidFill>
                <a:latin typeface="Arial"/>
                <a:cs typeface="Arial"/>
              </a:rPr>
              <a:t>and</a:t>
            </a:r>
            <a:r>
              <a:rPr sz="700" spc="10" dirty="0">
                <a:solidFill>
                  <a:srgbClr val="606060"/>
                </a:solidFill>
                <a:latin typeface="Arial"/>
                <a:cs typeface="Arial"/>
              </a:rPr>
              <a:t> </a:t>
            </a:r>
            <a:r>
              <a:rPr sz="700" spc="-10" dirty="0">
                <a:solidFill>
                  <a:srgbClr val="606060"/>
                </a:solidFill>
                <a:latin typeface="Arial"/>
                <a:cs typeface="Arial"/>
              </a:rPr>
              <a:t>duration</a:t>
            </a:r>
            <a:r>
              <a:rPr sz="700" spc="500" dirty="0">
                <a:solidFill>
                  <a:srgbClr val="606060"/>
                </a:solidFill>
                <a:latin typeface="Arial"/>
                <a:cs typeface="Arial"/>
              </a:rPr>
              <a:t> </a:t>
            </a:r>
            <a:r>
              <a:rPr sz="700" spc="-30" dirty="0">
                <a:solidFill>
                  <a:srgbClr val="606060"/>
                </a:solidFill>
                <a:latin typeface="Arial"/>
                <a:cs typeface="Arial"/>
              </a:rPr>
              <a:t>distribution</a:t>
            </a:r>
            <a:r>
              <a:rPr sz="700" spc="15" dirty="0">
                <a:solidFill>
                  <a:srgbClr val="606060"/>
                </a:solidFill>
                <a:latin typeface="Arial"/>
                <a:cs typeface="Arial"/>
              </a:rPr>
              <a:t> </a:t>
            </a:r>
            <a:r>
              <a:rPr sz="700" dirty="0">
                <a:solidFill>
                  <a:srgbClr val="606060"/>
                </a:solidFill>
                <a:latin typeface="Arial"/>
                <a:cs typeface="Arial"/>
              </a:rPr>
              <a:t>may</a:t>
            </a:r>
            <a:r>
              <a:rPr sz="700" spc="-10" dirty="0">
                <a:solidFill>
                  <a:srgbClr val="606060"/>
                </a:solidFill>
                <a:latin typeface="Arial"/>
                <a:cs typeface="Arial"/>
              </a:rPr>
              <a:t> </a:t>
            </a:r>
            <a:r>
              <a:rPr sz="700" dirty="0">
                <a:solidFill>
                  <a:srgbClr val="606060"/>
                </a:solidFill>
                <a:latin typeface="Arial"/>
                <a:cs typeface="Arial"/>
              </a:rPr>
              <a:t>not</a:t>
            </a:r>
            <a:r>
              <a:rPr sz="700" spc="5" dirty="0">
                <a:solidFill>
                  <a:srgbClr val="606060"/>
                </a:solidFill>
                <a:latin typeface="Arial"/>
                <a:cs typeface="Arial"/>
              </a:rPr>
              <a:t> </a:t>
            </a:r>
            <a:r>
              <a:rPr sz="700" dirty="0">
                <a:solidFill>
                  <a:srgbClr val="606060"/>
                </a:solidFill>
                <a:latin typeface="Arial"/>
                <a:cs typeface="Arial"/>
              </a:rPr>
              <a:t>total</a:t>
            </a:r>
            <a:r>
              <a:rPr sz="700" spc="5" dirty="0">
                <a:solidFill>
                  <a:srgbClr val="606060"/>
                </a:solidFill>
                <a:latin typeface="Arial"/>
                <a:cs typeface="Arial"/>
              </a:rPr>
              <a:t> </a:t>
            </a:r>
            <a:r>
              <a:rPr sz="700" dirty="0">
                <a:solidFill>
                  <a:srgbClr val="606060"/>
                </a:solidFill>
                <a:latin typeface="Arial"/>
                <a:cs typeface="Arial"/>
              </a:rPr>
              <a:t>100% due</a:t>
            </a:r>
            <a:r>
              <a:rPr sz="700" spc="-25" dirty="0">
                <a:solidFill>
                  <a:srgbClr val="606060"/>
                </a:solidFill>
                <a:latin typeface="Arial"/>
                <a:cs typeface="Arial"/>
              </a:rPr>
              <a:t> </a:t>
            </a:r>
            <a:r>
              <a:rPr sz="700" dirty="0">
                <a:solidFill>
                  <a:srgbClr val="606060"/>
                </a:solidFill>
                <a:latin typeface="Arial"/>
                <a:cs typeface="Arial"/>
              </a:rPr>
              <a:t>to </a:t>
            </a:r>
            <a:r>
              <a:rPr sz="700" spc="-10" dirty="0">
                <a:solidFill>
                  <a:srgbClr val="606060"/>
                </a:solidFill>
                <a:latin typeface="Arial"/>
                <a:cs typeface="Arial"/>
              </a:rPr>
              <a:t>rounding.</a:t>
            </a:r>
            <a:endParaRPr sz="700" dirty="0">
              <a:latin typeface="Arial"/>
              <a:cs typeface="Arial"/>
            </a:endParaRPr>
          </a:p>
          <a:p>
            <a:pPr marL="125095" indent="-113030" algn="just">
              <a:lnSpc>
                <a:spcPts val="875"/>
              </a:lnSpc>
              <a:buAutoNum type="arabicPeriod"/>
              <a:tabLst>
                <a:tab pos="125730" algn="l"/>
              </a:tabLst>
            </a:pPr>
            <a:r>
              <a:rPr sz="700" dirty="0">
                <a:solidFill>
                  <a:srgbClr val="606060"/>
                </a:solidFill>
                <a:latin typeface="Arial"/>
                <a:cs typeface="Arial"/>
              </a:rPr>
              <a:t>For</a:t>
            </a:r>
            <a:r>
              <a:rPr sz="700" spc="20" dirty="0">
                <a:solidFill>
                  <a:srgbClr val="606060"/>
                </a:solidFill>
                <a:latin typeface="Arial"/>
                <a:cs typeface="Arial"/>
              </a:rPr>
              <a:t> </a:t>
            </a:r>
            <a:r>
              <a:rPr sz="700" spc="-20" dirty="0">
                <a:solidFill>
                  <a:srgbClr val="606060"/>
                </a:solidFill>
                <a:latin typeface="Arial"/>
                <a:cs typeface="Arial"/>
              </a:rPr>
              <a:t>definitions</a:t>
            </a:r>
            <a:r>
              <a:rPr sz="700" spc="15" dirty="0">
                <a:solidFill>
                  <a:srgbClr val="606060"/>
                </a:solidFill>
                <a:latin typeface="Arial"/>
                <a:cs typeface="Arial"/>
              </a:rPr>
              <a:t> </a:t>
            </a:r>
            <a:r>
              <a:rPr sz="700" dirty="0">
                <a:solidFill>
                  <a:srgbClr val="606060"/>
                </a:solidFill>
                <a:latin typeface="Arial"/>
                <a:cs typeface="Arial"/>
              </a:rPr>
              <a:t>of</a:t>
            </a:r>
            <a:r>
              <a:rPr sz="700" spc="10" dirty="0">
                <a:solidFill>
                  <a:srgbClr val="606060"/>
                </a:solidFill>
                <a:latin typeface="Arial"/>
                <a:cs typeface="Arial"/>
              </a:rPr>
              <a:t> </a:t>
            </a:r>
            <a:r>
              <a:rPr sz="700" dirty="0">
                <a:solidFill>
                  <a:srgbClr val="606060"/>
                </a:solidFill>
                <a:latin typeface="Arial"/>
                <a:cs typeface="Arial"/>
              </a:rPr>
              <a:t>fixed</a:t>
            </a:r>
            <a:r>
              <a:rPr sz="700" spc="35" dirty="0">
                <a:solidFill>
                  <a:srgbClr val="606060"/>
                </a:solidFill>
                <a:latin typeface="Arial"/>
                <a:cs typeface="Arial"/>
              </a:rPr>
              <a:t> </a:t>
            </a:r>
            <a:r>
              <a:rPr sz="700" spc="-10" dirty="0">
                <a:solidFill>
                  <a:srgbClr val="606060"/>
                </a:solidFill>
                <a:latin typeface="Arial"/>
                <a:cs typeface="Arial"/>
              </a:rPr>
              <a:t>income</a:t>
            </a:r>
            <a:r>
              <a:rPr sz="700" spc="-25" dirty="0">
                <a:solidFill>
                  <a:srgbClr val="606060"/>
                </a:solidFill>
                <a:latin typeface="Arial"/>
                <a:cs typeface="Arial"/>
              </a:rPr>
              <a:t> </a:t>
            </a:r>
            <a:r>
              <a:rPr sz="700" spc="-20" dirty="0">
                <a:solidFill>
                  <a:srgbClr val="606060"/>
                </a:solidFill>
                <a:latin typeface="Arial"/>
                <a:cs typeface="Arial"/>
              </a:rPr>
              <a:t>characteristics,</a:t>
            </a:r>
            <a:r>
              <a:rPr sz="700" spc="75" dirty="0">
                <a:solidFill>
                  <a:srgbClr val="606060"/>
                </a:solidFill>
                <a:latin typeface="Arial"/>
                <a:cs typeface="Arial"/>
              </a:rPr>
              <a:t> </a:t>
            </a:r>
            <a:r>
              <a:rPr sz="700" spc="-10" dirty="0">
                <a:solidFill>
                  <a:srgbClr val="606060"/>
                </a:solidFill>
                <a:latin typeface="Arial"/>
                <a:cs typeface="Arial"/>
              </a:rPr>
              <a:t>please</a:t>
            </a:r>
            <a:r>
              <a:rPr sz="700" spc="-25" dirty="0">
                <a:solidFill>
                  <a:srgbClr val="606060"/>
                </a:solidFill>
                <a:latin typeface="Arial"/>
                <a:cs typeface="Arial"/>
              </a:rPr>
              <a:t> </a:t>
            </a:r>
            <a:r>
              <a:rPr sz="700" dirty="0">
                <a:solidFill>
                  <a:srgbClr val="606060"/>
                </a:solidFill>
                <a:latin typeface="Arial"/>
                <a:cs typeface="Arial"/>
              </a:rPr>
              <a:t>see</a:t>
            </a:r>
            <a:r>
              <a:rPr sz="700" spc="-15" dirty="0">
                <a:solidFill>
                  <a:srgbClr val="606060"/>
                </a:solidFill>
                <a:latin typeface="Arial"/>
                <a:cs typeface="Arial"/>
              </a:rPr>
              <a:t> </a:t>
            </a:r>
            <a:r>
              <a:rPr sz="700" dirty="0">
                <a:solidFill>
                  <a:srgbClr val="606060"/>
                </a:solidFill>
                <a:latin typeface="Arial"/>
                <a:cs typeface="Arial"/>
              </a:rPr>
              <a:t>the</a:t>
            </a:r>
            <a:r>
              <a:rPr sz="700" spc="10" dirty="0">
                <a:solidFill>
                  <a:srgbClr val="606060"/>
                </a:solidFill>
                <a:latin typeface="Arial"/>
                <a:cs typeface="Arial"/>
              </a:rPr>
              <a:t> </a:t>
            </a:r>
            <a:r>
              <a:rPr sz="700" dirty="0">
                <a:solidFill>
                  <a:srgbClr val="606060"/>
                </a:solidFill>
                <a:latin typeface="Arial"/>
                <a:cs typeface="Arial"/>
              </a:rPr>
              <a:t>end of</a:t>
            </a:r>
            <a:r>
              <a:rPr lang="en-US" sz="700" spc="240" dirty="0">
                <a:solidFill>
                  <a:srgbClr val="606060"/>
                </a:solidFill>
                <a:latin typeface="Arial"/>
                <a:cs typeface="Arial"/>
              </a:rPr>
              <a:t> </a:t>
            </a:r>
            <a:r>
              <a:rPr sz="700" spc="-10" dirty="0">
                <a:solidFill>
                  <a:srgbClr val="606060"/>
                </a:solidFill>
                <a:latin typeface="Arial"/>
                <a:cs typeface="Arial"/>
              </a:rPr>
              <a:t>the</a:t>
            </a:r>
            <a:r>
              <a:rPr sz="700" spc="-25" dirty="0">
                <a:solidFill>
                  <a:srgbClr val="606060"/>
                </a:solidFill>
                <a:latin typeface="Arial"/>
                <a:cs typeface="Arial"/>
              </a:rPr>
              <a:t> </a:t>
            </a:r>
            <a:r>
              <a:rPr sz="700" spc="-10" dirty="0">
                <a:solidFill>
                  <a:srgbClr val="606060"/>
                </a:solidFill>
                <a:latin typeface="Arial"/>
                <a:cs typeface="Arial"/>
              </a:rPr>
              <a:t>presentation.</a:t>
            </a:r>
            <a:endParaRPr sz="700" dirty="0">
              <a:latin typeface="Arial"/>
              <a:cs typeface="Arial"/>
            </a:endParaRPr>
          </a:p>
        </p:txBody>
      </p:sp>
    </p:spTree>
    <p:extLst>
      <p:ext uri="{BB962C8B-B14F-4D97-AF65-F5344CB8AC3E}">
        <p14:creationId xmlns:p14="http://schemas.microsoft.com/office/powerpoint/2010/main" val="311926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txBox="1">
            <a:spLocks/>
          </p:cNvSpPr>
          <p:nvPr/>
        </p:nvSpPr>
        <p:spPr>
          <a:xfrm>
            <a:off x="266701" y="6938392"/>
            <a:ext cx="9334499" cy="605403"/>
          </a:xfrm>
          <a:prstGeom prst="rect">
            <a:avLst/>
          </a:prstGeom>
        </p:spPr>
        <p:txBody>
          <a:bodyPr lIns="0" tIns="0" rIns="0" bIns="0"/>
          <a:lstStyle>
            <a:lvl1pPr marL="1588" marR="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lang="en-US" sz="900" baseline="0" dirty="0">
                <a:solidFill>
                  <a:schemeClr val="tx1">
                    <a:lumMod val="75000"/>
                    <a:lumOff val="25000"/>
                  </a:schemeClr>
                </a:solidFill>
                <a:latin typeface="Arial" charset="0"/>
                <a:ea typeface="+mn-ea"/>
                <a:cs typeface="+mn-cs"/>
              </a:defRPr>
            </a:lvl1pPr>
            <a:lvl2pPr marL="400050" indent="-165100" algn="l" defTabSz="982663" rtl="0" eaLnBrk="1" fontAlgn="base" hangingPunct="1">
              <a:spcBef>
                <a:spcPts val="1000"/>
              </a:spcBef>
              <a:spcAft>
                <a:spcPct val="0"/>
              </a:spcAft>
              <a:buClr>
                <a:srgbClr val="F4911E"/>
              </a:buClr>
              <a:buSzPct val="100000"/>
              <a:buFont typeface="Wingdings" panose="05000000000000000000" pitchFamily="2" charset="2"/>
              <a:buChar char="§"/>
              <a:defRPr lang="en-US" sz="1400" dirty="0">
                <a:solidFill>
                  <a:schemeClr val="bg2"/>
                </a:solidFill>
                <a:latin typeface="Arial" charset="0"/>
              </a:defRPr>
            </a:lvl2pPr>
            <a:lvl3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bg2"/>
                </a:solidFill>
                <a:latin typeface="Arial" charset="0"/>
              </a:defRPr>
            </a:lvl3pPr>
            <a:lvl4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bg2"/>
                </a:solidFill>
                <a:latin typeface="Arial" charset="0"/>
              </a:defRPr>
            </a:lvl4pPr>
            <a:lvl5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bg2"/>
                </a:solidFill>
                <a:latin typeface="Arial" charset="0"/>
              </a:defRPr>
            </a:lvl5pPr>
            <a:lvl6pPr marL="2667000" indent="-244475" algn="l" defTabSz="982663" rtl="0" eaLnBrk="1" fontAlgn="base" hangingPunct="1">
              <a:spcBef>
                <a:spcPct val="20000"/>
              </a:spcBef>
              <a:spcAft>
                <a:spcPct val="0"/>
              </a:spcAft>
              <a:buClr>
                <a:schemeClr val="tx2"/>
              </a:buClr>
              <a:buChar char="»"/>
              <a:defRPr sz="1400">
                <a:solidFill>
                  <a:schemeClr val="tx1"/>
                </a:solidFill>
                <a:latin typeface="+mn-lt"/>
              </a:defRPr>
            </a:lvl6pPr>
            <a:lvl7pPr marL="3124200" indent="-244475" algn="l" defTabSz="982663" rtl="0" eaLnBrk="1" fontAlgn="base" hangingPunct="1">
              <a:spcBef>
                <a:spcPct val="20000"/>
              </a:spcBef>
              <a:spcAft>
                <a:spcPct val="0"/>
              </a:spcAft>
              <a:buClr>
                <a:schemeClr val="tx2"/>
              </a:buClr>
              <a:buChar char="»"/>
              <a:defRPr sz="1400">
                <a:solidFill>
                  <a:schemeClr val="tx1"/>
                </a:solidFill>
                <a:latin typeface="+mn-lt"/>
              </a:defRPr>
            </a:lvl7pPr>
            <a:lvl8pPr marL="3581400" indent="-244475" algn="l" defTabSz="982663" rtl="0" eaLnBrk="1" fontAlgn="base" hangingPunct="1">
              <a:spcBef>
                <a:spcPct val="20000"/>
              </a:spcBef>
              <a:spcAft>
                <a:spcPct val="0"/>
              </a:spcAft>
              <a:buClr>
                <a:schemeClr val="tx2"/>
              </a:buClr>
              <a:buChar char="»"/>
              <a:defRPr sz="1400">
                <a:solidFill>
                  <a:schemeClr val="tx1"/>
                </a:solidFill>
                <a:latin typeface="+mn-lt"/>
              </a:defRPr>
            </a:lvl8pPr>
            <a:lvl9pPr marL="4038600" indent="-244475" algn="l" defTabSz="982663" rtl="0" eaLnBrk="1" fontAlgn="base" hangingPunct="1">
              <a:spcBef>
                <a:spcPct val="20000"/>
              </a:spcBef>
              <a:spcAft>
                <a:spcPct val="0"/>
              </a:spcAft>
              <a:buClr>
                <a:schemeClr val="tx2"/>
              </a:buClr>
              <a:buChar char="»"/>
              <a:defRPr sz="1400">
                <a:solidFill>
                  <a:schemeClr val="tx1"/>
                </a:solidFill>
                <a:latin typeface="+mn-lt"/>
              </a:defRPr>
            </a:lvl9pPr>
          </a:lstStyle>
          <a:p>
            <a:pPr marL="0" lvl="0" defTabSz="914400">
              <a:spcBef>
                <a:spcPts val="0"/>
              </a:spcBef>
              <a:spcAft>
                <a:spcPts val="0"/>
              </a:spcAft>
              <a:buClrTx/>
              <a:buSzTx/>
            </a:pPr>
            <a:r>
              <a:rPr lang="en-US" sz="800" spc="-10" dirty="0">
                <a:solidFill>
                  <a:srgbClr val="646464"/>
                </a:solidFill>
                <a:latin typeface="Arial" pitchFamily="34" charset="0"/>
                <a:cs typeface="Arial" panose="020B0604020202020204" pitchFamily="34" charset="0"/>
              </a:rPr>
              <a:t>Source: FactSet. Impact breakdowns are based on a representative Tax-Exempt Sustainable Retail Fixed Income account, include cash and equivalents and are provided as Supplemental Information. *NA refers to cash and equivalents, treasuries, and ESG neutral securities. Numbers may not total due to rounding. The information provided in this material is not intended to be and should not be considered to be a recommendation or suggestion to engage in or refrain from a particular course of action or to make or hold a particular investment or pursue a particular investment strategy, including whether or not to buy, sell, or hold any of the securities mentioned. It should not be assumed that investments in such securities have been or will be profitable. To the extent specific securities are mentioned, they have been selected by the author on an objective basis to illustrate views expressed in the commentary and do not represent all of the securities purchased, sold or recommended for advisory clients. Please see the end of this presentation for important disclosures.</a:t>
            </a:r>
          </a:p>
        </p:txBody>
      </p:sp>
      <p:sp>
        <p:nvSpPr>
          <p:cNvPr id="8" name="Title 215"/>
          <p:cNvSpPr txBox="1">
            <a:spLocks/>
          </p:cNvSpPr>
          <p:nvPr/>
        </p:nvSpPr>
        <p:spPr>
          <a:xfrm>
            <a:off x="266700" y="413318"/>
            <a:ext cx="7353299" cy="248312"/>
          </a:xfrm>
          <a:prstGeom prst="rect">
            <a:avLst/>
          </a:prstGeom>
        </p:spPr>
        <p:txBody>
          <a:bodyPr lIns="0" tIns="0" rIns="0" bIns="0"/>
          <a:lstStyle>
            <a:lvl1pPr algn="l" rtl="0" eaLnBrk="1" fontAlgn="base" hangingPunct="1">
              <a:lnSpc>
                <a:spcPct val="90000"/>
              </a:lnSpc>
              <a:spcBef>
                <a:spcPct val="0"/>
              </a:spcBef>
              <a:spcAft>
                <a:spcPct val="0"/>
              </a:spcAft>
              <a:defRPr sz="2000" cap="all" baseline="0">
                <a:solidFill>
                  <a:srgbClr val="173963"/>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spcBef>
                <a:spcPct val="0"/>
              </a:spcBef>
              <a:spcAft>
                <a:spcPct val="0"/>
              </a:spcAft>
              <a:defRPr>
                <a:solidFill>
                  <a:schemeClr val="tx2"/>
                </a:solidFill>
                <a:latin typeface="Times New Roman" pitchFamily="18" charset="0"/>
              </a:defRPr>
            </a:lvl6pPr>
            <a:lvl7pPr marL="914400" algn="l" rtl="0" eaLnBrk="1" fontAlgn="base" hangingPunct="1">
              <a:spcBef>
                <a:spcPct val="0"/>
              </a:spcBef>
              <a:spcAft>
                <a:spcPct val="0"/>
              </a:spcAft>
              <a:defRPr>
                <a:solidFill>
                  <a:schemeClr val="tx2"/>
                </a:solidFill>
                <a:latin typeface="Times New Roman" pitchFamily="18" charset="0"/>
              </a:defRPr>
            </a:lvl7pPr>
            <a:lvl8pPr marL="1371600" algn="l" rtl="0" eaLnBrk="1" fontAlgn="base" hangingPunct="1">
              <a:spcBef>
                <a:spcPct val="0"/>
              </a:spcBef>
              <a:spcAft>
                <a:spcPct val="0"/>
              </a:spcAft>
              <a:defRPr>
                <a:solidFill>
                  <a:schemeClr val="tx2"/>
                </a:solidFill>
                <a:latin typeface="Times New Roman" pitchFamily="18" charset="0"/>
              </a:defRPr>
            </a:lvl8pPr>
            <a:lvl9pPr marL="1828800" algn="l" rtl="0" eaLnBrk="1" fontAlgn="base" hangingPunct="1">
              <a:spcBef>
                <a:spcPct val="0"/>
              </a:spcBef>
              <a:spcAft>
                <a:spcPct val="0"/>
              </a:spcAft>
              <a:defRPr>
                <a:solidFill>
                  <a:schemeClr val="tx2"/>
                </a:solidFill>
                <a:latin typeface="Times New Roman" pitchFamily="18" charset="0"/>
              </a:defRPr>
            </a:lvl9pPr>
          </a:lstStyle>
          <a:p>
            <a:r>
              <a:rPr lang="en-US" sz="1800" kern="0" dirty="0"/>
              <a:t>Tax-Exempt Sustainable RETAIL fixed income</a:t>
            </a:r>
          </a:p>
        </p:txBody>
      </p:sp>
      <p:sp>
        <p:nvSpPr>
          <p:cNvPr id="12" name="Text Placeholder 3"/>
          <p:cNvSpPr txBox="1">
            <a:spLocks/>
          </p:cNvSpPr>
          <p:nvPr/>
        </p:nvSpPr>
        <p:spPr>
          <a:xfrm>
            <a:off x="266701" y="691994"/>
            <a:ext cx="6874698" cy="226424"/>
          </a:xfrm>
          <a:prstGeom prst="rect">
            <a:avLst/>
          </a:prstGeom>
        </p:spPr>
        <p:txBody>
          <a:bodyPr lIns="0" tIns="0" rIns="0" bIns="0" anchor="ctr"/>
          <a:lstStyle>
            <a:lvl1pPr marL="1588" indent="0" algn="l" defTabSz="982663" rtl="0" eaLnBrk="1" fontAlgn="base" hangingPunct="1">
              <a:spcBef>
                <a:spcPts val="2000"/>
              </a:spcBef>
              <a:spcAft>
                <a:spcPct val="0"/>
              </a:spcAft>
              <a:buClr>
                <a:srgbClr val="F4911E"/>
              </a:buClr>
              <a:buSzPct val="100000"/>
              <a:buFont typeface="Wingdings 2" panose="05020102010507070707" pitchFamily="18" charset="2"/>
              <a:buNone/>
              <a:defRPr lang="en-US" sz="1000" b="1">
                <a:solidFill>
                  <a:schemeClr val="tx1">
                    <a:lumMod val="75000"/>
                    <a:lumOff val="25000"/>
                  </a:schemeClr>
                </a:solidFill>
                <a:latin typeface="Arial" charset="0"/>
                <a:ea typeface="+mn-ea"/>
                <a:cs typeface="+mn-cs"/>
              </a:defRPr>
            </a:lvl1pPr>
            <a:lvl2pPr marL="400050" indent="-165100" algn="l" defTabSz="982663" rtl="0" eaLnBrk="1" fontAlgn="base" hangingPunct="1">
              <a:spcBef>
                <a:spcPts val="1000"/>
              </a:spcBef>
              <a:spcAft>
                <a:spcPct val="0"/>
              </a:spcAft>
              <a:buClr>
                <a:schemeClr val="tx1">
                  <a:lumMod val="75000"/>
                  <a:lumOff val="25000"/>
                </a:schemeClr>
              </a:buClr>
              <a:buSzPct val="100000"/>
              <a:buFont typeface="Wingdings" panose="05000000000000000000" pitchFamily="2" charset="2"/>
              <a:buChar char="§"/>
              <a:defRPr lang="en-US" sz="1400" dirty="0">
                <a:solidFill>
                  <a:schemeClr val="tx1">
                    <a:lumMod val="75000"/>
                    <a:lumOff val="25000"/>
                  </a:schemeClr>
                </a:solidFill>
                <a:latin typeface="Arial" charset="0"/>
              </a:defRPr>
            </a:lvl2pPr>
            <a:lvl3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3pPr>
            <a:lvl4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4pPr>
            <a:lvl5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5pPr>
            <a:lvl6pPr marL="2667000" indent="-244475" algn="l" defTabSz="982663" rtl="0" eaLnBrk="1" fontAlgn="base" hangingPunct="1">
              <a:spcBef>
                <a:spcPct val="20000"/>
              </a:spcBef>
              <a:spcAft>
                <a:spcPct val="0"/>
              </a:spcAft>
              <a:buClr>
                <a:schemeClr val="tx2"/>
              </a:buClr>
              <a:buChar char="»"/>
              <a:defRPr sz="1400">
                <a:solidFill>
                  <a:schemeClr val="tx1"/>
                </a:solidFill>
                <a:latin typeface="+mn-lt"/>
              </a:defRPr>
            </a:lvl6pPr>
            <a:lvl7pPr marL="3124200" indent="-244475" algn="l" defTabSz="982663" rtl="0" eaLnBrk="1" fontAlgn="base" hangingPunct="1">
              <a:spcBef>
                <a:spcPct val="20000"/>
              </a:spcBef>
              <a:spcAft>
                <a:spcPct val="0"/>
              </a:spcAft>
              <a:buClr>
                <a:schemeClr val="tx2"/>
              </a:buClr>
              <a:buChar char="»"/>
              <a:defRPr sz="1400">
                <a:solidFill>
                  <a:schemeClr val="tx1"/>
                </a:solidFill>
                <a:latin typeface="+mn-lt"/>
              </a:defRPr>
            </a:lvl7pPr>
            <a:lvl8pPr marL="3581400" indent="-244475" algn="l" defTabSz="982663" rtl="0" eaLnBrk="1" fontAlgn="base" hangingPunct="1">
              <a:spcBef>
                <a:spcPct val="20000"/>
              </a:spcBef>
              <a:spcAft>
                <a:spcPct val="0"/>
              </a:spcAft>
              <a:buClr>
                <a:schemeClr val="tx2"/>
              </a:buClr>
              <a:buChar char="»"/>
              <a:defRPr sz="1400">
                <a:solidFill>
                  <a:schemeClr val="tx1"/>
                </a:solidFill>
                <a:latin typeface="+mn-lt"/>
              </a:defRPr>
            </a:lvl8pPr>
            <a:lvl9pPr marL="4038600" indent="-244475" algn="l" defTabSz="982663" rtl="0" eaLnBrk="1" fontAlgn="base" hangingPunct="1">
              <a:spcBef>
                <a:spcPct val="20000"/>
              </a:spcBef>
              <a:spcAft>
                <a:spcPct val="0"/>
              </a:spcAft>
              <a:buClr>
                <a:schemeClr val="tx2"/>
              </a:buClr>
              <a:buChar char="»"/>
              <a:defRPr sz="1400">
                <a:solidFill>
                  <a:schemeClr val="tx1"/>
                </a:solidFill>
                <a:latin typeface="+mn-lt"/>
              </a:defRPr>
            </a:lvl9pPr>
          </a:lstStyle>
          <a:p>
            <a:pPr lvl="0"/>
            <a:r>
              <a:rPr lang="en-US" dirty="0"/>
              <a:t>Impact Distribution as of 03/31/2023</a:t>
            </a:r>
          </a:p>
        </p:txBody>
      </p:sp>
      <p:cxnSp>
        <p:nvCxnSpPr>
          <p:cNvPr id="5" name="Straight Connector 4">
            <a:extLst>
              <a:ext uri="{FF2B5EF4-FFF2-40B4-BE49-F238E27FC236}">
                <a16:creationId xmlns:a16="http://schemas.microsoft.com/office/drawing/2014/main" id="{2F805817-223E-459C-928B-95238E26A376}"/>
              </a:ext>
            </a:extLst>
          </p:cNvPr>
          <p:cNvCxnSpPr/>
          <p:nvPr/>
        </p:nvCxnSpPr>
        <p:spPr bwMode="auto">
          <a:xfrm>
            <a:off x="838200" y="1890042"/>
            <a:ext cx="3791575" cy="0"/>
          </a:xfrm>
          <a:prstGeom prst="line">
            <a:avLst/>
          </a:prstGeom>
          <a:noFill/>
          <a:ln w="6350" cap="flat" cmpd="sng" algn="ctr">
            <a:solidFill>
              <a:srgbClr val="F4911E"/>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F23C6090-C6DE-4531-9A97-0600DF534BC1}"/>
              </a:ext>
            </a:extLst>
          </p:cNvPr>
          <p:cNvSpPr txBox="1"/>
          <p:nvPr/>
        </p:nvSpPr>
        <p:spPr>
          <a:xfrm>
            <a:off x="1593443" y="1512424"/>
            <a:ext cx="2095500" cy="357982"/>
          </a:xfrm>
          <a:prstGeom prst="rect">
            <a:avLst/>
          </a:prstGeom>
          <a:noFill/>
        </p:spPr>
        <p:txBody>
          <a:bodyPr wrap="square" rtlCol="0">
            <a:noAutofit/>
          </a:bodyPr>
          <a:lstStyle/>
          <a:p>
            <a:pPr algn="ctr"/>
            <a:r>
              <a:rPr lang="en-US" sz="1600" b="1" dirty="0">
                <a:solidFill>
                  <a:srgbClr val="173963"/>
                </a:solidFill>
                <a:latin typeface="Arial" pitchFamily="34" charset="0"/>
                <a:cs typeface="Arial" pitchFamily="34" charset="0"/>
              </a:rPr>
              <a:t>Impact Distribution</a:t>
            </a:r>
          </a:p>
        </p:txBody>
      </p:sp>
      <p:grpSp>
        <p:nvGrpSpPr>
          <p:cNvPr id="9" name="Group 8">
            <a:extLst>
              <a:ext uri="{FF2B5EF4-FFF2-40B4-BE49-F238E27FC236}">
                <a16:creationId xmlns:a16="http://schemas.microsoft.com/office/drawing/2014/main" id="{EFE3443A-DB1D-4C68-B180-E3B19041D1F7}"/>
              </a:ext>
            </a:extLst>
          </p:cNvPr>
          <p:cNvGrpSpPr/>
          <p:nvPr/>
        </p:nvGrpSpPr>
        <p:grpSpPr>
          <a:xfrm>
            <a:off x="5745644" y="1550833"/>
            <a:ext cx="3791575" cy="404018"/>
            <a:chOff x="5661129" y="1550833"/>
            <a:chExt cx="3791575" cy="404018"/>
          </a:xfrm>
        </p:grpSpPr>
        <p:cxnSp>
          <p:nvCxnSpPr>
            <p:cNvPr id="10" name="Straight Connector 9">
              <a:extLst>
                <a:ext uri="{FF2B5EF4-FFF2-40B4-BE49-F238E27FC236}">
                  <a16:creationId xmlns:a16="http://schemas.microsoft.com/office/drawing/2014/main" id="{1D1D5573-CCFB-4F50-BB41-D81B5AB05CD7}"/>
                </a:ext>
              </a:extLst>
            </p:cNvPr>
            <p:cNvCxnSpPr/>
            <p:nvPr/>
          </p:nvCxnSpPr>
          <p:spPr bwMode="auto">
            <a:xfrm>
              <a:off x="5661129" y="1890042"/>
              <a:ext cx="3791575" cy="0"/>
            </a:xfrm>
            <a:prstGeom prst="line">
              <a:avLst/>
            </a:prstGeom>
            <a:noFill/>
            <a:ln w="6350" cap="flat" cmpd="sng" algn="ctr">
              <a:solidFill>
                <a:srgbClr val="F4911E"/>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169BF7DE-83DB-4261-9DF8-0FE7985EAE37}"/>
                </a:ext>
              </a:extLst>
            </p:cNvPr>
            <p:cNvSpPr txBox="1"/>
            <p:nvPr/>
          </p:nvSpPr>
          <p:spPr>
            <a:xfrm>
              <a:off x="6385982" y="1550833"/>
              <a:ext cx="1981200" cy="404018"/>
            </a:xfrm>
            <a:prstGeom prst="rect">
              <a:avLst/>
            </a:prstGeom>
            <a:noFill/>
          </p:spPr>
          <p:txBody>
            <a:bodyPr wrap="square" rtlCol="0">
              <a:noAutofit/>
            </a:bodyPr>
            <a:lstStyle/>
            <a:p>
              <a:pPr algn="ctr"/>
              <a:r>
                <a:rPr lang="en-US" sz="1600" b="1" dirty="0">
                  <a:solidFill>
                    <a:srgbClr val="173963"/>
                  </a:solidFill>
                  <a:latin typeface="Arial" pitchFamily="34" charset="0"/>
                  <a:cs typeface="Arial" pitchFamily="34" charset="0"/>
                </a:rPr>
                <a:t>Impact Source</a:t>
              </a:r>
            </a:p>
          </p:txBody>
        </p:sp>
      </p:grpSp>
      <p:graphicFrame>
        <p:nvGraphicFramePr>
          <p:cNvPr id="16" name="Chart 15">
            <a:extLst>
              <a:ext uri="{FF2B5EF4-FFF2-40B4-BE49-F238E27FC236}">
                <a16:creationId xmlns:a16="http://schemas.microsoft.com/office/drawing/2014/main" id="{CD7F34CB-83F7-4686-A031-0391DFBA5E79}"/>
              </a:ext>
            </a:extLst>
          </p:cNvPr>
          <p:cNvGraphicFramePr>
            <a:graphicFrameLocks/>
          </p:cNvGraphicFramePr>
          <p:nvPr>
            <p:extLst/>
          </p:nvPr>
        </p:nvGraphicFramePr>
        <p:xfrm>
          <a:off x="-152400" y="1954851"/>
          <a:ext cx="5650992" cy="4462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15FEDA9A-60EE-4FBB-A5DC-DDFDE41DBF3B}"/>
              </a:ext>
            </a:extLst>
          </p:cNvPr>
          <p:cNvGraphicFramePr>
            <a:graphicFrameLocks/>
          </p:cNvGraphicFramePr>
          <p:nvPr>
            <p:extLst/>
          </p:nvPr>
        </p:nvGraphicFramePr>
        <p:xfrm>
          <a:off x="5422419" y="2260467"/>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695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259198" y="1736810"/>
          <a:ext cx="5245734" cy="3163570"/>
        </p:xfrm>
        <a:graphic>
          <a:graphicData uri="http://schemas.openxmlformats.org/drawingml/2006/table">
            <a:tbl>
              <a:tblPr firstRow="1" bandRow="1">
                <a:tableStyleId>{2D5ABB26-0587-4C30-8999-92F81FD0307C}</a:tableStyleId>
              </a:tblPr>
              <a:tblGrid>
                <a:gridCol w="4665980">
                  <a:extLst>
                    <a:ext uri="{9D8B030D-6E8A-4147-A177-3AD203B41FA5}">
                      <a16:colId xmlns:a16="http://schemas.microsoft.com/office/drawing/2014/main" val="20000"/>
                    </a:ext>
                  </a:extLst>
                </a:gridCol>
                <a:gridCol w="579754">
                  <a:extLst>
                    <a:ext uri="{9D8B030D-6E8A-4147-A177-3AD203B41FA5}">
                      <a16:colId xmlns:a16="http://schemas.microsoft.com/office/drawing/2014/main" val="20001"/>
                    </a:ext>
                  </a:extLst>
                </a:gridCol>
              </a:tblGrid>
              <a:tr h="290195">
                <a:tc>
                  <a:txBody>
                    <a:bodyPr/>
                    <a:lstStyle/>
                    <a:p>
                      <a:pPr marL="92075">
                        <a:lnSpc>
                          <a:spcPts val="1325"/>
                        </a:lnSpc>
                      </a:pPr>
                      <a:r>
                        <a:rPr sz="1200">
                          <a:solidFill>
                            <a:srgbClr val="404040"/>
                          </a:solidFill>
                          <a:latin typeface="Arial"/>
                          <a:cs typeface="Arial"/>
                        </a:rPr>
                        <a:t>Firm</a:t>
                      </a:r>
                      <a:r>
                        <a:rPr sz="1200" spc="-50">
                          <a:solidFill>
                            <a:srgbClr val="404040"/>
                          </a:solidFill>
                          <a:latin typeface="Arial"/>
                          <a:cs typeface="Arial"/>
                        </a:rPr>
                        <a:t> </a:t>
                      </a:r>
                      <a:r>
                        <a:rPr sz="1200" spc="-10">
                          <a:solidFill>
                            <a:srgbClr val="404040"/>
                          </a:solidFill>
                          <a:latin typeface="Arial"/>
                          <a:cs typeface="Arial"/>
                        </a:rPr>
                        <a:t>Overview</a:t>
                      </a:r>
                      <a:endParaRPr sz="1200">
                        <a:latin typeface="Arial"/>
                        <a:cs typeface="Arial"/>
                      </a:endParaRPr>
                    </a:p>
                  </a:txBody>
                  <a:tcPr marL="0" marR="0" marT="0" marB="0">
                    <a:lnB w="6350">
                      <a:solidFill>
                        <a:srgbClr val="A6A6A6"/>
                      </a:solidFill>
                      <a:prstDash val="solid"/>
                    </a:lnB>
                  </a:tcPr>
                </a:tc>
                <a:tc>
                  <a:txBody>
                    <a:bodyPr/>
                    <a:lstStyle/>
                    <a:p>
                      <a:pPr marR="60325" algn="r">
                        <a:lnSpc>
                          <a:spcPts val="1325"/>
                        </a:lnSpc>
                      </a:pPr>
                      <a:r>
                        <a:rPr sz="1200">
                          <a:solidFill>
                            <a:srgbClr val="404040"/>
                          </a:solidFill>
                          <a:latin typeface="Arial"/>
                          <a:cs typeface="Arial"/>
                        </a:rPr>
                        <a:t>3</a:t>
                      </a:r>
                      <a:endParaRPr sz="1200">
                        <a:latin typeface="Arial"/>
                        <a:cs typeface="Arial"/>
                      </a:endParaRPr>
                    </a:p>
                  </a:txBody>
                  <a:tcPr marL="0" marR="0" marT="0" marB="0">
                    <a:lnB w="6350">
                      <a:solidFill>
                        <a:srgbClr val="A6A6A6"/>
                      </a:solidFill>
                      <a:prstDash val="solid"/>
                    </a:lnB>
                  </a:tcPr>
                </a:tc>
                <a:extLst>
                  <a:ext uri="{0D108BD9-81ED-4DB2-BD59-A6C34878D82A}">
                    <a16:rowId xmlns:a16="http://schemas.microsoft.com/office/drawing/2014/main" val="10000"/>
                  </a:ext>
                </a:extLst>
              </a:tr>
              <a:tr h="373380">
                <a:tc>
                  <a:txBody>
                    <a:bodyPr/>
                    <a:lstStyle/>
                    <a:p>
                      <a:pPr marL="549275">
                        <a:lnSpc>
                          <a:spcPct val="100000"/>
                        </a:lnSpc>
                        <a:spcBef>
                          <a:spcPts val="620"/>
                        </a:spcBef>
                      </a:pPr>
                      <a:r>
                        <a:rPr sz="1200" spc="-30">
                          <a:solidFill>
                            <a:srgbClr val="404040"/>
                          </a:solidFill>
                          <a:latin typeface="Arial"/>
                          <a:cs typeface="Arial"/>
                        </a:rPr>
                        <a:t>Sustainable</a:t>
                      </a:r>
                      <a:r>
                        <a:rPr sz="1200" spc="-95">
                          <a:solidFill>
                            <a:srgbClr val="404040"/>
                          </a:solidFill>
                          <a:latin typeface="Arial"/>
                          <a:cs typeface="Arial"/>
                        </a:rPr>
                        <a:t> </a:t>
                      </a:r>
                      <a:r>
                        <a:rPr sz="1200">
                          <a:solidFill>
                            <a:srgbClr val="404040"/>
                          </a:solidFill>
                          <a:latin typeface="Arial"/>
                          <a:cs typeface="Arial"/>
                        </a:rPr>
                        <a:t>Fixed</a:t>
                      </a:r>
                      <a:r>
                        <a:rPr sz="1200" spc="30">
                          <a:solidFill>
                            <a:srgbClr val="404040"/>
                          </a:solidFill>
                          <a:latin typeface="Arial"/>
                          <a:cs typeface="Arial"/>
                        </a:rPr>
                        <a:t> </a:t>
                      </a:r>
                      <a:r>
                        <a:rPr sz="1200">
                          <a:solidFill>
                            <a:srgbClr val="404040"/>
                          </a:solidFill>
                          <a:latin typeface="Arial"/>
                          <a:cs typeface="Arial"/>
                        </a:rPr>
                        <a:t>Income</a:t>
                      </a:r>
                      <a:r>
                        <a:rPr sz="1200" spc="-45">
                          <a:solidFill>
                            <a:srgbClr val="404040"/>
                          </a:solidFill>
                          <a:latin typeface="Arial"/>
                          <a:cs typeface="Arial"/>
                        </a:rPr>
                        <a:t> </a:t>
                      </a:r>
                      <a:r>
                        <a:rPr sz="1200" spc="-10">
                          <a:solidFill>
                            <a:srgbClr val="404040"/>
                          </a:solidFill>
                          <a:latin typeface="Arial"/>
                          <a:cs typeface="Arial"/>
                        </a:rPr>
                        <a:t>Overview</a:t>
                      </a:r>
                      <a:endParaRPr sz="1200">
                        <a:latin typeface="Arial"/>
                        <a:cs typeface="Arial"/>
                      </a:endParaRPr>
                    </a:p>
                  </a:txBody>
                  <a:tcPr marL="0" marR="0" marT="78740" marB="0">
                    <a:lnT w="6350">
                      <a:solidFill>
                        <a:srgbClr val="A6A6A6"/>
                      </a:solidFill>
                      <a:prstDash val="solid"/>
                    </a:lnT>
                    <a:lnB w="6350">
                      <a:solidFill>
                        <a:srgbClr val="A6A6A6"/>
                      </a:solidFill>
                      <a:prstDash val="solid"/>
                    </a:lnB>
                  </a:tcPr>
                </a:tc>
                <a:tc>
                  <a:txBody>
                    <a:bodyPr/>
                    <a:lstStyle/>
                    <a:p>
                      <a:pPr marR="60325" algn="r">
                        <a:lnSpc>
                          <a:spcPct val="100000"/>
                        </a:lnSpc>
                        <a:spcBef>
                          <a:spcPts val="620"/>
                        </a:spcBef>
                      </a:pPr>
                      <a:r>
                        <a:rPr sz="1200">
                          <a:solidFill>
                            <a:srgbClr val="404040"/>
                          </a:solidFill>
                          <a:latin typeface="Arial"/>
                          <a:cs typeface="Arial"/>
                        </a:rPr>
                        <a:t>6</a:t>
                      </a:r>
                      <a:endParaRPr sz="1200">
                        <a:latin typeface="Arial"/>
                        <a:cs typeface="Arial"/>
                      </a:endParaRPr>
                    </a:p>
                  </a:txBody>
                  <a:tcPr marL="0" marR="0" marT="78740"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1"/>
                  </a:ext>
                </a:extLst>
              </a:tr>
              <a:tr h="374650">
                <a:tc>
                  <a:txBody>
                    <a:bodyPr/>
                    <a:lstStyle/>
                    <a:p>
                      <a:pPr marL="92075">
                        <a:lnSpc>
                          <a:spcPct val="100000"/>
                        </a:lnSpc>
                        <a:spcBef>
                          <a:spcPts val="620"/>
                        </a:spcBef>
                      </a:pPr>
                      <a:r>
                        <a:rPr sz="1200" spc="-45">
                          <a:solidFill>
                            <a:srgbClr val="404040"/>
                          </a:solidFill>
                          <a:latin typeface="Arial"/>
                          <a:cs typeface="Arial"/>
                        </a:rPr>
                        <a:t>Tax-</a:t>
                      </a:r>
                      <a:r>
                        <a:rPr sz="1200" spc="-10">
                          <a:solidFill>
                            <a:srgbClr val="404040"/>
                          </a:solidFill>
                          <a:latin typeface="Arial"/>
                          <a:cs typeface="Arial"/>
                        </a:rPr>
                        <a:t>Exempt</a:t>
                      </a:r>
                      <a:r>
                        <a:rPr sz="1200" spc="-20">
                          <a:solidFill>
                            <a:srgbClr val="404040"/>
                          </a:solidFill>
                          <a:latin typeface="Arial"/>
                          <a:cs typeface="Arial"/>
                        </a:rPr>
                        <a:t> Sustainable</a:t>
                      </a:r>
                      <a:r>
                        <a:rPr sz="1200" spc="-65">
                          <a:solidFill>
                            <a:srgbClr val="404040"/>
                          </a:solidFill>
                          <a:latin typeface="Arial"/>
                          <a:cs typeface="Arial"/>
                        </a:rPr>
                        <a:t> </a:t>
                      </a:r>
                      <a:r>
                        <a:rPr sz="1200">
                          <a:solidFill>
                            <a:srgbClr val="404040"/>
                          </a:solidFill>
                          <a:latin typeface="Arial"/>
                          <a:cs typeface="Arial"/>
                        </a:rPr>
                        <a:t>Fixed</a:t>
                      </a:r>
                      <a:r>
                        <a:rPr sz="1200" spc="10">
                          <a:solidFill>
                            <a:srgbClr val="404040"/>
                          </a:solidFill>
                          <a:latin typeface="Arial"/>
                          <a:cs typeface="Arial"/>
                        </a:rPr>
                        <a:t> </a:t>
                      </a:r>
                      <a:r>
                        <a:rPr sz="1200">
                          <a:solidFill>
                            <a:srgbClr val="404040"/>
                          </a:solidFill>
                          <a:latin typeface="Arial"/>
                          <a:cs typeface="Arial"/>
                        </a:rPr>
                        <a:t>Income</a:t>
                      </a:r>
                      <a:r>
                        <a:rPr sz="1200" spc="-35">
                          <a:solidFill>
                            <a:srgbClr val="404040"/>
                          </a:solidFill>
                          <a:latin typeface="Arial"/>
                          <a:cs typeface="Arial"/>
                        </a:rPr>
                        <a:t> </a:t>
                      </a:r>
                      <a:r>
                        <a:rPr sz="1200" spc="-20">
                          <a:solidFill>
                            <a:srgbClr val="404040"/>
                          </a:solidFill>
                          <a:latin typeface="Arial"/>
                          <a:cs typeface="Arial"/>
                        </a:rPr>
                        <a:t>Investment</a:t>
                      </a:r>
                      <a:r>
                        <a:rPr sz="1200" spc="-25">
                          <a:solidFill>
                            <a:srgbClr val="404040"/>
                          </a:solidFill>
                          <a:latin typeface="Arial"/>
                          <a:cs typeface="Arial"/>
                        </a:rPr>
                        <a:t> </a:t>
                      </a:r>
                      <a:r>
                        <a:rPr sz="1200" spc="-10">
                          <a:solidFill>
                            <a:srgbClr val="404040"/>
                          </a:solidFill>
                          <a:latin typeface="Arial"/>
                          <a:cs typeface="Arial"/>
                        </a:rPr>
                        <a:t>Management</a:t>
                      </a:r>
                      <a:endParaRPr sz="1200">
                        <a:latin typeface="Arial"/>
                        <a:cs typeface="Arial"/>
                      </a:endParaRPr>
                    </a:p>
                  </a:txBody>
                  <a:tcPr marL="0" marR="0" marT="78740" marB="0">
                    <a:lnT w="6350">
                      <a:solidFill>
                        <a:srgbClr val="A6A6A6"/>
                      </a:solidFill>
                      <a:prstDash val="solid"/>
                    </a:lnT>
                    <a:lnB w="6350">
                      <a:solidFill>
                        <a:srgbClr val="A6A6A6"/>
                      </a:solidFill>
                      <a:prstDash val="solid"/>
                    </a:lnB>
                  </a:tcPr>
                </a:tc>
                <a:tc>
                  <a:txBody>
                    <a:bodyPr/>
                    <a:lstStyle/>
                    <a:p>
                      <a:pPr marR="60325" algn="r">
                        <a:lnSpc>
                          <a:spcPct val="100000"/>
                        </a:lnSpc>
                        <a:spcBef>
                          <a:spcPts val="620"/>
                        </a:spcBef>
                      </a:pPr>
                      <a:r>
                        <a:rPr sz="1200">
                          <a:solidFill>
                            <a:srgbClr val="404040"/>
                          </a:solidFill>
                          <a:latin typeface="Arial"/>
                          <a:cs typeface="Arial"/>
                        </a:rPr>
                        <a:t>7</a:t>
                      </a:r>
                      <a:endParaRPr sz="1200">
                        <a:latin typeface="Arial"/>
                        <a:cs typeface="Arial"/>
                      </a:endParaRPr>
                    </a:p>
                  </a:txBody>
                  <a:tcPr marL="0" marR="0" marT="78740"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2"/>
                  </a:ext>
                </a:extLst>
              </a:tr>
              <a:tr h="375285">
                <a:tc>
                  <a:txBody>
                    <a:bodyPr/>
                    <a:lstStyle/>
                    <a:p>
                      <a:pPr marL="549275">
                        <a:lnSpc>
                          <a:spcPct val="100000"/>
                        </a:lnSpc>
                        <a:spcBef>
                          <a:spcPts val="620"/>
                        </a:spcBef>
                      </a:pPr>
                      <a:r>
                        <a:rPr sz="1200" spc="-10">
                          <a:solidFill>
                            <a:srgbClr val="404040"/>
                          </a:solidFill>
                          <a:latin typeface="Arial"/>
                          <a:cs typeface="Arial"/>
                        </a:rPr>
                        <a:t>Philosophy</a:t>
                      </a:r>
                      <a:endParaRPr sz="1200">
                        <a:latin typeface="Arial"/>
                        <a:cs typeface="Arial"/>
                      </a:endParaRPr>
                    </a:p>
                  </a:txBody>
                  <a:tcPr marL="0" marR="0" marT="78740" marB="0">
                    <a:lnT w="6350">
                      <a:solidFill>
                        <a:srgbClr val="A6A6A6"/>
                      </a:solidFill>
                      <a:prstDash val="solid"/>
                    </a:lnT>
                    <a:lnB w="6350">
                      <a:solidFill>
                        <a:srgbClr val="A6A6A6"/>
                      </a:solidFill>
                      <a:prstDash val="solid"/>
                    </a:lnB>
                  </a:tcPr>
                </a:tc>
                <a:tc>
                  <a:txBody>
                    <a:bodyPr/>
                    <a:lstStyle/>
                    <a:p>
                      <a:pPr marR="59690" algn="r">
                        <a:lnSpc>
                          <a:spcPct val="100000"/>
                        </a:lnSpc>
                        <a:spcBef>
                          <a:spcPts val="620"/>
                        </a:spcBef>
                      </a:pPr>
                      <a:r>
                        <a:rPr sz="1200" spc="-25">
                          <a:solidFill>
                            <a:srgbClr val="404040"/>
                          </a:solidFill>
                          <a:latin typeface="Arial"/>
                          <a:cs typeface="Arial"/>
                        </a:rPr>
                        <a:t>10</a:t>
                      </a:r>
                      <a:endParaRPr sz="1200">
                        <a:latin typeface="Arial"/>
                        <a:cs typeface="Arial"/>
                      </a:endParaRPr>
                    </a:p>
                  </a:txBody>
                  <a:tcPr marL="0" marR="0" marT="78740"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3"/>
                  </a:ext>
                </a:extLst>
              </a:tr>
              <a:tr h="375285">
                <a:tc>
                  <a:txBody>
                    <a:bodyPr/>
                    <a:lstStyle/>
                    <a:p>
                      <a:pPr marL="549275">
                        <a:lnSpc>
                          <a:spcPct val="100000"/>
                        </a:lnSpc>
                        <a:spcBef>
                          <a:spcPts val="625"/>
                        </a:spcBef>
                      </a:pPr>
                      <a:r>
                        <a:rPr sz="1200" spc="-20">
                          <a:solidFill>
                            <a:srgbClr val="404040"/>
                          </a:solidFill>
                          <a:latin typeface="Arial"/>
                          <a:cs typeface="Arial"/>
                        </a:rPr>
                        <a:t>Investment</a:t>
                      </a:r>
                      <a:r>
                        <a:rPr sz="1200" spc="15">
                          <a:solidFill>
                            <a:srgbClr val="404040"/>
                          </a:solidFill>
                          <a:latin typeface="Arial"/>
                          <a:cs typeface="Arial"/>
                        </a:rPr>
                        <a:t> </a:t>
                      </a:r>
                      <a:r>
                        <a:rPr sz="1200" spc="-20">
                          <a:solidFill>
                            <a:srgbClr val="404040"/>
                          </a:solidFill>
                          <a:latin typeface="Arial"/>
                          <a:cs typeface="Arial"/>
                        </a:rPr>
                        <a:t>Team</a:t>
                      </a:r>
                      <a:endParaRPr sz="1200">
                        <a:latin typeface="Arial"/>
                        <a:cs typeface="Arial"/>
                      </a:endParaRPr>
                    </a:p>
                  </a:txBody>
                  <a:tcPr marL="0" marR="0" marT="79375" marB="0">
                    <a:lnT w="6350">
                      <a:solidFill>
                        <a:srgbClr val="A6A6A6"/>
                      </a:solidFill>
                      <a:prstDash val="solid"/>
                    </a:lnT>
                    <a:lnB w="6350">
                      <a:solidFill>
                        <a:srgbClr val="A6A6A6"/>
                      </a:solidFill>
                      <a:prstDash val="solid"/>
                    </a:lnB>
                  </a:tcPr>
                </a:tc>
                <a:tc>
                  <a:txBody>
                    <a:bodyPr/>
                    <a:lstStyle/>
                    <a:p>
                      <a:pPr marR="71120" algn="r">
                        <a:lnSpc>
                          <a:spcPct val="100000"/>
                        </a:lnSpc>
                        <a:spcBef>
                          <a:spcPts val="625"/>
                        </a:spcBef>
                      </a:pPr>
                      <a:r>
                        <a:rPr sz="1200" spc="-25">
                          <a:solidFill>
                            <a:srgbClr val="404040"/>
                          </a:solidFill>
                          <a:latin typeface="Arial"/>
                          <a:cs typeface="Arial"/>
                        </a:rPr>
                        <a:t>11</a:t>
                      </a:r>
                      <a:endParaRPr sz="1200">
                        <a:latin typeface="Arial"/>
                        <a:cs typeface="Arial"/>
                      </a:endParaRPr>
                    </a:p>
                  </a:txBody>
                  <a:tcPr marL="0" marR="0" marT="7937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4"/>
                  </a:ext>
                </a:extLst>
              </a:tr>
              <a:tr h="374650">
                <a:tc>
                  <a:txBody>
                    <a:bodyPr/>
                    <a:lstStyle/>
                    <a:p>
                      <a:pPr marL="549275">
                        <a:lnSpc>
                          <a:spcPct val="100000"/>
                        </a:lnSpc>
                        <a:spcBef>
                          <a:spcPts val="625"/>
                        </a:spcBef>
                      </a:pPr>
                      <a:r>
                        <a:rPr sz="1200" spc="-10">
                          <a:solidFill>
                            <a:srgbClr val="404040"/>
                          </a:solidFill>
                          <a:latin typeface="Arial"/>
                          <a:cs typeface="Arial"/>
                        </a:rPr>
                        <a:t>Process</a:t>
                      </a:r>
                      <a:endParaRPr sz="1200">
                        <a:latin typeface="Arial"/>
                        <a:cs typeface="Arial"/>
                      </a:endParaRPr>
                    </a:p>
                  </a:txBody>
                  <a:tcPr marL="0" marR="0" marT="79375" marB="0">
                    <a:lnT w="6350">
                      <a:solidFill>
                        <a:srgbClr val="A6A6A6"/>
                      </a:solidFill>
                      <a:prstDash val="solid"/>
                    </a:lnT>
                    <a:lnB w="6350">
                      <a:solidFill>
                        <a:srgbClr val="A6A6A6"/>
                      </a:solidFill>
                      <a:prstDash val="solid"/>
                    </a:lnB>
                  </a:tcPr>
                </a:tc>
                <a:tc>
                  <a:txBody>
                    <a:bodyPr/>
                    <a:lstStyle/>
                    <a:p>
                      <a:pPr marR="59690" algn="r">
                        <a:lnSpc>
                          <a:spcPct val="100000"/>
                        </a:lnSpc>
                        <a:spcBef>
                          <a:spcPts val="625"/>
                        </a:spcBef>
                      </a:pPr>
                      <a:r>
                        <a:rPr sz="1200" spc="-25">
                          <a:solidFill>
                            <a:srgbClr val="404040"/>
                          </a:solidFill>
                          <a:latin typeface="Arial"/>
                          <a:cs typeface="Arial"/>
                        </a:rPr>
                        <a:t>12</a:t>
                      </a:r>
                      <a:endParaRPr sz="1200">
                        <a:latin typeface="Arial"/>
                        <a:cs typeface="Arial"/>
                      </a:endParaRPr>
                    </a:p>
                  </a:txBody>
                  <a:tcPr marL="0" marR="0" marT="7937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5"/>
                  </a:ext>
                </a:extLst>
              </a:tr>
              <a:tr h="374650">
                <a:tc>
                  <a:txBody>
                    <a:bodyPr/>
                    <a:lstStyle/>
                    <a:p>
                      <a:pPr marL="92075">
                        <a:lnSpc>
                          <a:spcPct val="100000"/>
                        </a:lnSpc>
                        <a:spcBef>
                          <a:spcPts val="625"/>
                        </a:spcBef>
                      </a:pPr>
                      <a:r>
                        <a:rPr sz="1200" spc="-10">
                          <a:solidFill>
                            <a:srgbClr val="404040"/>
                          </a:solidFill>
                          <a:latin typeface="Arial"/>
                          <a:cs typeface="Arial"/>
                        </a:rPr>
                        <a:t>Portfolio</a:t>
                      </a:r>
                      <a:r>
                        <a:rPr sz="1200" spc="-85">
                          <a:solidFill>
                            <a:srgbClr val="404040"/>
                          </a:solidFill>
                          <a:latin typeface="Arial"/>
                          <a:cs typeface="Arial"/>
                        </a:rPr>
                        <a:t> </a:t>
                      </a:r>
                      <a:r>
                        <a:rPr sz="1200" spc="-10">
                          <a:solidFill>
                            <a:srgbClr val="404040"/>
                          </a:solidFill>
                          <a:latin typeface="Arial"/>
                          <a:cs typeface="Arial"/>
                        </a:rPr>
                        <a:t>Attributes</a:t>
                      </a:r>
                      <a:endParaRPr sz="1200">
                        <a:latin typeface="Arial"/>
                        <a:cs typeface="Arial"/>
                      </a:endParaRPr>
                    </a:p>
                  </a:txBody>
                  <a:tcPr marL="0" marR="0" marT="79375" marB="0">
                    <a:lnT w="6350">
                      <a:solidFill>
                        <a:srgbClr val="A6A6A6"/>
                      </a:solidFill>
                      <a:prstDash val="solid"/>
                    </a:lnT>
                    <a:lnB w="6350">
                      <a:solidFill>
                        <a:srgbClr val="A6A6A6"/>
                      </a:solidFill>
                      <a:prstDash val="solid"/>
                    </a:lnB>
                  </a:tcPr>
                </a:tc>
                <a:tc>
                  <a:txBody>
                    <a:bodyPr/>
                    <a:lstStyle/>
                    <a:p>
                      <a:pPr marR="59690" algn="r">
                        <a:lnSpc>
                          <a:spcPct val="100000"/>
                        </a:lnSpc>
                        <a:spcBef>
                          <a:spcPts val="625"/>
                        </a:spcBef>
                      </a:pPr>
                      <a:r>
                        <a:rPr sz="1200" spc="-25">
                          <a:solidFill>
                            <a:srgbClr val="404040"/>
                          </a:solidFill>
                          <a:latin typeface="Arial"/>
                          <a:cs typeface="Arial"/>
                        </a:rPr>
                        <a:t>17</a:t>
                      </a:r>
                      <a:endParaRPr sz="1200">
                        <a:latin typeface="Arial"/>
                        <a:cs typeface="Arial"/>
                      </a:endParaRPr>
                    </a:p>
                  </a:txBody>
                  <a:tcPr marL="0" marR="0" marT="7937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6"/>
                  </a:ext>
                </a:extLst>
              </a:tr>
              <a:tr h="374650">
                <a:tc>
                  <a:txBody>
                    <a:bodyPr/>
                    <a:lstStyle/>
                    <a:p>
                      <a:pPr marL="92075">
                        <a:lnSpc>
                          <a:spcPct val="100000"/>
                        </a:lnSpc>
                        <a:spcBef>
                          <a:spcPts val="630"/>
                        </a:spcBef>
                      </a:pPr>
                      <a:r>
                        <a:rPr sz="1200">
                          <a:solidFill>
                            <a:srgbClr val="404040"/>
                          </a:solidFill>
                          <a:latin typeface="Arial"/>
                          <a:cs typeface="Arial"/>
                        </a:rPr>
                        <a:t>Sample</a:t>
                      </a:r>
                      <a:r>
                        <a:rPr sz="1200" spc="-35">
                          <a:solidFill>
                            <a:srgbClr val="404040"/>
                          </a:solidFill>
                          <a:latin typeface="Arial"/>
                          <a:cs typeface="Arial"/>
                        </a:rPr>
                        <a:t> </a:t>
                      </a:r>
                      <a:r>
                        <a:rPr sz="1200" spc="-20">
                          <a:solidFill>
                            <a:srgbClr val="404040"/>
                          </a:solidFill>
                          <a:latin typeface="Arial"/>
                          <a:cs typeface="Arial"/>
                        </a:rPr>
                        <a:t>Portfolio</a:t>
                      </a:r>
                      <a:r>
                        <a:rPr sz="1200" spc="-65">
                          <a:solidFill>
                            <a:srgbClr val="404040"/>
                          </a:solidFill>
                          <a:latin typeface="Arial"/>
                          <a:cs typeface="Arial"/>
                        </a:rPr>
                        <a:t> </a:t>
                      </a:r>
                      <a:r>
                        <a:rPr sz="1200" spc="-10">
                          <a:solidFill>
                            <a:srgbClr val="404040"/>
                          </a:solidFill>
                          <a:latin typeface="Arial"/>
                          <a:cs typeface="Arial"/>
                        </a:rPr>
                        <a:t>Holdings</a:t>
                      </a:r>
                      <a:endParaRPr sz="1200">
                        <a:latin typeface="Arial"/>
                        <a:cs typeface="Arial"/>
                      </a:endParaRPr>
                    </a:p>
                  </a:txBody>
                  <a:tcPr marL="0" marR="0" marT="80010" marB="0">
                    <a:lnT w="6350">
                      <a:solidFill>
                        <a:srgbClr val="A6A6A6"/>
                      </a:solidFill>
                      <a:prstDash val="solid"/>
                    </a:lnT>
                    <a:lnB w="6350">
                      <a:solidFill>
                        <a:srgbClr val="A6A6A6"/>
                      </a:solidFill>
                      <a:prstDash val="solid"/>
                    </a:lnB>
                  </a:tcPr>
                </a:tc>
                <a:tc>
                  <a:txBody>
                    <a:bodyPr/>
                    <a:lstStyle/>
                    <a:p>
                      <a:pPr marR="59690" algn="r">
                        <a:lnSpc>
                          <a:spcPct val="100000"/>
                        </a:lnSpc>
                        <a:spcBef>
                          <a:spcPts val="630"/>
                        </a:spcBef>
                      </a:pPr>
                      <a:r>
                        <a:rPr sz="1200" spc="-25">
                          <a:solidFill>
                            <a:srgbClr val="404040"/>
                          </a:solidFill>
                          <a:latin typeface="Arial"/>
                          <a:cs typeface="Arial"/>
                        </a:rPr>
                        <a:t>21</a:t>
                      </a:r>
                      <a:endParaRPr sz="1200">
                        <a:latin typeface="Arial"/>
                        <a:cs typeface="Arial"/>
                      </a:endParaRPr>
                    </a:p>
                  </a:txBody>
                  <a:tcPr marL="0" marR="0" marT="80010"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7"/>
                  </a:ext>
                </a:extLst>
              </a:tr>
              <a:tr h="250825">
                <a:tc>
                  <a:txBody>
                    <a:bodyPr/>
                    <a:lstStyle/>
                    <a:p>
                      <a:pPr marL="92075">
                        <a:lnSpc>
                          <a:spcPts val="1355"/>
                        </a:lnSpc>
                        <a:spcBef>
                          <a:spcPts val="520"/>
                        </a:spcBef>
                      </a:pPr>
                      <a:r>
                        <a:rPr sz="1200" spc="-10">
                          <a:solidFill>
                            <a:srgbClr val="404040"/>
                          </a:solidFill>
                          <a:latin typeface="Arial"/>
                          <a:cs typeface="Arial"/>
                        </a:rPr>
                        <a:t>Appendix</a:t>
                      </a:r>
                      <a:endParaRPr sz="1200">
                        <a:latin typeface="Arial"/>
                        <a:cs typeface="Arial"/>
                      </a:endParaRPr>
                    </a:p>
                  </a:txBody>
                  <a:tcPr marL="0" marR="0" marT="66040" marB="0">
                    <a:lnT w="6350">
                      <a:solidFill>
                        <a:srgbClr val="A6A6A6"/>
                      </a:solidFill>
                      <a:prstDash val="solid"/>
                    </a:lnT>
                  </a:tcPr>
                </a:tc>
                <a:tc>
                  <a:txBody>
                    <a:bodyPr/>
                    <a:lstStyle/>
                    <a:p>
                      <a:pPr marR="59690" algn="r">
                        <a:lnSpc>
                          <a:spcPts val="1355"/>
                        </a:lnSpc>
                        <a:spcBef>
                          <a:spcPts val="520"/>
                        </a:spcBef>
                      </a:pPr>
                      <a:r>
                        <a:rPr sz="1200" spc="-25">
                          <a:solidFill>
                            <a:srgbClr val="404040"/>
                          </a:solidFill>
                          <a:latin typeface="Arial"/>
                          <a:cs typeface="Arial"/>
                        </a:rPr>
                        <a:t>24</a:t>
                      </a:r>
                      <a:endParaRPr sz="1200">
                        <a:latin typeface="Arial"/>
                        <a:cs typeface="Arial"/>
                      </a:endParaRPr>
                    </a:p>
                  </a:txBody>
                  <a:tcPr marL="0" marR="0" marT="66040" marB="0">
                    <a:lnT w="6350">
                      <a:solidFill>
                        <a:srgbClr val="A6A6A6"/>
                      </a:solidFill>
                      <a:prstDash val="solid"/>
                    </a:lnT>
                  </a:tcPr>
                </a:tc>
                <a:extLst>
                  <a:ext uri="{0D108BD9-81ED-4DB2-BD59-A6C34878D82A}">
                    <a16:rowId xmlns:a16="http://schemas.microsoft.com/office/drawing/2014/main" val="10008"/>
                  </a:ext>
                </a:extLst>
              </a:tr>
            </a:tbl>
          </a:graphicData>
        </a:graphic>
      </p:graphicFrame>
      <p:sp>
        <p:nvSpPr>
          <p:cNvPr id="3" name="object 3"/>
          <p:cNvSpPr txBox="1"/>
          <p:nvPr/>
        </p:nvSpPr>
        <p:spPr>
          <a:xfrm>
            <a:off x="9613518" y="7433259"/>
            <a:ext cx="82550" cy="147955"/>
          </a:xfrm>
          <a:prstGeom prst="rect">
            <a:avLst/>
          </a:prstGeom>
        </p:spPr>
        <p:txBody>
          <a:bodyPr vert="horz" wrap="square" lIns="0" tIns="12700" rIns="0" bIns="0" rtlCol="0">
            <a:spAutoFit/>
          </a:bodyPr>
          <a:lstStyle/>
          <a:p>
            <a:pPr marL="12700">
              <a:lnSpc>
                <a:spcPct val="100000"/>
              </a:lnSpc>
              <a:spcBef>
                <a:spcPts val="100"/>
              </a:spcBef>
            </a:pPr>
            <a:r>
              <a:rPr sz="800">
                <a:latin typeface="Arial"/>
                <a:cs typeface="Arial"/>
              </a:rPr>
              <a:t>2</a:t>
            </a:r>
          </a:p>
        </p:txBody>
      </p:sp>
      <p:sp>
        <p:nvSpPr>
          <p:cNvPr id="4" name="object 4"/>
          <p:cNvSpPr txBox="1">
            <a:spLocks noGrp="1"/>
          </p:cNvSpPr>
          <p:nvPr>
            <p:ph type="title"/>
          </p:nvPr>
        </p:nvSpPr>
        <p:spPr>
          <a:xfrm>
            <a:off x="444500" y="1991105"/>
            <a:ext cx="2825750" cy="1122680"/>
          </a:xfrm>
          <a:prstGeom prst="rect">
            <a:avLst/>
          </a:prstGeom>
        </p:spPr>
        <p:txBody>
          <a:bodyPr vert="horz" wrap="square" lIns="0" tIns="12700" rIns="0" bIns="0" rtlCol="0">
            <a:spAutoFit/>
          </a:bodyPr>
          <a:lstStyle/>
          <a:p>
            <a:pPr marL="12700" marR="5080">
              <a:lnSpc>
                <a:spcPct val="100000"/>
              </a:lnSpc>
              <a:spcBef>
                <a:spcPts val="100"/>
              </a:spcBef>
            </a:pPr>
            <a:r>
              <a:rPr sz="3600" spc="-10">
                <a:solidFill>
                  <a:srgbClr val="003960"/>
                </a:solidFill>
              </a:rPr>
              <a:t>TABLE</a:t>
            </a:r>
            <a:r>
              <a:rPr sz="3600" spc="-290">
                <a:solidFill>
                  <a:srgbClr val="003960"/>
                </a:solidFill>
              </a:rPr>
              <a:t> </a:t>
            </a:r>
            <a:r>
              <a:rPr sz="3600" spc="-25">
                <a:solidFill>
                  <a:srgbClr val="003960"/>
                </a:solidFill>
              </a:rPr>
              <a:t>OF </a:t>
            </a:r>
            <a:r>
              <a:rPr sz="3600" spc="-30">
                <a:solidFill>
                  <a:srgbClr val="003960"/>
                </a:solidFill>
              </a:rPr>
              <a:t>CONTENTS</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E02AB-B5D9-48D4-9549-9FCF3794B267}"/>
              </a:ext>
            </a:extLst>
          </p:cNvPr>
          <p:cNvSpPr>
            <a:spLocks noGrp="1"/>
          </p:cNvSpPr>
          <p:nvPr>
            <p:ph type="title"/>
          </p:nvPr>
        </p:nvSpPr>
        <p:spPr/>
        <p:txBody>
          <a:bodyPr/>
          <a:lstStyle/>
          <a:p>
            <a:r>
              <a:rPr lang="en-US" dirty="0"/>
              <a:t>INVESTING </a:t>
            </a:r>
            <a:r>
              <a:rPr lang="en-US" spc="-20" dirty="0"/>
              <a:t>ACROSS </a:t>
            </a:r>
            <a:r>
              <a:rPr lang="en-US" dirty="0"/>
              <a:t>THE </a:t>
            </a:r>
            <a:r>
              <a:rPr lang="en-US" spc="-5" dirty="0"/>
              <a:t>ENTIRE </a:t>
            </a:r>
            <a:r>
              <a:rPr lang="en-US" spc="-35" dirty="0"/>
              <a:t>IMPACT </a:t>
            </a:r>
            <a:r>
              <a:rPr lang="en-US" spc="-15" dirty="0"/>
              <a:t>SPECTRUM</a:t>
            </a:r>
            <a:endParaRPr lang="en-US" dirty="0"/>
          </a:p>
        </p:txBody>
      </p:sp>
      <p:sp>
        <p:nvSpPr>
          <p:cNvPr id="13" name="object 3">
            <a:extLst>
              <a:ext uri="{FF2B5EF4-FFF2-40B4-BE49-F238E27FC236}">
                <a16:creationId xmlns:a16="http://schemas.microsoft.com/office/drawing/2014/main" id="{03F4291A-D46B-45A1-83D6-B80138CD6118}"/>
              </a:ext>
            </a:extLst>
          </p:cNvPr>
          <p:cNvSpPr txBox="1"/>
          <p:nvPr/>
        </p:nvSpPr>
        <p:spPr>
          <a:xfrm>
            <a:off x="1076450" y="841580"/>
            <a:ext cx="7901305" cy="433901"/>
          </a:xfrm>
          <a:prstGeom prst="rect">
            <a:avLst/>
          </a:prstGeom>
        </p:spPr>
        <p:txBody>
          <a:bodyPr vert="horz" wrap="square" lIns="0" tIns="11430" rIns="0" bIns="0" rtlCol="0">
            <a:spAutoFit/>
          </a:bodyPr>
          <a:lstStyle/>
          <a:p>
            <a:pPr algn="ctr">
              <a:lnSpc>
                <a:spcPts val="1710"/>
              </a:lnSpc>
              <a:spcBef>
                <a:spcPts val="90"/>
              </a:spcBef>
            </a:pPr>
            <a:r>
              <a:rPr sz="1200" b="1" spc="-10" dirty="0">
                <a:solidFill>
                  <a:srgbClr val="1886C8"/>
                </a:solidFill>
                <a:latin typeface="Arial"/>
                <a:cs typeface="Arial"/>
              </a:rPr>
              <a:t>Our</a:t>
            </a:r>
            <a:r>
              <a:rPr sz="1200" b="1" spc="-70" dirty="0">
                <a:solidFill>
                  <a:srgbClr val="1886C8"/>
                </a:solidFill>
                <a:latin typeface="Arial"/>
                <a:cs typeface="Arial"/>
              </a:rPr>
              <a:t> </a:t>
            </a:r>
            <a:r>
              <a:rPr sz="1200" b="1" spc="5" dirty="0">
                <a:solidFill>
                  <a:srgbClr val="1886C8"/>
                </a:solidFill>
                <a:latin typeface="Arial"/>
                <a:cs typeface="Arial"/>
              </a:rPr>
              <a:t>impact</a:t>
            </a:r>
            <a:r>
              <a:rPr sz="1200" b="1" spc="-155" dirty="0">
                <a:solidFill>
                  <a:srgbClr val="1886C8"/>
                </a:solidFill>
                <a:latin typeface="Arial"/>
                <a:cs typeface="Arial"/>
              </a:rPr>
              <a:t> </a:t>
            </a:r>
            <a:r>
              <a:rPr sz="1200" b="1" spc="-10" dirty="0">
                <a:solidFill>
                  <a:srgbClr val="1886C8"/>
                </a:solidFill>
                <a:latin typeface="Arial"/>
                <a:cs typeface="Arial"/>
              </a:rPr>
              <a:t>themes</a:t>
            </a:r>
            <a:r>
              <a:rPr sz="1200" b="1" spc="-155" dirty="0">
                <a:solidFill>
                  <a:srgbClr val="1886C8"/>
                </a:solidFill>
                <a:latin typeface="Arial"/>
                <a:cs typeface="Arial"/>
              </a:rPr>
              <a:t> </a:t>
            </a:r>
            <a:r>
              <a:rPr sz="1200" b="1" spc="-10" dirty="0">
                <a:solidFill>
                  <a:srgbClr val="1886C8"/>
                </a:solidFill>
                <a:latin typeface="Arial"/>
                <a:cs typeface="Arial"/>
              </a:rPr>
              <a:t>are</a:t>
            </a:r>
            <a:r>
              <a:rPr sz="1200" b="1" spc="-70" dirty="0">
                <a:solidFill>
                  <a:srgbClr val="1886C8"/>
                </a:solidFill>
                <a:latin typeface="Arial"/>
                <a:cs typeface="Arial"/>
              </a:rPr>
              <a:t> </a:t>
            </a:r>
            <a:r>
              <a:rPr sz="1200" b="1" spc="-10" dirty="0">
                <a:solidFill>
                  <a:srgbClr val="1886C8"/>
                </a:solidFill>
                <a:latin typeface="Arial"/>
                <a:cs typeface="Arial"/>
              </a:rPr>
              <a:t>broadly</a:t>
            </a:r>
            <a:r>
              <a:rPr sz="1200" b="1" spc="-155" dirty="0">
                <a:solidFill>
                  <a:srgbClr val="1886C8"/>
                </a:solidFill>
                <a:latin typeface="Arial"/>
                <a:cs typeface="Arial"/>
              </a:rPr>
              <a:t> </a:t>
            </a:r>
            <a:r>
              <a:rPr sz="1200" b="1" spc="-10" dirty="0">
                <a:solidFill>
                  <a:srgbClr val="1886C8"/>
                </a:solidFill>
                <a:latin typeface="Arial"/>
                <a:cs typeface="Arial"/>
              </a:rPr>
              <a:t>aligned</a:t>
            </a:r>
            <a:r>
              <a:rPr sz="1200" b="1" spc="-150" dirty="0">
                <a:solidFill>
                  <a:srgbClr val="1886C8"/>
                </a:solidFill>
                <a:latin typeface="Arial"/>
                <a:cs typeface="Arial"/>
              </a:rPr>
              <a:t> </a:t>
            </a:r>
            <a:r>
              <a:rPr sz="1200" b="1" spc="15" dirty="0">
                <a:solidFill>
                  <a:srgbClr val="1886C8"/>
                </a:solidFill>
                <a:latin typeface="Arial"/>
                <a:cs typeface="Arial"/>
              </a:rPr>
              <a:t>with</a:t>
            </a:r>
            <a:r>
              <a:rPr sz="1200" b="1" spc="-240" dirty="0">
                <a:solidFill>
                  <a:srgbClr val="1886C8"/>
                </a:solidFill>
                <a:latin typeface="Arial"/>
                <a:cs typeface="Arial"/>
              </a:rPr>
              <a:t> </a:t>
            </a:r>
            <a:r>
              <a:rPr sz="1200" b="1" spc="-5" dirty="0">
                <a:solidFill>
                  <a:srgbClr val="1886C8"/>
                </a:solidFill>
                <a:latin typeface="Arial"/>
                <a:cs typeface="Arial"/>
              </a:rPr>
              <a:t>the</a:t>
            </a:r>
            <a:r>
              <a:rPr sz="1200" b="1" spc="-70" dirty="0">
                <a:solidFill>
                  <a:srgbClr val="1886C8"/>
                </a:solidFill>
                <a:latin typeface="Arial"/>
                <a:cs typeface="Arial"/>
              </a:rPr>
              <a:t> </a:t>
            </a:r>
            <a:r>
              <a:rPr sz="1200" b="1" spc="-10" dirty="0">
                <a:solidFill>
                  <a:srgbClr val="1886C8"/>
                </a:solidFill>
                <a:latin typeface="Arial"/>
                <a:cs typeface="Arial"/>
              </a:rPr>
              <a:t>U.N.</a:t>
            </a:r>
            <a:r>
              <a:rPr sz="1200" b="1" spc="-155" dirty="0">
                <a:solidFill>
                  <a:srgbClr val="1886C8"/>
                </a:solidFill>
                <a:latin typeface="Arial"/>
                <a:cs typeface="Arial"/>
              </a:rPr>
              <a:t> </a:t>
            </a:r>
            <a:r>
              <a:rPr sz="1200" b="1" spc="-10" dirty="0">
                <a:solidFill>
                  <a:srgbClr val="1886C8"/>
                </a:solidFill>
                <a:latin typeface="Arial"/>
                <a:cs typeface="Arial"/>
              </a:rPr>
              <a:t>Sustainable</a:t>
            </a:r>
            <a:r>
              <a:rPr sz="1200" b="1" spc="-150" dirty="0">
                <a:solidFill>
                  <a:srgbClr val="1886C8"/>
                </a:solidFill>
                <a:latin typeface="Arial"/>
                <a:cs typeface="Arial"/>
              </a:rPr>
              <a:t> </a:t>
            </a:r>
            <a:r>
              <a:rPr sz="1200" b="1" spc="-20" dirty="0">
                <a:solidFill>
                  <a:srgbClr val="1886C8"/>
                </a:solidFill>
                <a:latin typeface="Arial"/>
                <a:cs typeface="Arial"/>
              </a:rPr>
              <a:t>Development</a:t>
            </a:r>
            <a:r>
              <a:rPr sz="1200" b="1" spc="-240" dirty="0">
                <a:solidFill>
                  <a:srgbClr val="1886C8"/>
                </a:solidFill>
                <a:latin typeface="Arial"/>
                <a:cs typeface="Arial"/>
              </a:rPr>
              <a:t> </a:t>
            </a:r>
            <a:r>
              <a:rPr sz="1200" b="1" spc="-10" dirty="0">
                <a:solidFill>
                  <a:srgbClr val="1886C8"/>
                </a:solidFill>
                <a:latin typeface="Arial"/>
                <a:cs typeface="Arial"/>
              </a:rPr>
              <a:t>Goals</a:t>
            </a:r>
            <a:r>
              <a:rPr sz="1200" b="1" spc="-150" dirty="0">
                <a:solidFill>
                  <a:srgbClr val="1886C8"/>
                </a:solidFill>
                <a:latin typeface="Arial"/>
                <a:cs typeface="Arial"/>
              </a:rPr>
              <a:t> </a:t>
            </a:r>
            <a:r>
              <a:rPr sz="1200" b="1" spc="-10" dirty="0">
                <a:solidFill>
                  <a:srgbClr val="1886C8"/>
                </a:solidFill>
                <a:latin typeface="Arial"/>
                <a:cs typeface="Arial"/>
              </a:rPr>
              <a:t>(SDGs).</a:t>
            </a:r>
            <a:endParaRPr sz="1200" dirty="0">
              <a:latin typeface="Arial"/>
              <a:cs typeface="Arial"/>
            </a:endParaRPr>
          </a:p>
          <a:p>
            <a:pPr marL="9525" algn="ctr">
              <a:lnSpc>
                <a:spcPts val="1710"/>
              </a:lnSpc>
            </a:pPr>
            <a:r>
              <a:rPr sz="1200" b="1" spc="-10" dirty="0">
                <a:solidFill>
                  <a:srgbClr val="1886C8"/>
                </a:solidFill>
                <a:latin typeface="Arial"/>
                <a:cs typeface="Arial"/>
              </a:rPr>
              <a:t>The</a:t>
            </a:r>
            <a:r>
              <a:rPr sz="1200" b="1" spc="-85" dirty="0">
                <a:solidFill>
                  <a:srgbClr val="1886C8"/>
                </a:solidFill>
                <a:latin typeface="Arial"/>
                <a:cs typeface="Arial"/>
              </a:rPr>
              <a:t> </a:t>
            </a:r>
            <a:r>
              <a:rPr sz="1200" b="1" dirty="0">
                <a:solidFill>
                  <a:srgbClr val="1886C8"/>
                </a:solidFill>
                <a:latin typeface="Arial"/>
                <a:cs typeface="Arial"/>
              </a:rPr>
              <a:t>mapping</a:t>
            </a:r>
            <a:r>
              <a:rPr sz="1200" b="1" spc="-240" dirty="0">
                <a:solidFill>
                  <a:srgbClr val="1886C8"/>
                </a:solidFill>
                <a:latin typeface="Arial"/>
                <a:cs typeface="Arial"/>
              </a:rPr>
              <a:t> </a:t>
            </a:r>
            <a:r>
              <a:rPr sz="1200" b="1" spc="-10" dirty="0">
                <a:solidFill>
                  <a:srgbClr val="1886C8"/>
                </a:solidFill>
                <a:latin typeface="Arial"/>
                <a:cs typeface="Arial"/>
              </a:rPr>
              <a:t>between</a:t>
            </a:r>
            <a:r>
              <a:rPr sz="1200" b="1" spc="-165" dirty="0">
                <a:solidFill>
                  <a:srgbClr val="1886C8"/>
                </a:solidFill>
                <a:latin typeface="Arial"/>
                <a:cs typeface="Arial"/>
              </a:rPr>
              <a:t> </a:t>
            </a:r>
            <a:r>
              <a:rPr sz="1200" b="1" spc="-10" dirty="0">
                <a:solidFill>
                  <a:srgbClr val="1886C8"/>
                </a:solidFill>
                <a:latin typeface="Arial"/>
                <a:cs typeface="Arial"/>
              </a:rPr>
              <a:t>our</a:t>
            </a:r>
            <a:r>
              <a:rPr sz="1200" b="1" spc="-160" dirty="0">
                <a:solidFill>
                  <a:srgbClr val="1886C8"/>
                </a:solidFill>
                <a:latin typeface="Arial"/>
                <a:cs typeface="Arial"/>
              </a:rPr>
              <a:t> </a:t>
            </a:r>
            <a:r>
              <a:rPr sz="1200" b="1" spc="5" dirty="0">
                <a:solidFill>
                  <a:srgbClr val="1886C8"/>
                </a:solidFill>
                <a:latin typeface="Arial"/>
                <a:cs typeface="Arial"/>
              </a:rPr>
              <a:t>themes</a:t>
            </a:r>
            <a:r>
              <a:rPr sz="1200" b="1" spc="-160" dirty="0">
                <a:solidFill>
                  <a:srgbClr val="1886C8"/>
                </a:solidFill>
                <a:latin typeface="Arial"/>
                <a:cs typeface="Arial"/>
              </a:rPr>
              <a:t> </a:t>
            </a:r>
            <a:r>
              <a:rPr sz="1200" b="1" spc="-10" dirty="0">
                <a:solidFill>
                  <a:srgbClr val="1886C8"/>
                </a:solidFill>
                <a:latin typeface="Arial"/>
                <a:cs typeface="Arial"/>
              </a:rPr>
              <a:t>and</a:t>
            </a:r>
            <a:r>
              <a:rPr sz="1200" b="1" spc="-165" dirty="0">
                <a:solidFill>
                  <a:srgbClr val="1886C8"/>
                </a:solidFill>
                <a:latin typeface="Arial"/>
                <a:cs typeface="Arial"/>
              </a:rPr>
              <a:t> </a:t>
            </a:r>
            <a:r>
              <a:rPr sz="1200" b="1" spc="-5" dirty="0">
                <a:solidFill>
                  <a:srgbClr val="1886C8"/>
                </a:solidFill>
                <a:latin typeface="Arial"/>
                <a:cs typeface="Arial"/>
              </a:rPr>
              <a:t>the</a:t>
            </a:r>
            <a:r>
              <a:rPr sz="1200" b="1" spc="-80" dirty="0">
                <a:solidFill>
                  <a:srgbClr val="1886C8"/>
                </a:solidFill>
                <a:latin typeface="Arial"/>
                <a:cs typeface="Arial"/>
              </a:rPr>
              <a:t> </a:t>
            </a:r>
            <a:r>
              <a:rPr sz="1200" b="1" spc="-10" dirty="0">
                <a:solidFill>
                  <a:srgbClr val="1886C8"/>
                </a:solidFill>
                <a:latin typeface="Arial"/>
                <a:cs typeface="Arial"/>
              </a:rPr>
              <a:t>SDGs</a:t>
            </a:r>
            <a:r>
              <a:rPr sz="1200" b="1" spc="-160" dirty="0">
                <a:solidFill>
                  <a:srgbClr val="1886C8"/>
                </a:solidFill>
                <a:latin typeface="Arial"/>
                <a:cs typeface="Arial"/>
              </a:rPr>
              <a:t> </a:t>
            </a:r>
            <a:r>
              <a:rPr sz="1200" b="1" spc="-5" dirty="0">
                <a:solidFill>
                  <a:srgbClr val="1886C8"/>
                </a:solidFill>
                <a:latin typeface="Arial"/>
                <a:cs typeface="Arial"/>
              </a:rPr>
              <a:t>is</a:t>
            </a:r>
            <a:r>
              <a:rPr sz="1200" b="1" spc="-85" dirty="0">
                <a:solidFill>
                  <a:srgbClr val="1886C8"/>
                </a:solidFill>
                <a:latin typeface="Arial"/>
                <a:cs typeface="Arial"/>
              </a:rPr>
              <a:t> </a:t>
            </a:r>
            <a:r>
              <a:rPr sz="1200" b="1" dirty="0">
                <a:solidFill>
                  <a:srgbClr val="1886C8"/>
                </a:solidFill>
                <a:latin typeface="Arial"/>
                <a:cs typeface="Arial"/>
              </a:rPr>
              <a:t>depicted</a:t>
            </a:r>
            <a:r>
              <a:rPr sz="1200" b="1" spc="-160" dirty="0">
                <a:solidFill>
                  <a:srgbClr val="1886C8"/>
                </a:solidFill>
                <a:latin typeface="Arial"/>
                <a:cs typeface="Arial"/>
              </a:rPr>
              <a:t> </a:t>
            </a:r>
            <a:r>
              <a:rPr sz="1200" b="1" spc="-25" dirty="0">
                <a:solidFill>
                  <a:srgbClr val="1886C8"/>
                </a:solidFill>
                <a:latin typeface="Arial"/>
                <a:cs typeface="Arial"/>
              </a:rPr>
              <a:t>below.</a:t>
            </a:r>
            <a:endParaRPr sz="1200" dirty="0">
              <a:latin typeface="Arial"/>
              <a:cs typeface="Arial"/>
            </a:endParaRPr>
          </a:p>
        </p:txBody>
      </p:sp>
      <p:sp>
        <p:nvSpPr>
          <p:cNvPr id="46" name="Slide Number Placeholder 3">
            <a:extLst>
              <a:ext uri="{FF2B5EF4-FFF2-40B4-BE49-F238E27FC236}">
                <a16:creationId xmlns:a16="http://schemas.microsoft.com/office/drawing/2014/main" id="{8B0FBB43-5547-4014-B5C3-5DA2259ED0C0}"/>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20</a:t>
            </a:fld>
            <a:endParaRPr lang="en-US" sz="800" dirty="0">
              <a:solidFill>
                <a:srgbClr val="6D6E71"/>
              </a:solidFill>
              <a:latin typeface="Arial" panose="020B0604020202020204"/>
              <a:cs typeface="+mn-cs"/>
            </a:endParaRPr>
          </a:p>
        </p:txBody>
      </p:sp>
      <p:graphicFrame>
        <p:nvGraphicFramePr>
          <p:cNvPr id="47" name="Table 46">
            <a:extLst>
              <a:ext uri="{FF2B5EF4-FFF2-40B4-BE49-F238E27FC236}">
                <a16:creationId xmlns:a16="http://schemas.microsoft.com/office/drawing/2014/main" id="{CDDFA684-EF84-40C0-A96E-83700DE60327}"/>
              </a:ext>
            </a:extLst>
          </p:cNvPr>
          <p:cNvGraphicFramePr>
            <a:graphicFrameLocks noGrp="1"/>
          </p:cNvGraphicFramePr>
          <p:nvPr>
            <p:extLst>
              <p:ext uri="{D42A27DB-BD31-4B8C-83A1-F6EECF244321}">
                <p14:modId xmlns:p14="http://schemas.microsoft.com/office/powerpoint/2010/main" val="938230111"/>
              </p:ext>
            </p:extLst>
          </p:nvPr>
        </p:nvGraphicFramePr>
        <p:xfrm>
          <a:off x="457200" y="1372063"/>
          <a:ext cx="9139806" cy="5926704"/>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5787006">
                  <a:extLst>
                    <a:ext uri="{9D8B030D-6E8A-4147-A177-3AD203B41FA5}">
                      <a16:colId xmlns:a16="http://schemas.microsoft.com/office/drawing/2014/main" val="20001"/>
                    </a:ext>
                  </a:extLst>
                </a:gridCol>
              </a:tblGrid>
              <a:tr h="301358">
                <a:tc gridSpan="2">
                  <a:txBody>
                    <a:bodyPr/>
                    <a:lstStyle/>
                    <a:p>
                      <a:r>
                        <a:rPr lang="en-US" sz="1200" b="1">
                          <a:solidFill>
                            <a:srgbClr val="006600"/>
                          </a:solidFill>
                          <a:latin typeface="Arial" panose="020B0604020202020204" pitchFamily="34" charset="0"/>
                          <a:cs typeface="Arial" panose="020B0604020202020204" pitchFamily="34" charset="0"/>
                        </a:rPr>
                        <a:t>Economic Development</a:t>
                      </a:r>
                      <a:r>
                        <a:rPr lang="en-US" sz="1200" b="1" baseline="0">
                          <a:solidFill>
                            <a:srgbClr val="006600"/>
                          </a:solidFill>
                          <a:latin typeface="Arial" panose="020B0604020202020204" pitchFamily="34" charset="0"/>
                          <a:cs typeface="Arial" panose="020B0604020202020204" pitchFamily="34" charset="0"/>
                        </a:rPr>
                        <a:t> &amp; Social Inclusion</a:t>
                      </a:r>
                      <a:endParaRPr lang="en-US" sz="1200" b="1">
                        <a:solidFill>
                          <a:srgbClr val="0066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502263">
                <a:tc>
                  <a:txBody>
                    <a:bodyPr/>
                    <a:lstStyle/>
                    <a:p>
                      <a:r>
                        <a:rPr lang="en-US" sz="1200">
                          <a:solidFill>
                            <a:schemeClr val="tx1"/>
                          </a:solidFill>
                          <a:latin typeface="Arial" panose="020B0604020202020204" pitchFamily="34" charset="0"/>
                          <a:cs typeface="Arial" panose="020B0604020202020204" pitchFamily="34" charset="0"/>
                        </a:rPr>
                        <a:t>Affordable</a:t>
                      </a:r>
                      <a:r>
                        <a:rPr lang="en-US" sz="1200" baseline="0">
                          <a:solidFill>
                            <a:schemeClr val="tx1"/>
                          </a:solidFill>
                          <a:latin typeface="Arial" panose="020B0604020202020204" pitchFamily="34" charset="0"/>
                          <a:cs typeface="Arial" panose="020B0604020202020204" pitchFamily="34" charset="0"/>
                        </a:rPr>
                        <a:t> housing</a:t>
                      </a:r>
                      <a:endParaRPr lang="en-US" sz="120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263">
                <a:tc>
                  <a:txBody>
                    <a:bodyPr/>
                    <a:lstStyle/>
                    <a:p>
                      <a:r>
                        <a:rPr lang="en-US" sz="1200">
                          <a:solidFill>
                            <a:schemeClr val="tx1"/>
                          </a:solidFill>
                          <a:latin typeface="Arial" panose="020B0604020202020204" pitchFamily="34" charset="0"/>
                          <a:cs typeface="Arial" panose="020B0604020202020204" pitchFamily="34" charset="0"/>
                        </a:rPr>
                        <a:t>Economic mobility &amp; community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263">
                <a:tc>
                  <a:txBody>
                    <a:bodyPr/>
                    <a:lstStyle/>
                    <a:p>
                      <a:r>
                        <a:rPr lang="en-US" sz="1200">
                          <a:solidFill>
                            <a:schemeClr val="tx1"/>
                          </a:solidFill>
                          <a:latin typeface="Arial" panose="020B0604020202020204" pitchFamily="34" charset="0"/>
                          <a:cs typeface="Arial" panose="020B0604020202020204" pitchFamily="34" charset="0"/>
                        </a:rPr>
                        <a:t>Education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263">
                <a:tc>
                  <a:txBody>
                    <a:bodyPr/>
                    <a:lstStyle/>
                    <a:p>
                      <a:r>
                        <a:rPr lang="en-US" sz="1200">
                          <a:solidFill>
                            <a:schemeClr val="tx1"/>
                          </a:solidFill>
                          <a:latin typeface="Arial" panose="020B0604020202020204" pitchFamily="34" charset="0"/>
                          <a:cs typeface="Arial" panose="020B0604020202020204" pitchFamily="34" charset="0"/>
                        </a:rPr>
                        <a:t>Diversity,</a:t>
                      </a:r>
                      <a:r>
                        <a:rPr lang="en-US" sz="1200" baseline="0">
                          <a:solidFill>
                            <a:schemeClr val="tx1"/>
                          </a:solidFill>
                          <a:latin typeface="Arial" panose="020B0604020202020204" pitchFamily="34" charset="0"/>
                          <a:cs typeface="Arial" panose="020B0604020202020204" pitchFamily="34" charset="0"/>
                        </a:rPr>
                        <a:t> inclusion, equality</a:t>
                      </a:r>
                      <a:endParaRPr lang="en-US" sz="120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358">
                <a:tc gridSpan="2">
                  <a:txBody>
                    <a:bodyPr/>
                    <a:lstStyle/>
                    <a:p>
                      <a:r>
                        <a:rPr lang="en-US" sz="1200" b="1">
                          <a:solidFill>
                            <a:srgbClr val="006600"/>
                          </a:solidFill>
                          <a:latin typeface="Arial" panose="020B0604020202020204" pitchFamily="34" charset="0"/>
                          <a:cs typeface="Arial" panose="020B0604020202020204" pitchFamily="34" charset="0"/>
                        </a:rPr>
                        <a:t>Health &amp;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5"/>
                  </a:ext>
                </a:extLst>
              </a:tr>
              <a:tr h="502263">
                <a:tc>
                  <a:txBody>
                    <a:bodyPr/>
                    <a:lstStyle/>
                    <a:p>
                      <a:r>
                        <a:rPr lang="en-US" sz="1200">
                          <a:solidFill>
                            <a:schemeClr val="tx1"/>
                          </a:solidFill>
                          <a:latin typeface="Arial" panose="020B0604020202020204" pitchFamily="34" charset="0"/>
                          <a:cs typeface="Arial" panose="020B0604020202020204" pitchFamily="34" charset="0"/>
                        </a:rPr>
                        <a:t>Health &amp; wellness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2263">
                <a:tc>
                  <a:txBody>
                    <a:bodyPr/>
                    <a:lstStyle/>
                    <a:p>
                      <a:r>
                        <a:rPr lang="en-US" sz="1200">
                          <a:solidFill>
                            <a:schemeClr val="tx1"/>
                          </a:solidFill>
                          <a:latin typeface="Arial" panose="020B0604020202020204" pitchFamily="34" charset="0"/>
                          <a:cs typeface="Arial" panose="020B0604020202020204" pitchFamily="34" charset="0"/>
                        </a:rPr>
                        <a:t>Clean water &amp; sanitation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1358">
                <a:tc gridSpan="2">
                  <a:txBody>
                    <a:bodyPr/>
                    <a:lstStyle/>
                    <a:p>
                      <a:r>
                        <a:rPr lang="en-US" sz="1200" b="1">
                          <a:solidFill>
                            <a:srgbClr val="006600"/>
                          </a:solidFill>
                          <a:latin typeface="Arial" panose="020B0604020202020204" pitchFamily="34" charset="0"/>
                          <a:cs typeface="Arial" panose="020B0604020202020204" pitchFamily="34" charset="0"/>
                        </a:rPr>
                        <a:t>Environment and Climate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8"/>
                  </a:ext>
                </a:extLst>
              </a:tr>
              <a:tr h="502263">
                <a:tc>
                  <a:txBody>
                    <a:bodyPr/>
                    <a:lstStyle/>
                    <a:p>
                      <a:r>
                        <a:rPr lang="en-US" sz="1200">
                          <a:solidFill>
                            <a:schemeClr val="tx1"/>
                          </a:solidFill>
                          <a:latin typeface="Arial" panose="020B0604020202020204" pitchFamily="34" charset="0"/>
                          <a:cs typeface="Arial" panose="020B0604020202020204" pitchFamily="34" charset="0"/>
                        </a:rPr>
                        <a:t>Sustainable technology</a:t>
                      </a:r>
                      <a:r>
                        <a:rPr lang="en-US" sz="1200" baseline="0">
                          <a:solidFill>
                            <a:schemeClr val="tx1"/>
                          </a:solidFill>
                          <a:latin typeface="Arial" panose="020B0604020202020204" pitchFamily="34" charset="0"/>
                          <a:cs typeface="Arial" panose="020B0604020202020204" pitchFamily="34" charset="0"/>
                        </a:rPr>
                        <a:t> innovation</a:t>
                      </a:r>
                      <a:endParaRPr lang="en-US" sz="120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02263">
                <a:tc>
                  <a:txBody>
                    <a:bodyPr/>
                    <a:lstStyle/>
                    <a:p>
                      <a:r>
                        <a:rPr lang="en-US" sz="1200">
                          <a:solidFill>
                            <a:schemeClr val="tx1"/>
                          </a:solidFill>
                          <a:latin typeface="Arial" panose="020B0604020202020204" pitchFamily="34" charset="0"/>
                          <a:cs typeface="Arial" panose="020B0604020202020204" pitchFamily="34" charset="0"/>
                        </a:rPr>
                        <a:t>Efficient production</a:t>
                      </a:r>
                      <a:r>
                        <a:rPr lang="en-US" sz="1200" baseline="0">
                          <a:solidFill>
                            <a:schemeClr val="tx1"/>
                          </a:solidFill>
                          <a:latin typeface="Arial" panose="020B0604020202020204" pitchFamily="34" charset="0"/>
                          <a:cs typeface="Arial" panose="020B0604020202020204" pitchFamily="34" charset="0"/>
                        </a:rPr>
                        <a:t> &amp; conservation</a:t>
                      </a:r>
                      <a:endParaRPr lang="en-US" sz="120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02263">
                <a:tc>
                  <a:txBody>
                    <a:bodyPr/>
                    <a:lstStyle/>
                    <a:p>
                      <a:r>
                        <a:rPr lang="en-US" sz="1200">
                          <a:solidFill>
                            <a:schemeClr val="tx1"/>
                          </a:solidFill>
                          <a:latin typeface="Arial" panose="020B0604020202020204" pitchFamily="34" charset="0"/>
                          <a:cs typeface="Arial" panose="020B0604020202020204" pitchFamily="34" charset="0"/>
                        </a:rPr>
                        <a:t>Clean energy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02263">
                <a:tc>
                  <a:txBody>
                    <a:bodyPr/>
                    <a:lstStyle/>
                    <a:p>
                      <a:r>
                        <a:rPr lang="en-US" sz="1200">
                          <a:solidFill>
                            <a:schemeClr val="tx1"/>
                          </a:solidFill>
                          <a:latin typeface="Arial" panose="020B0604020202020204" pitchFamily="34" charset="0"/>
                          <a:cs typeface="Arial" panose="020B0604020202020204" pitchFamily="34" charset="0"/>
                        </a:rPr>
                        <a:t>Sustainable</a:t>
                      </a:r>
                      <a:r>
                        <a:rPr lang="en-US" sz="1200" baseline="0">
                          <a:solidFill>
                            <a:schemeClr val="tx1"/>
                          </a:solidFill>
                          <a:latin typeface="Arial" panose="020B0604020202020204" pitchFamily="34" charset="0"/>
                          <a:cs typeface="Arial" panose="020B0604020202020204" pitchFamily="34" charset="0"/>
                        </a:rPr>
                        <a:t> agriculture/</a:t>
                      </a:r>
                      <a:br>
                        <a:rPr lang="en-US" sz="1200" baseline="0">
                          <a:solidFill>
                            <a:schemeClr val="tx1"/>
                          </a:solidFill>
                          <a:latin typeface="Arial" panose="020B0604020202020204" pitchFamily="34" charset="0"/>
                          <a:cs typeface="Arial" panose="020B0604020202020204" pitchFamily="34" charset="0"/>
                        </a:rPr>
                      </a:br>
                      <a:r>
                        <a:rPr lang="en-US" sz="1200" baseline="0">
                          <a:solidFill>
                            <a:schemeClr val="tx1"/>
                          </a:solidFill>
                          <a:latin typeface="Arial" panose="020B0604020202020204" pitchFamily="34" charset="0"/>
                          <a:cs typeface="Arial" panose="020B0604020202020204" pitchFamily="34" charset="0"/>
                        </a:rPr>
                        <a:t>natural resource management</a:t>
                      </a:r>
                      <a:endParaRPr lang="en-US" sz="120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pSp>
        <p:nvGrpSpPr>
          <p:cNvPr id="48" name="Group 47">
            <a:extLst>
              <a:ext uri="{FF2B5EF4-FFF2-40B4-BE49-F238E27FC236}">
                <a16:creationId xmlns:a16="http://schemas.microsoft.com/office/drawing/2014/main" id="{EC8B3CD8-DE29-4DAA-A093-99AD77B78C56}"/>
              </a:ext>
            </a:extLst>
          </p:cNvPr>
          <p:cNvGrpSpPr/>
          <p:nvPr/>
        </p:nvGrpSpPr>
        <p:grpSpPr>
          <a:xfrm>
            <a:off x="3959254" y="1696212"/>
            <a:ext cx="4582190" cy="5585683"/>
            <a:chOff x="3959254" y="1581912"/>
            <a:chExt cx="4582190" cy="5585683"/>
          </a:xfrm>
        </p:grpSpPr>
        <p:pic>
          <p:nvPicPr>
            <p:cNvPr id="49" name="Picture 48">
              <a:extLst>
                <a:ext uri="{FF2B5EF4-FFF2-40B4-BE49-F238E27FC236}">
                  <a16:creationId xmlns:a16="http://schemas.microsoft.com/office/drawing/2014/main" id="{039E760F-C424-4DA7-917C-AF38FB655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690" y="1582752"/>
              <a:ext cx="499357" cy="499357"/>
            </a:xfrm>
            <a:prstGeom prst="rect">
              <a:avLst/>
            </a:prstGeom>
          </p:spPr>
        </p:pic>
        <p:pic>
          <p:nvPicPr>
            <p:cNvPr id="50" name="Picture 49">
              <a:extLst>
                <a:ext uri="{FF2B5EF4-FFF2-40B4-BE49-F238E27FC236}">
                  <a16:creationId xmlns:a16="http://schemas.microsoft.com/office/drawing/2014/main" id="{7567BBA0-4615-466A-8788-9EB353D8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224" y="1581912"/>
              <a:ext cx="499357" cy="499357"/>
            </a:xfrm>
            <a:prstGeom prst="rect">
              <a:avLst/>
            </a:prstGeom>
          </p:spPr>
        </p:pic>
        <p:pic>
          <p:nvPicPr>
            <p:cNvPr id="51" name="Picture 50">
              <a:extLst>
                <a:ext uri="{FF2B5EF4-FFF2-40B4-BE49-F238E27FC236}">
                  <a16:creationId xmlns:a16="http://schemas.microsoft.com/office/drawing/2014/main" id="{EA411D27-9F1B-4AC8-9F5B-35F399527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690" y="2082109"/>
              <a:ext cx="499357" cy="499357"/>
            </a:xfrm>
            <a:prstGeom prst="rect">
              <a:avLst/>
            </a:prstGeom>
          </p:spPr>
        </p:pic>
        <p:pic>
          <p:nvPicPr>
            <p:cNvPr id="52" name="Picture 51">
              <a:extLst>
                <a:ext uri="{FF2B5EF4-FFF2-40B4-BE49-F238E27FC236}">
                  <a16:creationId xmlns:a16="http://schemas.microsoft.com/office/drawing/2014/main" id="{B9453333-C93E-45B3-9C42-187A2071AF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4689" y="2082109"/>
              <a:ext cx="499357" cy="499357"/>
            </a:xfrm>
            <a:prstGeom prst="rect">
              <a:avLst/>
            </a:prstGeom>
          </p:spPr>
        </p:pic>
        <p:pic>
          <p:nvPicPr>
            <p:cNvPr id="53" name="Picture 52">
              <a:extLst>
                <a:ext uri="{FF2B5EF4-FFF2-40B4-BE49-F238E27FC236}">
                  <a16:creationId xmlns:a16="http://schemas.microsoft.com/office/drawing/2014/main" id="{4AD0FE16-AD7D-4541-ADC0-67FA79BEF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7330" y="2081022"/>
              <a:ext cx="499357" cy="499357"/>
            </a:xfrm>
            <a:prstGeom prst="rect">
              <a:avLst/>
            </a:prstGeom>
          </p:spPr>
        </p:pic>
        <p:pic>
          <p:nvPicPr>
            <p:cNvPr id="54" name="Picture 53">
              <a:extLst>
                <a:ext uri="{FF2B5EF4-FFF2-40B4-BE49-F238E27FC236}">
                  <a16:creationId xmlns:a16="http://schemas.microsoft.com/office/drawing/2014/main" id="{92127352-46FC-4D0C-85CC-83A2070942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8866" y="2084832"/>
              <a:ext cx="499357" cy="499357"/>
            </a:xfrm>
            <a:prstGeom prst="rect">
              <a:avLst/>
            </a:prstGeom>
          </p:spPr>
        </p:pic>
        <p:pic>
          <p:nvPicPr>
            <p:cNvPr id="55" name="Picture 54">
              <a:extLst>
                <a:ext uri="{FF2B5EF4-FFF2-40B4-BE49-F238E27FC236}">
                  <a16:creationId xmlns:a16="http://schemas.microsoft.com/office/drawing/2014/main" id="{155DD70D-2535-44CB-A4F7-1460E4199F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7592" y="2082109"/>
              <a:ext cx="499357" cy="499357"/>
            </a:xfrm>
            <a:prstGeom prst="rect">
              <a:avLst/>
            </a:prstGeom>
          </p:spPr>
        </p:pic>
        <p:pic>
          <p:nvPicPr>
            <p:cNvPr id="56" name="Picture 55">
              <a:extLst>
                <a:ext uri="{FF2B5EF4-FFF2-40B4-BE49-F238E27FC236}">
                  <a16:creationId xmlns:a16="http://schemas.microsoft.com/office/drawing/2014/main" id="{0C8B00D2-1C59-4473-8CA7-E03F98BA1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6317" y="2082109"/>
              <a:ext cx="499357" cy="499357"/>
            </a:xfrm>
            <a:prstGeom prst="rect">
              <a:avLst/>
            </a:prstGeom>
          </p:spPr>
        </p:pic>
        <p:pic>
          <p:nvPicPr>
            <p:cNvPr id="57" name="Picture 56">
              <a:extLst>
                <a:ext uri="{FF2B5EF4-FFF2-40B4-BE49-F238E27FC236}">
                  <a16:creationId xmlns:a16="http://schemas.microsoft.com/office/drawing/2014/main" id="{15E82416-A34A-4C9C-A3F9-1542A521B6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42087" y="2084832"/>
              <a:ext cx="499357" cy="499357"/>
            </a:xfrm>
            <a:prstGeom prst="rect">
              <a:avLst/>
            </a:prstGeom>
          </p:spPr>
        </p:pic>
        <p:pic>
          <p:nvPicPr>
            <p:cNvPr id="58" name="Picture 57">
              <a:extLst>
                <a:ext uri="{FF2B5EF4-FFF2-40B4-BE49-F238E27FC236}">
                  <a16:creationId xmlns:a16="http://schemas.microsoft.com/office/drawing/2014/main" id="{4028B625-13DA-4588-B540-90A5EA197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690" y="2579196"/>
              <a:ext cx="499357" cy="499357"/>
            </a:xfrm>
            <a:prstGeom prst="rect">
              <a:avLst/>
            </a:prstGeom>
          </p:spPr>
        </p:pic>
        <p:pic>
          <p:nvPicPr>
            <p:cNvPr id="59" name="Picture 58">
              <a:extLst>
                <a:ext uri="{FF2B5EF4-FFF2-40B4-BE49-F238E27FC236}">
                  <a16:creationId xmlns:a16="http://schemas.microsoft.com/office/drawing/2014/main" id="{1A6F4818-3016-4F84-B744-9C1E083EEA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3520" y="2578608"/>
              <a:ext cx="499357" cy="499357"/>
            </a:xfrm>
            <a:prstGeom prst="rect">
              <a:avLst/>
            </a:prstGeom>
          </p:spPr>
        </p:pic>
        <p:pic>
          <p:nvPicPr>
            <p:cNvPr id="60" name="Picture 59">
              <a:extLst>
                <a:ext uri="{FF2B5EF4-FFF2-40B4-BE49-F238E27FC236}">
                  <a16:creationId xmlns:a16="http://schemas.microsoft.com/office/drawing/2014/main" id="{88B5D376-807A-4B82-8978-BA17679036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690" y="3076283"/>
              <a:ext cx="499357" cy="499357"/>
            </a:xfrm>
            <a:prstGeom prst="rect">
              <a:avLst/>
            </a:prstGeom>
          </p:spPr>
        </p:pic>
        <p:pic>
          <p:nvPicPr>
            <p:cNvPr id="61" name="Picture 60">
              <a:extLst>
                <a:ext uri="{FF2B5EF4-FFF2-40B4-BE49-F238E27FC236}">
                  <a16:creationId xmlns:a16="http://schemas.microsoft.com/office/drawing/2014/main" id="{073B63E1-C14C-45A8-8259-17B029D69A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03519" y="3072384"/>
              <a:ext cx="502920" cy="513791"/>
            </a:xfrm>
            <a:prstGeom prst="rect">
              <a:avLst/>
            </a:prstGeom>
          </p:spPr>
        </p:pic>
        <p:pic>
          <p:nvPicPr>
            <p:cNvPr id="62" name="Picture 61">
              <a:extLst>
                <a:ext uri="{FF2B5EF4-FFF2-40B4-BE49-F238E27FC236}">
                  <a16:creationId xmlns:a16="http://schemas.microsoft.com/office/drawing/2014/main" id="{6A80DD1C-A67C-4076-A92A-8049AC3B3A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690" y="3878779"/>
              <a:ext cx="499357" cy="499357"/>
            </a:xfrm>
            <a:prstGeom prst="rect">
              <a:avLst/>
            </a:prstGeom>
          </p:spPr>
        </p:pic>
        <p:pic>
          <p:nvPicPr>
            <p:cNvPr id="63" name="Picture 62">
              <a:extLst>
                <a:ext uri="{FF2B5EF4-FFF2-40B4-BE49-F238E27FC236}">
                  <a16:creationId xmlns:a16="http://schemas.microsoft.com/office/drawing/2014/main" id="{7EB1BA51-2F6B-4738-9902-610798339F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499" y="3876510"/>
              <a:ext cx="499357" cy="499357"/>
            </a:xfrm>
            <a:prstGeom prst="rect">
              <a:avLst/>
            </a:prstGeom>
          </p:spPr>
        </p:pic>
        <p:pic>
          <p:nvPicPr>
            <p:cNvPr id="64" name="Picture 63">
              <a:extLst>
                <a:ext uri="{FF2B5EF4-FFF2-40B4-BE49-F238E27FC236}">
                  <a16:creationId xmlns:a16="http://schemas.microsoft.com/office/drawing/2014/main" id="{6747E342-F299-4E2A-8A0C-4BD4E474C3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2690" y="4375866"/>
              <a:ext cx="499357" cy="499357"/>
            </a:xfrm>
            <a:prstGeom prst="rect">
              <a:avLst/>
            </a:prstGeom>
          </p:spPr>
        </p:pic>
        <p:pic>
          <p:nvPicPr>
            <p:cNvPr id="65" name="Picture 64">
              <a:extLst>
                <a:ext uri="{FF2B5EF4-FFF2-40B4-BE49-F238E27FC236}">
                  <a16:creationId xmlns:a16="http://schemas.microsoft.com/office/drawing/2014/main" id="{1E98B45B-ADAB-4CF7-A8D1-E19E555B52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28499" y="4375866"/>
              <a:ext cx="499357" cy="499357"/>
            </a:xfrm>
            <a:prstGeom prst="rect">
              <a:avLst/>
            </a:prstGeom>
          </p:spPr>
        </p:pic>
        <p:pic>
          <p:nvPicPr>
            <p:cNvPr id="66" name="Picture 65">
              <a:extLst>
                <a:ext uri="{FF2B5EF4-FFF2-40B4-BE49-F238E27FC236}">
                  <a16:creationId xmlns:a16="http://schemas.microsoft.com/office/drawing/2014/main" id="{447B5046-1AC8-49C6-8FEC-5792043D28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03520" y="4379976"/>
              <a:ext cx="499357" cy="499357"/>
            </a:xfrm>
            <a:prstGeom prst="rect">
              <a:avLst/>
            </a:prstGeom>
          </p:spPr>
        </p:pic>
        <p:pic>
          <p:nvPicPr>
            <p:cNvPr id="67" name="Picture 66">
              <a:extLst>
                <a:ext uri="{FF2B5EF4-FFF2-40B4-BE49-F238E27FC236}">
                  <a16:creationId xmlns:a16="http://schemas.microsoft.com/office/drawing/2014/main" id="{BE974360-5C59-433F-BD01-E1B3099879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98866" y="4379976"/>
              <a:ext cx="499357" cy="499357"/>
            </a:xfrm>
            <a:prstGeom prst="rect">
              <a:avLst/>
            </a:prstGeom>
          </p:spPr>
        </p:pic>
        <p:pic>
          <p:nvPicPr>
            <p:cNvPr id="68" name="Picture 67">
              <a:extLst>
                <a:ext uri="{FF2B5EF4-FFF2-40B4-BE49-F238E27FC236}">
                  <a16:creationId xmlns:a16="http://schemas.microsoft.com/office/drawing/2014/main" id="{231391D7-37AC-49F7-B2BF-464D93E572E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77592" y="4382676"/>
              <a:ext cx="499357" cy="499357"/>
            </a:xfrm>
            <a:prstGeom prst="rect">
              <a:avLst/>
            </a:prstGeom>
          </p:spPr>
        </p:pic>
        <p:pic>
          <p:nvPicPr>
            <p:cNvPr id="69" name="Picture 68">
              <a:extLst>
                <a:ext uri="{FF2B5EF4-FFF2-40B4-BE49-F238E27FC236}">
                  <a16:creationId xmlns:a16="http://schemas.microsoft.com/office/drawing/2014/main" id="{E3DE6E43-B87C-472C-A625-ACF717C69BE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62690" y="5187255"/>
              <a:ext cx="493107" cy="499357"/>
            </a:xfrm>
            <a:prstGeom prst="rect">
              <a:avLst/>
            </a:prstGeom>
          </p:spPr>
        </p:pic>
        <p:pic>
          <p:nvPicPr>
            <p:cNvPr id="70" name="Picture 69">
              <a:extLst>
                <a:ext uri="{FF2B5EF4-FFF2-40B4-BE49-F238E27FC236}">
                  <a16:creationId xmlns:a16="http://schemas.microsoft.com/office/drawing/2014/main" id="{02BFEC9B-41B4-4A4F-B0A0-79188B0266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26864" y="5184483"/>
              <a:ext cx="499357" cy="499357"/>
            </a:xfrm>
            <a:prstGeom prst="rect">
              <a:avLst/>
            </a:prstGeom>
          </p:spPr>
        </p:pic>
        <p:pic>
          <p:nvPicPr>
            <p:cNvPr id="71" name="Picture 70">
              <a:extLst>
                <a:ext uri="{FF2B5EF4-FFF2-40B4-BE49-F238E27FC236}">
                  <a16:creationId xmlns:a16="http://schemas.microsoft.com/office/drawing/2014/main" id="{FCBBF9CE-547F-4DD0-A30A-A1185B3F7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0" y="5184648"/>
              <a:ext cx="499357" cy="508708"/>
            </a:xfrm>
            <a:prstGeom prst="rect">
              <a:avLst/>
            </a:prstGeom>
          </p:spPr>
        </p:pic>
        <p:pic>
          <p:nvPicPr>
            <p:cNvPr id="72" name="Picture 71">
              <a:extLst>
                <a:ext uri="{FF2B5EF4-FFF2-40B4-BE49-F238E27FC236}">
                  <a16:creationId xmlns:a16="http://schemas.microsoft.com/office/drawing/2014/main" id="{6A489BE8-3E54-4A9C-B691-FA9C9509591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98464" y="5184648"/>
              <a:ext cx="492837" cy="499357"/>
            </a:xfrm>
            <a:prstGeom prst="rect">
              <a:avLst/>
            </a:prstGeom>
          </p:spPr>
        </p:pic>
        <p:pic>
          <p:nvPicPr>
            <p:cNvPr id="73" name="Picture 72">
              <a:extLst>
                <a:ext uri="{FF2B5EF4-FFF2-40B4-BE49-F238E27FC236}">
                  <a16:creationId xmlns:a16="http://schemas.microsoft.com/office/drawing/2014/main" id="{15388DCD-7FFD-479E-94DF-3848B60DECD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59254" y="5675450"/>
              <a:ext cx="499357" cy="499357"/>
            </a:xfrm>
            <a:prstGeom prst="rect">
              <a:avLst/>
            </a:prstGeom>
          </p:spPr>
        </p:pic>
        <p:pic>
          <p:nvPicPr>
            <p:cNvPr id="74" name="Picture 73">
              <a:extLst>
                <a:ext uri="{FF2B5EF4-FFF2-40B4-BE49-F238E27FC236}">
                  <a16:creationId xmlns:a16="http://schemas.microsoft.com/office/drawing/2014/main" id="{45016593-B39C-498A-A380-8776DABF432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26864" y="5682025"/>
              <a:ext cx="499357" cy="496395"/>
            </a:xfrm>
            <a:prstGeom prst="rect">
              <a:avLst/>
            </a:prstGeom>
          </p:spPr>
        </p:pic>
        <p:pic>
          <p:nvPicPr>
            <p:cNvPr id="75" name="Picture 74">
              <a:extLst>
                <a:ext uri="{FF2B5EF4-FFF2-40B4-BE49-F238E27FC236}">
                  <a16:creationId xmlns:a16="http://schemas.microsoft.com/office/drawing/2014/main" id="{4DC405A9-FB98-4E3F-86CF-93C6E9968F5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03520" y="5678424"/>
              <a:ext cx="499357" cy="499357"/>
            </a:xfrm>
            <a:prstGeom prst="rect">
              <a:avLst/>
            </a:prstGeom>
          </p:spPr>
        </p:pic>
        <p:pic>
          <p:nvPicPr>
            <p:cNvPr id="76" name="Picture 75">
              <a:extLst>
                <a:ext uri="{FF2B5EF4-FFF2-40B4-BE49-F238E27FC236}">
                  <a16:creationId xmlns:a16="http://schemas.microsoft.com/office/drawing/2014/main" id="{1E240F93-F6FD-4F13-8019-51F7E9FBC49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98464" y="5678424"/>
              <a:ext cx="495513" cy="499357"/>
            </a:xfrm>
            <a:prstGeom prst="rect">
              <a:avLst/>
            </a:prstGeom>
          </p:spPr>
        </p:pic>
        <p:pic>
          <p:nvPicPr>
            <p:cNvPr id="77" name="Picture 76">
              <a:extLst>
                <a:ext uri="{FF2B5EF4-FFF2-40B4-BE49-F238E27FC236}">
                  <a16:creationId xmlns:a16="http://schemas.microsoft.com/office/drawing/2014/main" id="{C7820830-0EA4-4F43-BEBD-0B3C1371840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75120" y="5678424"/>
              <a:ext cx="499357" cy="499357"/>
            </a:xfrm>
            <a:prstGeom prst="rect">
              <a:avLst/>
            </a:prstGeom>
          </p:spPr>
        </p:pic>
        <p:pic>
          <p:nvPicPr>
            <p:cNvPr id="78" name="Picture 77">
              <a:extLst>
                <a:ext uri="{FF2B5EF4-FFF2-40B4-BE49-F238E27FC236}">
                  <a16:creationId xmlns:a16="http://schemas.microsoft.com/office/drawing/2014/main" id="{4E3DFF83-2BDD-459C-A46B-DAE7F9FE157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56317" y="5678424"/>
              <a:ext cx="499357" cy="499357"/>
            </a:xfrm>
            <a:prstGeom prst="rect">
              <a:avLst/>
            </a:prstGeom>
          </p:spPr>
        </p:pic>
        <p:pic>
          <p:nvPicPr>
            <p:cNvPr id="79" name="Picture 78">
              <a:extLst>
                <a:ext uri="{FF2B5EF4-FFF2-40B4-BE49-F238E27FC236}">
                  <a16:creationId xmlns:a16="http://schemas.microsoft.com/office/drawing/2014/main" id="{A3B458E1-D144-4056-A18F-203AF8AAB5E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59254" y="6169263"/>
              <a:ext cx="499357" cy="499357"/>
            </a:xfrm>
            <a:prstGeom prst="rect">
              <a:avLst/>
            </a:prstGeom>
          </p:spPr>
        </p:pic>
        <p:pic>
          <p:nvPicPr>
            <p:cNvPr id="80" name="Picture 79">
              <a:extLst>
                <a:ext uri="{FF2B5EF4-FFF2-40B4-BE49-F238E27FC236}">
                  <a16:creationId xmlns:a16="http://schemas.microsoft.com/office/drawing/2014/main" id="{32C7CEDB-B201-47B9-B9BC-09D02FFC04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26864" y="6175825"/>
              <a:ext cx="499357" cy="499357"/>
            </a:xfrm>
            <a:prstGeom prst="rect">
              <a:avLst/>
            </a:prstGeom>
          </p:spPr>
        </p:pic>
        <p:pic>
          <p:nvPicPr>
            <p:cNvPr id="81" name="Picture 80">
              <a:extLst>
                <a:ext uri="{FF2B5EF4-FFF2-40B4-BE49-F238E27FC236}">
                  <a16:creationId xmlns:a16="http://schemas.microsoft.com/office/drawing/2014/main" id="{274EDADA-24DC-43BC-828D-281773E01DF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03520" y="6175825"/>
              <a:ext cx="500588" cy="499357"/>
            </a:xfrm>
            <a:prstGeom prst="rect">
              <a:avLst/>
            </a:prstGeom>
          </p:spPr>
        </p:pic>
        <p:pic>
          <p:nvPicPr>
            <p:cNvPr id="82" name="Picture 81">
              <a:extLst>
                <a:ext uri="{FF2B5EF4-FFF2-40B4-BE49-F238E27FC236}">
                  <a16:creationId xmlns:a16="http://schemas.microsoft.com/office/drawing/2014/main" id="{69504FA7-577A-4438-A667-E175992FC8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690" y="6667355"/>
              <a:ext cx="494365" cy="499357"/>
            </a:xfrm>
            <a:prstGeom prst="rect">
              <a:avLst/>
            </a:prstGeom>
          </p:spPr>
        </p:pic>
        <p:pic>
          <p:nvPicPr>
            <p:cNvPr id="83" name="Picture 82">
              <a:extLst>
                <a:ext uri="{FF2B5EF4-FFF2-40B4-BE49-F238E27FC236}">
                  <a16:creationId xmlns:a16="http://schemas.microsoft.com/office/drawing/2014/main" id="{71899018-AFCB-48E1-8103-BF93FD3846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6864" y="6665976"/>
              <a:ext cx="499357" cy="499357"/>
            </a:xfrm>
            <a:prstGeom prst="rect">
              <a:avLst/>
            </a:prstGeom>
          </p:spPr>
        </p:pic>
        <p:pic>
          <p:nvPicPr>
            <p:cNvPr id="84" name="Picture 83">
              <a:extLst>
                <a:ext uri="{FF2B5EF4-FFF2-40B4-BE49-F238E27FC236}">
                  <a16:creationId xmlns:a16="http://schemas.microsoft.com/office/drawing/2014/main" id="{0BF95183-EAB8-4534-8F32-C15EED432D2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03520" y="6665976"/>
              <a:ext cx="495651" cy="499357"/>
            </a:xfrm>
            <a:prstGeom prst="rect">
              <a:avLst/>
            </a:prstGeom>
          </p:spPr>
        </p:pic>
        <p:pic>
          <p:nvPicPr>
            <p:cNvPr id="85" name="Picture 84">
              <a:extLst>
                <a:ext uri="{FF2B5EF4-FFF2-40B4-BE49-F238E27FC236}">
                  <a16:creationId xmlns:a16="http://schemas.microsoft.com/office/drawing/2014/main" id="{A7517E53-1905-4FF2-A8FE-E933E13B99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98464" y="6668238"/>
              <a:ext cx="484189" cy="499357"/>
            </a:xfrm>
            <a:prstGeom prst="rect">
              <a:avLst/>
            </a:prstGeom>
          </p:spPr>
        </p:pic>
        <p:pic>
          <p:nvPicPr>
            <p:cNvPr id="86" name="Picture 85">
              <a:extLst>
                <a:ext uri="{FF2B5EF4-FFF2-40B4-BE49-F238E27FC236}">
                  <a16:creationId xmlns:a16="http://schemas.microsoft.com/office/drawing/2014/main" id="{350B8E29-3E9B-494F-A5A5-BB6617F0A5A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75120" y="6665976"/>
              <a:ext cx="499357" cy="499357"/>
            </a:xfrm>
            <a:prstGeom prst="rect">
              <a:avLst/>
            </a:prstGeom>
          </p:spPr>
        </p:pic>
        <p:pic>
          <p:nvPicPr>
            <p:cNvPr id="87" name="Picture 86">
              <a:extLst>
                <a:ext uri="{FF2B5EF4-FFF2-40B4-BE49-F238E27FC236}">
                  <a16:creationId xmlns:a16="http://schemas.microsoft.com/office/drawing/2014/main" id="{A2BC7B84-A7C8-4976-84BC-2E2CA61B84E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56317" y="6668238"/>
              <a:ext cx="499357" cy="499357"/>
            </a:xfrm>
            <a:prstGeom prst="rect">
              <a:avLst/>
            </a:prstGeom>
          </p:spPr>
        </p:pic>
        <p:pic>
          <p:nvPicPr>
            <p:cNvPr id="88" name="Picture 87">
              <a:extLst>
                <a:ext uri="{FF2B5EF4-FFF2-40B4-BE49-F238E27FC236}">
                  <a16:creationId xmlns:a16="http://schemas.microsoft.com/office/drawing/2014/main" id="{52A8D0B6-96D3-4218-BE06-7EB3CC2F84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499" y="1582752"/>
              <a:ext cx="492312" cy="499357"/>
            </a:xfrm>
            <a:prstGeom prst="rect">
              <a:avLst/>
            </a:prstGeom>
          </p:spPr>
        </p:pic>
        <p:pic>
          <p:nvPicPr>
            <p:cNvPr id="89" name="Picture 88">
              <a:extLst>
                <a:ext uri="{FF2B5EF4-FFF2-40B4-BE49-F238E27FC236}">
                  <a16:creationId xmlns:a16="http://schemas.microsoft.com/office/drawing/2014/main" id="{6490931F-0866-447F-86ED-91FE8419D0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6609" y="2578608"/>
              <a:ext cx="498012" cy="518813"/>
            </a:xfrm>
            <a:prstGeom prst="rect">
              <a:avLst/>
            </a:prstGeom>
          </p:spPr>
        </p:pic>
        <p:pic>
          <p:nvPicPr>
            <p:cNvPr id="90" name="Picture 89">
              <a:extLst>
                <a:ext uri="{FF2B5EF4-FFF2-40B4-BE49-F238E27FC236}">
                  <a16:creationId xmlns:a16="http://schemas.microsoft.com/office/drawing/2014/main" id="{6C1210A7-7D1B-4B84-823D-08AF164DC8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4689" y="3076283"/>
              <a:ext cx="499357" cy="499357"/>
            </a:xfrm>
            <a:prstGeom prst="rect">
              <a:avLst/>
            </a:prstGeom>
          </p:spPr>
        </p:pic>
      </p:grpSp>
      <p:sp>
        <p:nvSpPr>
          <p:cNvPr id="91" name="Footer Placeholder 3">
            <a:extLst>
              <a:ext uri="{FF2B5EF4-FFF2-40B4-BE49-F238E27FC236}">
                <a16:creationId xmlns:a16="http://schemas.microsoft.com/office/drawing/2014/main" id="{9DA9E914-6EF0-4683-A716-D9F40FFA448A}"/>
              </a:ext>
            </a:extLst>
          </p:cNvPr>
          <p:cNvSpPr txBox="1">
            <a:spLocks/>
          </p:cNvSpPr>
          <p:nvPr/>
        </p:nvSpPr>
        <p:spPr>
          <a:xfrm>
            <a:off x="266700" y="7293310"/>
            <a:ext cx="6269355" cy="320049"/>
          </a:xfrm>
          <a:prstGeom prst="rect">
            <a:avLst/>
          </a:prstGeom>
        </p:spPr>
        <p:txBody>
          <a:bodyPr vert="horz" lIns="0" tIns="0" rIns="0" bIns="0" rtlCol="0" anchor="t"/>
          <a:lstStyle>
            <a:defPPr>
              <a:defRPr lang="en-US"/>
            </a:defPPr>
            <a:lvl1pPr marL="0" algn="l" defTabSz="457200" rtl="0" eaLnBrk="1" latinLnBrk="0" hangingPunct="1">
              <a:lnSpc>
                <a:spcPts val="1000"/>
              </a:lnSpc>
              <a:spcBef>
                <a:spcPts val="200"/>
              </a:spcBef>
              <a:defRPr sz="8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6D6E71"/>
              </a:solidFill>
              <a:latin typeface="Arial" panose="020B0604020202020204" pitchFamily="34" charset="0"/>
              <a:cs typeface="Arial" panose="020B0604020202020204" pitchFamily="34" charset="0"/>
            </a:endParaRPr>
          </a:p>
          <a:p>
            <a:r>
              <a:rPr lang="en-US" dirty="0">
                <a:solidFill>
                  <a:srgbClr val="6D6E71"/>
                </a:solidFill>
                <a:latin typeface="Arial" panose="020B0604020202020204" pitchFamily="34" charset="0"/>
                <a:cs typeface="Arial" panose="020B0604020202020204" pitchFamily="34" charset="0"/>
              </a:rPr>
              <a:t>Please see the end of the presentation for important disclosures.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95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208" y="4603644"/>
            <a:ext cx="5422265" cy="789940"/>
          </a:xfrm>
          <a:prstGeom prst="rect">
            <a:avLst/>
          </a:prstGeom>
        </p:spPr>
        <p:txBody>
          <a:bodyPr vert="horz" wrap="square" lIns="0" tIns="143510" rIns="0" bIns="0" rtlCol="0">
            <a:spAutoFit/>
          </a:bodyPr>
          <a:lstStyle/>
          <a:p>
            <a:pPr marL="12700">
              <a:lnSpc>
                <a:spcPct val="100000"/>
              </a:lnSpc>
              <a:spcBef>
                <a:spcPts val="1130"/>
              </a:spcBef>
              <a:tabLst>
                <a:tab pos="5408930" algn="l"/>
              </a:tabLst>
            </a:pPr>
            <a:r>
              <a:rPr sz="1800" b="1" u="sng" spc="105">
                <a:solidFill>
                  <a:srgbClr val="15395F"/>
                </a:solidFill>
                <a:uFill>
                  <a:solidFill>
                    <a:srgbClr val="F4911E"/>
                  </a:solidFill>
                </a:uFill>
                <a:latin typeface="Arial"/>
                <a:cs typeface="Arial"/>
              </a:rPr>
              <a:t> </a:t>
            </a:r>
            <a:r>
              <a:rPr sz="1800" b="1" u="sng">
                <a:solidFill>
                  <a:srgbClr val="15395F"/>
                </a:solidFill>
                <a:uFill>
                  <a:solidFill>
                    <a:srgbClr val="F4911E"/>
                  </a:solidFill>
                </a:uFill>
                <a:latin typeface="Arial"/>
                <a:cs typeface="Arial"/>
              </a:rPr>
              <a:t>SAMPLE</a:t>
            </a:r>
            <a:r>
              <a:rPr sz="1800" b="1" u="sng" spc="-5">
                <a:solidFill>
                  <a:srgbClr val="15395F"/>
                </a:solidFill>
                <a:uFill>
                  <a:solidFill>
                    <a:srgbClr val="F4911E"/>
                  </a:solidFill>
                </a:uFill>
                <a:latin typeface="Arial"/>
                <a:cs typeface="Arial"/>
              </a:rPr>
              <a:t> </a:t>
            </a:r>
            <a:r>
              <a:rPr sz="1800" b="1" u="sng">
                <a:solidFill>
                  <a:srgbClr val="15395F"/>
                </a:solidFill>
                <a:uFill>
                  <a:solidFill>
                    <a:srgbClr val="F4911E"/>
                  </a:solidFill>
                </a:uFill>
                <a:latin typeface="Arial"/>
                <a:cs typeface="Arial"/>
              </a:rPr>
              <a:t>PORTFOLIO</a:t>
            </a:r>
            <a:r>
              <a:rPr sz="1800" b="1" u="sng" spc="-105">
                <a:solidFill>
                  <a:srgbClr val="15395F"/>
                </a:solidFill>
                <a:uFill>
                  <a:solidFill>
                    <a:srgbClr val="F4911E"/>
                  </a:solidFill>
                </a:uFill>
                <a:latin typeface="Arial"/>
                <a:cs typeface="Arial"/>
              </a:rPr>
              <a:t> </a:t>
            </a:r>
            <a:r>
              <a:rPr sz="1800" b="1" u="sng" spc="-10">
                <a:solidFill>
                  <a:srgbClr val="15395F"/>
                </a:solidFill>
                <a:uFill>
                  <a:solidFill>
                    <a:srgbClr val="F4911E"/>
                  </a:solidFill>
                </a:uFill>
                <a:latin typeface="Arial"/>
                <a:cs typeface="Arial"/>
              </a:rPr>
              <a:t>HOLDINGS</a:t>
            </a:r>
            <a:r>
              <a:rPr sz="1800" b="1" u="sng">
                <a:solidFill>
                  <a:srgbClr val="15395F"/>
                </a:solidFill>
                <a:uFill>
                  <a:solidFill>
                    <a:srgbClr val="F4911E"/>
                  </a:solidFill>
                </a:uFill>
                <a:latin typeface="Arial"/>
                <a:cs typeface="Arial"/>
              </a:rPr>
              <a:t>	</a:t>
            </a:r>
            <a:endParaRPr lang="en-US" sz="1800">
              <a:latin typeface="Arial"/>
              <a:cs typeface="Arial"/>
            </a:endParaRPr>
          </a:p>
          <a:p>
            <a:pPr marL="105410">
              <a:lnSpc>
                <a:spcPct val="100000"/>
              </a:lnSpc>
              <a:spcBef>
                <a:spcPts val="910"/>
              </a:spcBef>
            </a:pPr>
            <a:r>
              <a:rPr lang="en-US" sz="1600" spc="-10">
                <a:solidFill>
                  <a:srgbClr val="404040"/>
                </a:solidFill>
                <a:latin typeface="Arial"/>
                <a:cs typeface="Arial"/>
              </a:rPr>
              <a:t>03/31/2023</a:t>
            </a:r>
            <a:endParaRPr lang="en-US" sz="1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2198" y="1107446"/>
            <a:ext cx="6943230" cy="235962"/>
          </a:xfrm>
          <a:prstGeom prst="rect">
            <a:avLst/>
          </a:prstGeom>
        </p:spPr>
        <p:txBody>
          <a:bodyPr vert="horz" wrap="square" lIns="0" tIns="12700" rIns="0" bIns="0" rtlCol="0">
            <a:spAutoFit/>
          </a:bodyPr>
          <a:lstStyle/>
          <a:p>
            <a:pPr marL="12700">
              <a:lnSpc>
                <a:spcPct val="100000"/>
              </a:lnSpc>
              <a:spcBef>
                <a:spcPts val="100"/>
              </a:spcBef>
            </a:pPr>
            <a:r>
              <a:rPr sz="1450" b="1" spc="-5" dirty="0">
                <a:solidFill>
                  <a:srgbClr val="1886C8"/>
                </a:solidFill>
                <a:latin typeface="Arial"/>
                <a:cs typeface="Arial"/>
              </a:rPr>
              <a:t>Portfolio</a:t>
            </a:r>
            <a:r>
              <a:rPr sz="1450" b="1" spc="15" dirty="0">
                <a:solidFill>
                  <a:srgbClr val="1886C8"/>
                </a:solidFill>
                <a:latin typeface="Arial"/>
                <a:cs typeface="Arial"/>
              </a:rPr>
              <a:t> </a:t>
            </a:r>
            <a:r>
              <a:rPr sz="1450" b="1" spc="-5" dirty="0">
                <a:solidFill>
                  <a:srgbClr val="1886C8"/>
                </a:solidFill>
                <a:latin typeface="Arial"/>
                <a:cs typeface="Arial"/>
              </a:rPr>
              <a:t>Holding:</a:t>
            </a:r>
            <a:r>
              <a:rPr sz="1450" b="1" spc="5" dirty="0">
                <a:solidFill>
                  <a:srgbClr val="1886C8"/>
                </a:solidFill>
                <a:latin typeface="Arial"/>
                <a:cs typeface="Arial"/>
              </a:rPr>
              <a:t> </a:t>
            </a:r>
            <a:r>
              <a:rPr lang="en-US" sz="1450" b="1" spc="-5" dirty="0">
                <a:solidFill>
                  <a:srgbClr val="1886C8"/>
                </a:solidFill>
                <a:latin typeface="Arial"/>
                <a:cs typeface="Arial"/>
              </a:rPr>
              <a:t>California Community Choice Financing Authority (CCCFA) </a:t>
            </a:r>
            <a:endParaRPr sz="1450" dirty="0">
              <a:latin typeface="Arial"/>
              <a:cs typeface="Arial"/>
            </a:endParaRPr>
          </a:p>
        </p:txBody>
      </p:sp>
      <p:sp>
        <p:nvSpPr>
          <p:cNvPr id="3" name="object 3"/>
          <p:cNvSpPr txBox="1"/>
          <p:nvPr/>
        </p:nvSpPr>
        <p:spPr>
          <a:xfrm>
            <a:off x="5340122" y="3752128"/>
            <a:ext cx="4111625" cy="1884490"/>
          </a:xfrm>
          <a:prstGeom prst="rect">
            <a:avLst/>
          </a:prstGeom>
        </p:spPr>
        <p:txBody>
          <a:bodyPr vert="horz" wrap="square" lIns="0" tIns="12065" rIns="0" bIns="0" rtlCol="0">
            <a:spAutoFit/>
          </a:bodyPr>
          <a:lstStyle/>
          <a:p>
            <a:pPr marL="317500" marR="5080" indent="-304800">
              <a:lnSpc>
                <a:spcPct val="100000"/>
              </a:lnSpc>
              <a:spcBef>
                <a:spcPts val="95"/>
              </a:spcBef>
              <a:spcAft>
                <a:spcPts val="600"/>
              </a:spcAft>
              <a:buClr>
                <a:srgbClr val="F4911E"/>
              </a:buClr>
              <a:buSzPct val="100000"/>
              <a:buFont typeface="Wingdings" panose="05000000000000000000" pitchFamily="2" charset="2"/>
              <a:buChar char="§"/>
              <a:tabLst>
                <a:tab pos="316865" algn="l"/>
                <a:tab pos="317500" algn="l"/>
              </a:tabLst>
            </a:pPr>
            <a:r>
              <a:rPr lang="en-US" sz="1100" spc="-5" dirty="0">
                <a:solidFill>
                  <a:srgbClr val="636363"/>
                </a:solidFill>
                <a:latin typeface="Arial"/>
                <a:cs typeface="Arial"/>
              </a:rPr>
              <a:t>CCCFA was established in 2021 to reduce the cost of power purchases for member community choice aggregators (CCAs) (including MCE) through pre-payment structures.</a:t>
            </a:r>
          </a:p>
          <a:p>
            <a:pPr marL="317500" marR="5080" indent="-304800">
              <a:lnSpc>
                <a:spcPct val="100000"/>
              </a:lnSpc>
              <a:spcBef>
                <a:spcPts val="95"/>
              </a:spcBef>
              <a:spcAft>
                <a:spcPts val="600"/>
              </a:spcAft>
              <a:buClr>
                <a:srgbClr val="F4911E"/>
              </a:buClr>
              <a:buSzPct val="100000"/>
              <a:buFont typeface="Wingdings" panose="05000000000000000000" pitchFamily="2" charset="2"/>
              <a:buChar char="§"/>
              <a:tabLst>
                <a:tab pos="316865" algn="l"/>
                <a:tab pos="317500" algn="l"/>
              </a:tabLst>
            </a:pPr>
            <a:r>
              <a:rPr lang="en-US" sz="1100" spc="-5" dirty="0">
                <a:solidFill>
                  <a:srgbClr val="636363"/>
                </a:solidFill>
                <a:latin typeface="Arial"/>
                <a:cs typeface="Arial"/>
              </a:rPr>
              <a:t>CCCFA is a joint powers authority which can help member CCAs save up to 10% or more on power purchase agreements, helping to reduce costs for ratepayers. </a:t>
            </a:r>
          </a:p>
          <a:p>
            <a:pPr marL="317500" marR="5080" indent="-304800">
              <a:lnSpc>
                <a:spcPct val="100000"/>
              </a:lnSpc>
              <a:spcBef>
                <a:spcPts val="95"/>
              </a:spcBef>
              <a:spcAft>
                <a:spcPts val="600"/>
              </a:spcAft>
              <a:buClr>
                <a:srgbClr val="F4911E"/>
              </a:buClr>
              <a:buSzPct val="100000"/>
              <a:buFont typeface="Wingdings" panose="05000000000000000000" pitchFamily="2" charset="2"/>
              <a:buChar char="§"/>
              <a:tabLst>
                <a:tab pos="316865" algn="l"/>
                <a:tab pos="317500" algn="l"/>
              </a:tabLst>
            </a:pPr>
            <a:r>
              <a:rPr lang="en-US" sz="1100" b="1" spc="-5" dirty="0">
                <a:solidFill>
                  <a:srgbClr val="00B050"/>
                </a:solidFill>
                <a:latin typeface="Arial"/>
                <a:cs typeface="Arial"/>
              </a:rPr>
              <a:t>Green Bond Proceeds: </a:t>
            </a:r>
            <a:r>
              <a:rPr lang="en-US" sz="1100" spc="-5" dirty="0">
                <a:solidFill>
                  <a:schemeClr val="tx1">
                    <a:lumMod val="75000"/>
                    <a:lumOff val="25000"/>
                  </a:schemeClr>
                </a:solidFill>
                <a:latin typeface="Arial"/>
                <a:cs typeface="Arial"/>
              </a:rPr>
              <a:t>The prepayment structure allows CCAs to reduce long-term costs on clean energy projects by issuing tax-exempt clean energy revenue bonds to prepay for the renewable energy</a:t>
            </a:r>
            <a:endParaRPr lang="en-US" sz="1100" spc="-5" dirty="0">
              <a:solidFill>
                <a:srgbClr val="636363"/>
              </a:solidFill>
              <a:latin typeface="Arial"/>
              <a:cs typeface="Arial"/>
            </a:endParaRPr>
          </a:p>
        </p:txBody>
      </p:sp>
      <p:sp>
        <p:nvSpPr>
          <p:cNvPr id="6" name="object 6"/>
          <p:cNvSpPr/>
          <p:nvPr/>
        </p:nvSpPr>
        <p:spPr>
          <a:xfrm>
            <a:off x="4942009" y="3544571"/>
            <a:ext cx="2540" cy="2468880"/>
          </a:xfrm>
          <a:custGeom>
            <a:avLst/>
            <a:gdLst/>
            <a:ahLst/>
            <a:cxnLst/>
            <a:rect l="l" t="t" r="r" b="b"/>
            <a:pathLst>
              <a:path w="2539" h="3223259">
                <a:moveTo>
                  <a:pt x="2019" y="0"/>
                </a:moveTo>
                <a:lnTo>
                  <a:pt x="0" y="3222840"/>
                </a:lnTo>
              </a:path>
            </a:pathLst>
          </a:custGeom>
          <a:ln w="6096">
            <a:solidFill>
              <a:srgbClr val="1886C8"/>
            </a:solidFill>
          </a:ln>
        </p:spPr>
        <p:txBody>
          <a:bodyPr wrap="square" lIns="0" tIns="0" rIns="0" bIns="0" rtlCol="0"/>
          <a:lstStyle/>
          <a:p>
            <a:endParaRPr/>
          </a:p>
        </p:txBody>
      </p:sp>
      <p:sp>
        <p:nvSpPr>
          <p:cNvPr id="7" name="object 7"/>
          <p:cNvSpPr txBox="1"/>
          <p:nvPr/>
        </p:nvSpPr>
        <p:spPr>
          <a:xfrm>
            <a:off x="436082" y="3451913"/>
            <a:ext cx="186118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886C8"/>
                </a:solidFill>
                <a:latin typeface="Arial"/>
                <a:cs typeface="Arial"/>
              </a:rPr>
              <a:t>Fundamental</a:t>
            </a:r>
            <a:r>
              <a:rPr sz="1200" b="1" spc="-60" dirty="0">
                <a:solidFill>
                  <a:srgbClr val="1886C8"/>
                </a:solidFill>
                <a:latin typeface="Arial"/>
                <a:cs typeface="Arial"/>
              </a:rPr>
              <a:t> </a:t>
            </a:r>
            <a:r>
              <a:rPr sz="1200" b="1" spc="-5" dirty="0">
                <a:solidFill>
                  <a:srgbClr val="1886C8"/>
                </a:solidFill>
                <a:latin typeface="Arial"/>
                <a:cs typeface="Arial"/>
              </a:rPr>
              <a:t>Drivers</a:t>
            </a:r>
            <a:endParaRPr sz="1200" dirty="0">
              <a:latin typeface="Arial"/>
              <a:cs typeface="Arial"/>
            </a:endParaRPr>
          </a:p>
        </p:txBody>
      </p:sp>
      <p:sp>
        <p:nvSpPr>
          <p:cNvPr id="8" name="object 8"/>
          <p:cNvSpPr txBox="1"/>
          <p:nvPr/>
        </p:nvSpPr>
        <p:spPr>
          <a:xfrm>
            <a:off x="5340122" y="3449515"/>
            <a:ext cx="191262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1886C8"/>
                </a:solidFill>
                <a:latin typeface="Arial"/>
                <a:cs typeface="Arial"/>
              </a:rPr>
              <a:t>Sustainable Drivers</a:t>
            </a:r>
            <a:endParaRPr sz="1200" dirty="0">
              <a:latin typeface="Arial"/>
              <a:cs typeface="Arial"/>
            </a:endParaRPr>
          </a:p>
        </p:txBody>
      </p:sp>
      <p:sp>
        <p:nvSpPr>
          <p:cNvPr id="9" name="object 9"/>
          <p:cNvSpPr txBox="1"/>
          <p:nvPr/>
        </p:nvSpPr>
        <p:spPr>
          <a:xfrm>
            <a:off x="436082" y="3820348"/>
            <a:ext cx="4110354" cy="1207382"/>
          </a:xfrm>
          <a:prstGeom prst="rect">
            <a:avLst/>
          </a:prstGeom>
        </p:spPr>
        <p:txBody>
          <a:bodyPr vert="horz" wrap="square" lIns="0" tIns="12065" rIns="0" bIns="0" rtlCol="0">
            <a:spAutoFit/>
          </a:bodyPr>
          <a:lstStyle/>
          <a:p>
            <a:pPr marL="306705" marR="5080" indent="-294640">
              <a:lnSpc>
                <a:spcPct val="100000"/>
              </a:lnSpc>
              <a:spcBef>
                <a:spcPts val="95"/>
              </a:spcBef>
              <a:spcAft>
                <a:spcPts val="600"/>
              </a:spcAft>
              <a:buClr>
                <a:srgbClr val="F4911E"/>
              </a:buClr>
              <a:buSzPct val="100000"/>
              <a:buFont typeface="Wingdings" panose="05000000000000000000" pitchFamily="2" charset="2"/>
              <a:buChar char="§"/>
              <a:tabLst>
                <a:tab pos="306705" algn="l"/>
                <a:tab pos="307340" algn="l"/>
              </a:tabLst>
            </a:pPr>
            <a:r>
              <a:rPr lang="en-US" sz="1100" spc="-5" dirty="0">
                <a:solidFill>
                  <a:srgbClr val="636363"/>
                </a:solidFill>
                <a:latin typeface="Arial"/>
                <a:cs typeface="Arial"/>
              </a:rPr>
              <a:t>The green bond issued by CCCFA is expected to prepay electricity deliveries over 30 years.</a:t>
            </a:r>
          </a:p>
          <a:p>
            <a:pPr marL="306705" marR="5080" indent="-294640">
              <a:lnSpc>
                <a:spcPct val="100000"/>
              </a:lnSpc>
              <a:spcBef>
                <a:spcPts val="95"/>
              </a:spcBef>
              <a:spcAft>
                <a:spcPts val="600"/>
              </a:spcAft>
              <a:buClr>
                <a:srgbClr val="F4911E"/>
              </a:buClr>
              <a:buSzPct val="100000"/>
              <a:buFont typeface="Wingdings" panose="05000000000000000000" pitchFamily="2" charset="2"/>
              <a:buChar char="§"/>
              <a:tabLst>
                <a:tab pos="306705" algn="l"/>
                <a:tab pos="307340" algn="l"/>
              </a:tabLst>
            </a:pPr>
            <a:r>
              <a:rPr lang="en-US" sz="1100" spc="-5" dirty="0">
                <a:solidFill>
                  <a:srgbClr val="636363"/>
                </a:solidFill>
                <a:latin typeface="Arial"/>
                <a:cs typeface="Arial"/>
              </a:rPr>
              <a:t>An A2 rated bank is the borrower under the term loan agreement and guarantor for payments.</a:t>
            </a:r>
          </a:p>
          <a:p>
            <a:pPr marL="306705" marR="5080" indent="-294640">
              <a:lnSpc>
                <a:spcPct val="100000"/>
              </a:lnSpc>
              <a:spcBef>
                <a:spcPts val="95"/>
              </a:spcBef>
              <a:spcAft>
                <a:spcPts val="600"/>
              </a:spcAft>
              <a:buClr>
                <a:srgbClr val="F4911E"/>
              </a:buClr>
              <a:buSzPct val="100000"/>
              <a:buFont typeface="Wingdings" panose="05000000000000000000" pitchFamily="2" charset="2"/>
              <a:buChar char="§"/>
              <a:tabLst>
                <a:tab pos="306705" algn="l"/>
                <a:tab pos="307340" algn="l"/>
              </a:tabLst>
            </a:pPr>
            <a:r>
              <a:rPr lang="en-US" sz="1100" spc="-5">
                <a:solidFill>
                  <a:srgbClr val="636363"/>
                </a:solidFill>
                <a:latin typeface="Arial"/>
                <a:cs typeface="Arial"/>
              </a:rPr>
              <a:t>A debt service reserve account is funded at the value of two months of electricity.</a:t>
            </a:r>
            <a:endParaRPr lang="en-US" sz="1100" spc="-5" dirty="0">
              <a:solidFill>
                <a:srgbClr val="636363"/>
              </a:solidFill>
              <a:latin typeface="Arial"/>
              <a:cs typeface="Arial"/>
            </a:endParaRPr>
          </a:p>
        </p:txBody>
      </p:sp>
      <p:sp>
        <p:nvSpPr>
          <p:cNvPr id="15" name="object 15"/>
          <p:cNvSpPr txBox="1">
            <a:spLocks noGrp="1"/>
          </p:cNvSpPr>
          <p:nvPr>
            <p:ph type="title"/>
          </p:nvPr>
        </p:nvSpPr>
        <p:spPr>
          <a:xfrm>
            <a:off x="254001" y="358709"/>
            <a:ext cx="7594599" cy="546735"/>
          </a:xfrm>
          <a:prstGeom prst="rect">
            <a:avLst/>
          </a:prstGeom>
        </p:spPr>
        <p:txBody>
          <a:bodyPr vert="horz" wrap="square" lIns="0" tIns="43815" rIns="0" bIns="0" rtlCol="0">
            <a:spAutoFit/>
          </a:bodyPr>
          <a:lstStyle/>
          <a:p>
            <a:pPr marL="12700" marR="5080">
              <a:lnSpc>
                <a:spcPts val="1939"/>
              </a:lnSpc>
              <a:spcBef>
                <a:spcPts val="345"/>
              </a:spcBef>
            </a:pPr>
            <a:r>
              <a:rPr lang="en-US" cap="all" spc="-5" dirty="0"/>
              <a:t>California Community Choice Financing Authority </a:t>
            </a:r>
            <a:r>
              <a:rPr spc="-5" dirty="0">
                <a:solidFill>
                  <a:srgbClr val="00AF50"/>
                </a:solidFill>
              </a:rPr>
              <a:t>(GREEN</a:t>
            </a:r>
            <a:r>
              <a:rPr spc="-15" dirty="0">
                <a:solidFill>
                  <a:srgbClr val="00AF50"/>
                </a:solidFill>
              </a:rPr>
              <a:t> </a:t>
            </a:r>
            <a:r>
              <a:rPr spc="-5" dirty="0">
                <a:solidFill>
                  <a:srgbClr val="00AF50"/>
                </a:solidFill>
              </a:rPr>
              <a:t>BOND)</a:t>
            </a:r>
          </a:p>
        </p:txBody>
      </p:sp>
      <p:sp>
        <p:nvSpPr>
          <p:cNvPr id="16" name="object 16"/>
          <p:cNvSpPr txBox="1"/>
          <p:nvPr/>
        </p:nvSpPr>
        <p:spPr>
          <a:xfrm>
            <a:off x="357809" y="6938447"/>
            <a:ext cx="8979535" cy="616836"/>
          </a:xfrm>
          <a:prstGeom prst="rect">
            <a:avLst/>
          </a:prstGeom>
        </p:spPr>
        <p:txBody>
          <a:bodyPr vert="horz" wrap="square" lIns="0" tIns="1270" rIns="0" bIns="0" rtlCol="0">
            <a:spAutoFit/>
          </a:bodyPr>
          <a:lstStyle/>
          <a:p>
            <a:pPr marL="12700" marR="5080" algn="l">
              <a:spcBef>
                <a:spcPts val="10"/>
              </a:spcBef>
            </a:pPr>
            <a:r>
              <a:rPr lang="en-US" sz="800" dirty="0">
                <a:solidFill>
                  <a:schemeClr val="tx1">
                    <a:lumMod val="50000"/>
                    <a:lumOff val="50000"/>
                  </a:schemeClr>
                </a:solidFill>
                <a:latin typeface="Arial"/>
                <a:cs typeface="Arial"/>
              </a:rPr>
              <a:t>Source: California Community Choice Financing Authority ; data as of 03/31/2023, *Source: CCCFA Press Release as of 12/06/2021. </a:t>
            </a:r>
            <a:r>
              <a:rPr sz="800" dirty="0">
                <a:solidFill>
                  <a:schemeClr val="tx1">
                    <a:lumMod val="50000"/>
                    <a:lumOff val="50000"/>
                  </a:schemeClr>
                </a:solidFill>
                <a:latin typeface="Arial"/>
                <a:cs typeface="Arial"/>
              </a:rPr>
              <a:t>The information provided in this material is not intended to be and should not be considered to be a recommendation or suggestion to engage in or refrain from a particular course of action or to</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make or hold a particular investment or pursue a particular investment strategy, including whether or not to buy, sell, or hold any of the securities mentioned. It should not be assumed that</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investments in such securities have been or will be profitable. To the extent specific securities are mentioned, they have been selected by the author on an objective basis to illustrate views</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expressed in the commentary and do not represent all of the securities purchased, sold or recommended for advisory clients. Please see disclosure statements at the end of this presentation for</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additional information and for a complete list of terms and definitions.</a:t>
            </a:r>
          </a:p>
        </p:txBody>
      </p:sp>
      <p:pic>
        <p:nvPicPr>
          <p:cNvPr id="17" name="Picture 12" descr="CCCFA - About Us">
            <a:extLst>
              <a:ext uri="{FF2B5EF4-FFF2-40B4-BE49-F238E27FC236}">
                <a16:creationId xmlns:a16="http://schemas.microsoft.com/office/drawing/2014/main" id="{EC82229C-8E3B-4C3A-A6E0-1F1ACFB9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77" y="2099639"/>
            <a:ext cx="38100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alifornia Community Choice Financing Authority issues first municipal  clean energy bonds – pv magazine USA">
            <a:extLst>
              <a:ext uri="{FF2B5EF4-FFF2-40B4-BE49-F238E27FC236}">
                <a16:creationId xmlns:a16="http://schemas.microsoft.com/office/drawing/2014/main" id="{D4F5E217-A837-42A8-B40C-07B3FDF320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935"/>
          <a:stretch/>
        </p:blipFill>
        <p:spPr bwMode="auto">
          <a:xfrm>
            <a:off x="4941265" y="1616088"/>
            <a:ext cx="4857120" cy="16090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12BD09E-1522-40C5-B024-B8388463FE11}"/>
              </a:ext>
            </a:extLst>
          </p:cNvPr>
          <p:cNvSpPr/>
          <p:nvPr/>
        </p:nvSpPr>
        <p:spPr bwMode="auto">
          <a:xfrm>
            <a:off x="324185" y="1369736"/>
            <a:ext cx="9474200" cy="351349"/>
          </a:xfrm>
          <a:prstGeom prst="rect">
            <a:avLst/>
          </a:prstGeom>
          <a:solidFill>
            <a:srgbClr val="00395F"/>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F837DD16-2354-416F-9290-2BC0CF2EB5E7}"/>
              </a:ext>
            </a:extLst>
          </p:cNvPr>
          <p:cNvSpPr txBox="1"/>
          <p:nvPr/>
        </p:nvSpPr>
        <p:spPr>
          <a:xfrm>
            <a:off x="286085" y="1392202"/>
            <a:ext cx="9502241" cy="306416"/>
          </a:xfrm>
          <a:prstGeom prst="rect">
            <a:avLst/>
          </a:prstGeom>
          <a:noFill/>
        </p:spPr>
        <p:txBody>
          <a:bodyPr wrap="square" rtlCol="0">
            <a:noAutofit/>
          </a:bodyPr>
          <a:lstStyle/>
          <a:p>
            <a:pPr marL="94615">
              <a:lnSpc>
                <a:spcPct val="100000"/>
              </a:lnSpc>
              <a:spcBef>
                <a:spcPts val="334"/>
              </a:spcBef>
            </a:pPr>
            <a:r>
              <a:rPr lang="en-US" sz="1200" b="1" spc="-5" dirty="0">
                <a:solidFill>
                  <a:srgbClr val="FFFFFF"/>
                </a:solidFill>
                <a:latin typeface="Arial"/>
                <a:cs typeface="Arial"/>
              </a:rPr>
              <a:t>CCCFA utilizes pre-payment structures to reduce the cost of clean power purchases. </a:t>
            </a:r>
            <a:endParaRPr lang="en-US" sz="1200" dirty="0">
              <a:latin typeface="Arial"/>
              <a:cs typeface="Arial"/>
            </a:endParaRPr>
          </a:p>
        </p:txBody>
      </p:sp>
      <p:sp>
        <p:nvSpPr>
          <p:cNvPr id="19" name="TextBox 18">
            <a:extLst>
              <a:ext uri="{FF2B5EF4-FFF2-40B4-BE49-F238E27FC236}">
                <a16:creationId xmlns:a16="http://schemas.microsoft.com/office/drawing/2014/main" id="{B3372A21-5DDA-4DAB-8144-F1870B4D8E12}"/>
              </a:ext>
            </a:extLst>
          </p:cNvPr>
          <p:cNvSpPr txBox="1"/>
          <p:nvPr/>
        </p:nvSpPr>
        <p:spPr>
          <a:xfrm>
            <a:off x="281939" y="6357616"/>
            <a:ext cx="9494521" cy="461665"/>
          </a:xfrm>
          <a:prstGeom prst="rect">
            <a:avLst/>
          </a:prstGeom>
          <a:noFill/>
        </p:spPr>
        <p:txBody>
          <a:bodyPr wrap="square" rtlCol="0">
            <a:spAutoFit/>
          </a:bodyPr>
          <a:lstStyle/>
          <a:p>
            <a:r>
              <a:rPr lang="en-US" sz="800" b="1" dirty="0">
                <a:latin typeface="Arial" panose="020B0604020202020204" pitchFamily="34" charset="0"/>
              </a:rPr>
              <a:t>California Community Choice Financing Authority (CCCFA) is a current holding in the Tax-Exempt Sustainable Fixed Income portfolio as of 03/31/2023 and was selected because the investment team believes it demonstrates the strategy’s stated investment philosophy regarding attractive business fundamentals, compelling valuation, and strong or improving Sustainable Drivers. It does not represent all of the securities purchased, sold or recommended for advisory clients. Please see slide 18 for the overall performance of the strategy as of 03/31/2023.</a:t>
            </a:r>
            <a:endParaRPr lang="en-US" sz="800" dirty="0">
              <a:latin typeface="Arial" panose="020B0604020202020204" pitchFamily="34" charset="0"/>
            </a:endParaRPr>
          </a:p>
        </p:txBody>
      </p:sp>
      <p:sp>
        <p:nvSpPr>
          <p:cNvPr id="20" name="Slide Number Placeholder 3">
            <a:extLst>
              <a:ext uri="{FF2B5EF4-FFF2-40B4-BE49-F238E27FC236}">
                <a16:creationId xmlns:a16="http://schemas.microsoft.com/office/drawing/2014/main" id="{3CABE90C-D13E-4F43-9A65-42F8FEFC6B77}"/>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22</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04916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9559" y="1371600"/>
            <a:ext cx="9479280" cy="4177455"/>
            <a:chOff x="289559" y="1595627"/>
            <a:chExt cx="9479280" cy="4177455"/>
          </a:xfrm>
        </p:grpSpPr>
        <p:sp>
          <p:nvSpPr>
            <p:cNvPr id="3" name="object 3"/>
            <p:cNvSpPr/>
            <p:nvPr/>
          </p:nvSpPr>
          <p:spPr>
            <a:xfrm>
              <a:off x="289559" y="1595627"/>
              <a:ext cx="9479280" cy="398145"/>
            </a:xfrm>
            <a:custGeom>
              <a:avLst/>
              <a:gdLst/>
              <a:ahLst/>
              <a:cxnLst/>
              <a:rect l="l" t="t" r="r" b="b"/>
              <a:pathLst>
                <a:path w="9479280" h="398144">
                  <a:moveTo>
                    <a:pt x="9479280" y="0"/>
                  </a:moveTo>
                  <a:lnTo>
                    <a:pt x="0" y="0"/>
                  </a:lnTo>
                  <a:lnTo>
                    <a:pt x="0" y="397763"/>
                  </a:lnTo>
                  <a:lnTo>
                    <a:pt x="9479280" y="397763"/>
                  </a:lnTo>
                  <a:lnTo>
                    <a:pt x="9479280" y="0"/>
                  </a:lnTo>
                  <a:close/>
                </a:path>
              </a:pathLst>
            </a:custGeom>
            <a:solidFill>
              <a:srgbClr val="003963"/>
            </a:solidFill>
          </p:spPr>
          <p:txBody>
            <a:bodyPr wrap="square" lIns="0" tIns="0" rIns="0" bIns="0" rtlCol="0"/>
            <a:lstStyle/>
            <a:p>
              <a:endParaRPr/>
            </a:p>
          </p:txBody>
        </p:sp>
        <p:sp>
          <p:nvSpPr>
            <p:cNvPr id="4" name="object 4"/>
            <p:cNvSpPr/>
            <p:nvPr/>
          </p:nvSpPr>
          <p:spPr>
            <a:xfrm>
              <a:off x="5026660" y="3761402"/>
              <a:ext cx="2540" cy="2011680"/>
            </a:xfrm>
            <a:custGeom>
              <a:avLst/>
              <a:gdLst/>
              <a:ahLst/>
              <a:cxnLst/>
              <a:rect l="l" t="t" r="r" b="b"/>
              <a:pathLst>
                <a:path w="2539" h="3223259">
                  <a:moveTo>
                    <a:pt x="2019" y="0"/>
                  </a:moveTo>
                  <a:lnTo>
                    <a:pt x="0" y="3222840"/>
                  </a:lnTo>
                </a:path>
              </a:pathLst>
            </a:custGeom>
            <a:ln w="6096">
              <a:solidFill>
                <a:srgbClr val="1886C8"/>
              </a:solidFill>
            </a:ln>
          </p:spPr>
          <p:txBody>
            <a:bodyPr wrap="square" lIns="0" tIns="0" rIns="0" bIns="0" rtlCol="0"/>
            <a:lstStyle/>
            <a:p>
              <a:endParaRPr dirty="0"/>
            </a:p>
          </p:txBody>
        </p:sp>
      </p:grpSp>
      <p:sp>
        <p:nvSpPr>
          <p:cNvPr id="6" name="object 6"/>
          <p:cNvSpPr txBox="1"/>
          <p:nvPr/>
        </p:nvSpPr>
        <p:spPr>
          <a:xfrm>
            <a:off x="359975" y="6938447"/>
            <a:ext cx="9243060" cy="635000"/>
          </a:xfrm>
          <a:prstGeom prst="rect">
            <a:avLst/>
          </a:prstGeom>
        </p:spPr>
        <p:txBody>
          <a:bodyPr vert="horz" wrap="square" lIns="0" tIns="12065" rIns="0" bIns="0" rtlCol="0">
            <a:spAutoFit/>
          </a:bodyPr>
          <a:lstStyle/>
          <a:p>
            <a:pPr marL="12700" marR="5080">
              <a:lnSpc>
                <a:spcPct val="100000"/>
              </a:lnSpc>
              <a:spcBef>
                <a:spcPts val="95"/>
              </a:spcBef>
            </a:pPr>
            <a:r>
              <a:rPr sz="800" dirty="0">
                <a:solidFill>
                  <a:schemeClr val="tx1">
                    <a:lumMod val="50000"/>
                    <a:lumOff val="50000"/>
                  </a:schemeClr>
                </a:solidFill>
                <a:latin typeface="Arial"/>
                <a:cs typeface="Arial"/>
              </a:rPr>
              <a:t>Source: </a:t>
            </a:r>
            <a:r>
              <a:rPr lang="en-US" sz="800" dirty="0" err="1">
                <a:solidFill>
                  <a:schemeClr val="tx1">
                    <a:lumMod val="50000"/>
                    <a:lumOff val="50000"/>
                  </a:schemeClr>
                </a:solidFill>
                <a:latin typeface="Arial"/>
                <a:cs typeface="Arial"/>
              </a:rPr>
              <a:t>HealthRIGHT</a:t>
            </a:r>
            <a:r>
              <a:rPr lang="en-US" sz="800" dirty="0">
                <a:solidFill>
                  <a:schemeClr val="tx1">
                    <a:lumMod val="50000"/>
                    <a:lumOff val="50000"/>
                  </a:schemeClr>
                </a:solidFill>
                <a:latin typeface="Arial"/>
                <a:cs typeface="Arial"/>
              </a:rPr>
              <a:t> and </a:t>
            </a:r>
            <a:r>
              <a:rPr sz="800" dirty="0">
                <a:solidFill>
                  <a:schemeClr val="tx1">
                    <a:lumMod val="50000"/>
                    <a:lumOff val="50000"/>
                  </a:schemeClr>
                </a:solidFill>
                <a:latin typeface="Arial"/>
                <a:cs typeface="Arial"/>
              </a:rPr>
              <a:t>Brown Advisory analysis</a:t>
            </a:r>
            <a:r>
              <a:rPr lang="en-US" sz="800" dirty="0">
                <a:solidFill>
                  <a:schemeClr val="tx1">
                    <a:lumMod val="50000"/>
                    <a:lumOff val="50000"/>
                  </a:schemeClr>
                </a:solidFill>
                <a:latin typeface="Arial"/>
                <a:cs typeface="Arial"/>
              </a:rPr>
              <a:t>; as of 03/31/2023</a:t>
            </a:r>
            <a:r>
              <a:rPr sz="800" dirty="0">
                <a:solidFill>
                  <a:schemeClr val="tx1">
                    <a:lumMod val="50000"/>
                    <a:lumOff val="50000"/>
                  </a:schemeClr>
                </a:solidFill>
                <a:latin typeface="Arial"/>
                <a:cs typeface="Arial"/>
              </a:rPr>
              <a:t>. The information provided in this material is not intended to be and should not be considered to be a recommendation or suggestion to engage in or refrain from a</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particular course of action or to make or hold a particular investment or pursue a particular investment strategy, including whether or not to buy, sell, or hold any of the securities mentioned. It should not be</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assumed that investments in such securities have been or will be profitable. To the extent specific securities are mentioned, they have been selected by the author on an objective basis to illustrate views</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expressed in the commentary and do not represent all of the securities purchased, sold or recommended for advisory clients. Please see disclosure statements at the end of this presentation for additional</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information and for a complete list of terms and definitions.</a:t>
            </a:r>
          </a:p>
        </p:txBody>
      </p:sp>
      <p:sp>
        <p:nvSpPr>
          <p:cNvPr id="11" name="object 11"/>
          <p:cNvSpPr txBox="1"/>
          <p:nvPr/>
        </p:nvSpPr>
        <p:spPr>
          <a:xfrm>
            <a:off x="289559" y="1369991"/>
            <a:ext cx="9479280" cy="398145"/>
          </a:xfrm>
          <a:prstGeom prst="rect">
            <a:avLst/>
          </a:prstGeom>
        </p:spPr>
        <p:txBody>
          <a:bodyPr vert="horz" wrap="square" lIns="0" tIns="114935" rIns="0" bIns="0" rtlCol="0">
            <a:spAutoFit/>
          </a:bodyPr>
          <a:lstStyle/>
          <a:p>
            <a:pPr marL="75565">
              <a:lnSpc>
                <a:spcPct val="100000"/>
              </a:lnSpc>
              <a:spcBef>
                <a:spcPts val="905"/>
              </a:spcBef>
            </a:pPr>
            <a:r>
              <a:rPr sz="1200" b="1" spc="-5" dirty="0">
                <a:solidFill>
                  <a:srgbClr val="FFFFFF"/>
                </a:solidFill>
                <a:latin typeface="Arial"/>
                <a:cs typeface="Arial"/>
              </a:rPr>
              <a:t>Safety</a:t>
            </a:r>
            <a:r>
              <a:rPr sz="1200" b="1" spc="-20" dirty="0">
                <a:solidFill>
                  <a:srgbClr val="FFFFFF"/>
                </a:solidFill>
                <a:latin typeface="Arial"/>
                <a:cs typeface="Arial"/>
              </a:rPr>
              <a:t> </a:t>
            </a:r>
            <a:r>
              <a:rPr sz="1200" b="1" spc="-5" dirty="0">
                <a:solidFill>
                  <a:srgbClr val="FFFFFF"/>
                </a:solidFill>
                <a:latin typeface="Arial"/>
                <a:cs typeface="Arial"/>
              </a:rPr>
              <a:t>net</a:t>
            </a:r>
            <a:r>
              <a:rPr sz="1200" b="1" spc="5" dirty="0">
                <a:solidFill>
                  <a:srgbClr val="FFFFFF"/>
                </a:solidFill>
                <a:latin typeface="Arial"/>
                <a:cs typeface="Arial"/>
              </a:rPr>
              <a:t> </a:t>
            </a:r>
            <a:r>
              <a:rPr sz="1200" b="1" spc="-5" dirty="0">
                <a:solidFill>
                  <a:srgbClr val="FFFFFF"/>
                </a:solidFill>
                <a:latin typeface="Arial"/>
                <a:cs typeface="Arial"/>
              </a:rPr>
              <a:t>health</a:t>
            </a:r>
            <a:r>
              <a:rPr sz="1200" b="1" spc="5" dirty="0">
                <a:solidFill>
                  <a:srgbClr val="FFFFFF"/>
                </a:solidFill>
                <a:latin typeface="Arial"/>
                <a:cs typeface="Arial"/>
              </a:rPr>
              <a:t> </a:t>
            </a:r>
            <a:r>
              <a:rPr sz="1200" b="1" spc="-5" dirty="0">
                <a:solidFill>
                  <a:srgbClr val="FFFFFF"/>
                </a:solidFill>
                <a:latin typeface="Arial"/>
                <a:cs typeface="Arial"/>
              </a:rPr>
              <a:t>care</a:t>
            </a:r>
            <a:r>
              <a:rPr sz="1200" b="1" spc="-20" dirty="0">
                <a:solidFill>
                  <a:srgbClr val="FFFFFF"/>
                </a:solidFill>
                <a:latin typeface="Arial"/>
                <a:cs typeface="Arial"/>
              </a:rPr>
              <a:t> </a:t>
            </a:r>
            <a:r>
              <a:rPr sz="1200" b="1" spc="-5" dirty="0">
                <a:solidFill>
                  <a:srgbClr val="FFFFFF"/>
                </a:solidFill>
                <a:latin typeface="Arial"/>
                <a:cs typeface="Arial"/>
              </a:rPr>
              <a:t>provider</a:t>
            </a:r>
            <a:r>
              <a:rPr sz="1200" b="1" dirty="0">
                <a:solidFill>
                  <a:srgbClr val="FFFFFF"/>
                </a:solidFill>
                <a:latin typeface="Arial"/>
                <a:cs typeface="Arial"/>
              </a:rPr>
              <a:t> in</a:t>
            </a:r>
            <a:r>
              <a:rPr sz="1200" b="1" spc="10" dirty="0">
                <a:solidFill>
                  <a:srgbClr val="FFFFFF"/>
                </a:solidFill>
                <a:latin typeface="Arial"/>
                <a:cs typeface="Arial"/>
              </a:rPr>
              <a:t> </a:t>
            </a:r>
            <a:r>
              <a:rPr sz="1200" b="1" spc="-5" dirty="0">
                <a:solidFill>
                  <a:srgbClr val="FFFFFF"/>
                </a:solidFill>
                <a:latin typeface="Arial"/>
                <a:cs typeface="Arial"/>
              </a:rPr>
              <a:t>California</a:t>
            </a:r>
            <a:endParaRPr sz="1200" dirty="0">
              <a:latin typeface="Arial"/>
              <a:cs typeface="Arial"/>
            </a:endParaRPr>
          </a:p>
        </p:txBody>
      </p:sp>
      <p:grpSp>
        <p:nvGrpSpPr>
          <p:cNvPr id="15" name="object 15"/>
          <p:cNvGrpSpPr/>
          <p:nvPr/>
        </p:nvGrpSpPr>
        <p:grpSpPr>
          <a:xfrm>
            <a:off x="1806702" y="1716702"/>
            <a:ext cx="7964170" cy="1576070"/>
            <a:chOff x="1806702" y="1942338"/>
            <a:chExt cx="7964170" cy="1576070"/>
          </a:xfrm>
        </p:grpSpPr>
        <p:pic>
          <p:nvPicPr>
            <p:cNvPr id="16" name="object 16"/>
            <p:cNvPicPr/>
            <p:nvPr/>
          </p:nvPicPr>
          <p:blipFill>
            <a:blip r:embed="rId3" cstate="print"/>
            <a:stretch>
              <a:fillRect/>
            </a:stretch>
          </p:blipFill>
          <p:spPr>
            <a:xfrm>
              <a:off x="1806702" y="1942338"/>
              <a:ext cx="1792985" cy="1575815"/>
            </a:xfrm>
            <a:prstGeom prst="rect">
              <a:avLst/>
            </a:prstGeom>
          </p:spPr>
        </p:pic>
        <p:pic>
          <p:nvPicPr>
            <p:cNvPr id="17" name="object 17"/>
            <p:cNvPicPr/>
            <p:nvPr/>
          </p:nvPicPr>
          <p:blipFill>
            <a:blip r:embed="rId4" cstate="print"/>
            <a:stretch>
              <a:fillRect/>
            </a:stretch>
          </p:blipFill>
          <p:spPr>
            <a:xfrm>
              <a:off x="5029200" y="1984603"/>
              <a:ext cx="4741405" cy="1447876"/>
            </a:xfrm>
            <a:prstGeom prst="rect">
              <a:avLst/>
            </a:prstGeom>
          </p:spPr>
        </p:pic>
      </p:grpSp>
      <p:sp>
        <p:nvSpPr>
          <p:cNvPr id="18" name="object 18"/>
          <p:cNvSpPr txBox="1">
            <a:spLocks noGrp="1"/>
          </p:cNvSpPr>
          <p:nvPr>
            <p:ph type="title"/>
          </p:nvPr>
        </p:nvSpPr>
        <p:spPr>
          <a:xfrm>
            <a:off x="254001" y="358709"/>
            <a:ext cx="4432300" cy="299720"/>
          </a:xfrm>
          <a:prstGeom prst="rect">
            <a:avLst/>
          </a:prstGeom>
        </p:spPr>
        <p:txBody>
          <a:bodyPr vert="horz" wrap="square" lIns="0" tIns="12700" rIns="0" bIns="0" rtlCol="0">
            <a:spAutoFit/>
          </a:bodyPr>
          <a:lstStyle/>
          <a:p>
            <a:pPr marL="12700">
              <a:lnSpc>
                <a:spcPct val="100000"/>
              </a:lnSpc>
              <a:spcBef>
                <a:spcPts val="100"/>
              </a:spcBef>
            </a:pPr>
            <a:r>
              <a:rPr spc="-5" dirty="0"/>
              <a:t>HEALTHRIGHT</a:t>
            </a:r>
            <a:r>
              <a:rPr spc="-10" dirty="0"/>
              <a:t> </a:t>
            </a:r>
            <a:r>
              <a:rPr dirty="0"/>
              <a:t>360</a:t>
            </a:r>
            <a:r>
              <a:rPr spc="-5" dirty="0"/>
              <a:t> </a:t>
            </a:r>
            <a:r>
              <a:rPr spc="-5" dirty="0">
                <a:solidFill>
                  <a:srgbClr val="B9589A"/>
                </a:solidFill>
              </a:rPr>
              <a:t>(SOCIAL BOND)</a:t>
            </a:r>
          </a:p>
        </p:txBody>
      </p:sp>
      <p:sp>
        <p:nvSpPr>
          <p:cNvPr id="19" name="object 14">
            <a:extLst>
              <a:ext uri="{FF2B5EF4-FFF2-40B4-BE49-F238E27FC236}">
                <a16:creationId xmlns:a16="http://schemas.microsoft.com/office/drawing/2014/main" id="{25B4EE27-45EF-4980-A112-1DB09C7EF4B8}"/>
              </a:ext>
            </a:extLst>
          </p:cNvPr>
          <p:cNvSpPr txBox="1"/>
          <p:nvPr/>
        </p:nvSpPr>
        <p:spPr>
          <a:xfrm>
            <a:off x="289559" y="1066800"/>
            <a:ext cx="7680556" cy="235962"/>
          </a:xfrm>
          <a:prstGeom prst="rect">
            <a:avLst/>
          </a:prstGeom>
        </p:spPr>
        <p:txBody>
          <a:bodyPr vert="horz" wrap="square" lIns="0" tIns="12700" rIns="0" bIns="0" rtlCol="0">
            <a:spAutoFit/>
          </a:bodyPr>
          <a:lstStyle/>
          <a:p>
            <a:pPr marL="12700">
              <a:lnSpc>
                <a:spcPct val="100000"/>
              </a:lnSpc>
              <a:spcBef>
                <a:spcPts val="100"/>
              </a:spcBef>
              <a:tabLst>
                <a:tab pos="7433945" algn="l"/>
              </a:tabLst>
            </a:pPr>
            <a:r>
              <a:rPr sz="1450" b="1" spc="-5" dirty="0">
                <a:solidFill>
                  <a:srgbClr val="1886C8"/>
                </a:solidFill>
                <a:latin typeface="Arial"/>
                <a:cs typeface="Arial"/>
              </a:rPr>
              <a:t>Portfolio</a:t>
            </a:r>
            <a:r>
              <a:rPr sz="1450" b="1" spc="25" dirty="0">
                <a:solidFill>
                  <a:srgbClr val="1886C8"/>
                </a:solidFill>
                <a:latin typeface="Arial"/>
                <a:cs typeface="Arial"/>
              </a:rPr>
              <a:t> </a:t>
            </a:r>
            <a:r>
              <a:rPr sz="1450" b="1" spc="-5" dirty="0">
                <a:solidFill>
                  <a:srgbClr val="1886C8"/>
                </a:solidFill>
                <a:latin typeface="Arial"/>
                <a:cs typeface="Arial"/>
              </a:rPr>
              <a:t>Holding:</a:t>
            </a:r>
            <a:r>
              <a:rPr sz="1450" b="1" spc="15" dirty="0">
                <a:solidFill>
                  <a:srgbClr val="1886C8"/>
                </a:solidFill>
                <a:latin typeface="Arial"/>
                <a:cs typeface="Arial"/>
              </a:rPr>
              <a:t> </a:t>
            </a:r>
            <a:r>
              <a:rPr lang="en-US" sz="1450" b="1" spc="-5" dirty="0">
                <a:solidFill>
                  <a:srgbClr val="1886C8"/>
                </a:solidFill>
                <a:latin typeface="Arial"/>
                <a:cs typeface="Arial"/>
              </a:rPr>
              <a:t>California State Municipal Authority</a:t>
            </a:r>
            <a:r>
              <a:rPr sz="1450" b="1" spc="-5" dirty="0">
                <a:solidFill>
                  <a:srgbClr val="1886C8"/>
                </a:solidFill>
                <a:latin typeface="Arial"/>
                <a:cs typeface="Arial"/>
              </a:rPr>
              <a:t>	</a:t>
            </a:r>
            <a:endParaRPr sz="1450" baseline="1736" dirty="0">
              <a:latin typeface="Arial"/>
              <a:cs typeface="Arial"/>
            </a:endParaRPr>
          </a:p>
        </p:txBody>
      </p:sp>
      <p:sp>
        <p:nvSpPr>
          <p:cNvPr id="20" name="TextBox 19">
            <a:extLst>
              <a:ext uri="{FF2B5EF4-FFF2-40B4-BE49-F238E27FC236}">
                <a16:creationId xmlns:a16="http://schemas.microsoft.com/office/drawing/2014/main" id="{BA3B78A0-C068-40E8-8F71-D351D674F95D}"/>
              </a:ext>
            </a:extLst>
          </p:cNvPr>
          <p:cNvSpPr txBox="1"/>
          <p:nvPr/>
        </p:nvSpPr>
        <p:spPr>
          <a:xfrm>
            <a:off x="281939" y="6357616"/>
            <a:ext cx="9494521" cy="461665"/>
          </a:xfrm>
          <a:prstGeom prst="rect">
            <a:avLst/>
          </a:prstGeom>
          <a:noFill/>
        </p:spPr>
        <p:txBody>
          <a:bodyPr wrap="square" rtlCol="0">
            <a:spAutoFit/>
          </a:bodyPr>
          <a:lstStyle/>
          <a:p>
            <a:r>
              <a:rPr lang="en-US" sz="800" b="1" dirty="0" err="1">
                <a:latin typeface="Arial" panose="020B0604020202020204" pitchFamily="34" charset="0"/>
              </a:rPr>
              <a:t>HealthRIGHT</a:t>
            </a:r>
            <a:r>
              <a:rPr lang="en-US" sz="800" b="1" dirty="0">
                <a:latin typeface="Arial" panose="020B0604020202020204" pitchFamily="34" charset="0"/>
              </a:rPr>
              <a:t> 360 California State Municipal Authority is a current holding in the Tax-Exempt Sustainable Fixed Income portfolio as of 03/31/2023 and was selected because the investment team believes it demonstrates the strategy’s stated investment philosophy regarding attractive business fundamentals, compelling valuation, and strong or improving Sustainable Drivers. It does not represent all of the securities purchased, sold or recommended for advisory clients. Please see slide 18 for the overall performance of the strategy as of 03/31/2023.</a:t>
            </a:r>
            <a:endParaRPr lang="en-US" sz="800" dirty="0">
              <a:latin typeface="Arial" panose="020B0604020202020204" pitchFamily="34" charset="0"/>
            </a:endParaRPr>
          </a:p>
        </p:txBody>
      </p:sp>
      <p:sp>
        <p:nvSpPr>
          <p:cNvPr id="21" name="Slide Number Placeholder 3">
            <a:extLst>
              <a:ext uri="{FF2B5EF4-FFF2-40B4-BE49-F238E27FC236}">
                <a16:creationId xmlns:a16="http://schemas.microsoft.com/office/drawing/2014/main" id="{8AA03C95-6AE4-4C10-8D10-99734B066B9D}"/>
              </a:ext>
            </a:extLst>
          </p:cNvPr>
          <p:cNvSpPr txBox="1">
            <a:spLocks/>
          </p:cNvSpPr>
          <p:nvPr/>
        </p:nvSpPr>
        <p:spPr>
          <a:xfrm>
            <a:off x="7256145" y="7362121"/>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23</a:t>
            </a:fld>
            <a:endParaRPr lang="en-US" sz="800" dirty="0">
              <a:solidFill>
                <a:srgbClr val="6D6E71"/>
              </a:solidFill>
              <a:latin typeface="Arial" panose="020B0604020202020204"/>
              <a:cs typeface="+mn-cs"/>
            </a:endParaRPr>
          </a:p>
        </p:txBody>
      </p:sp>
      <p:sp>
        <p:nvSpPr>
          <p:cNvPr id="22" name="object 9">
            <a:extLst>
              <a:ext uri="{FF2B5EF4-FFF2-40B4-BE49-F238E27FC236}">
                <a16:creationId xmlns:a16="http://schemas.microsoft.com/office/drawing/2014/main" id="{D2697224-0984-4998-A734-0E2C1745865C}"/>
              </a:ext>
            </a:extLst>
          </p:cNvPr>
          <p:cNvSpPr txBox="1"/>
          <p:nvPr/>
        </p:nvSpPr>
        <p:spPr>
          <a:xfrm>
            <a:off x="436082" y="3821989"/>
            <a:ext cx="4110354" cy="1351011"/>
          </a:xfrm>
          <a:prstGeom prst="rect">
            <a:avLst/>
          </a:prstGeom>
        </p:spPr>
        <p:txBody>
          <a:bodyPr vert="horz" wrap="square" lIns="0" tIns="12065" rIns="0" bIns="0" rtlCol="0">
            <a:spAutoFit/>
          </a:bodyPr>
          <a:lstStyle/>
          <a:p>
            <a:pPr marL="317500" marR="5080" indent="-305435">
              <a:lnSpc>
                <a:spcPct val="100000"/>
              </a:lnSpc>
              <a:spcBef>
                <a:spcPts val="95"/>
              </a:spcBef>
              <a:buClr>
                <a:srgbClr val="F4911E"/>
              </a:buClr>
              <a:buSzPct val="100000"/>
              <a:buFont typeface="Wingdings"/>
              <a:buChar char=""/>
              <a:tabLst>
                <a:tab pos="316865" algn="l"/>
                <a:tab pos="317500" algn="l"/>
              </a:tabLst>
            </a:pPr>
            <a:r>
              <a:rPr lang="en-US" sz="1100" b="1" spc="-5" dirty="0">
                <a:solidFill>
                  <a:srgbClr val="636363"/>
                </a:solidFill>
                <a:latin typeface="Arial"/>
                <a:cs typeface="Arial"/>
              </a:rPr>
              <a:t>Cash</a:t>
            </a:r>
            <a:r>
              <a:rPr lang="en-US" sz="1100" b="1" spc="10" dirty="0">
                <a:solidFill>
                  <a:srgbClr val="636363"/>
                </a:solidFill>
                <a:latin typeface="Arial"/>
                <a:cs typeface="Arial"/>
              </a:rPr>
              <a:t> </a:t>
            </a:r>
            <a:r>
              <a:rPr lang="en-US" sz="1100" b="1" dirty="0">
                <a:solidFill>
                  <a:srgbClr val="636363"/>
                </a:solidFill>
                <a:latin typeface="Arial"/>
                <a:cs typeface="Arial"/>
              </a:rPr>
              <a:t>Flows:</a:t>
            </a:r>
            <a:r>
              <a:rPr lang="en-US" sz="1100" b="1" spc="-5" dirty="0">
                <a:solidFill>
                  <a:srgbClr val="636363"/>
                </a:solidFill>
                <a:latin typeface="Arial"/>
                <a:cs typeface="Arial"/>
              </a:rPr>
              <a:t> </a:t>
            </a:r>
            <a:r>
              <a:rPr lang="en-US" sz="1100" spc="-5" dirty="0">
                <a:solidFill>
                  <a:srgbClr val="636363"/>
                </a:solidFill>
                <a:latin typeface="Arial"/>
                <a:cs typeface="Arial"/>
              </a:rPr>
              <a:t>Decades-long</a:t>
            </a:r>
            <a:r>
              <a:rPr lang="en-US" sz="1100" spc="25" dirty="0">
                <a:solidFill>
                  <a:srgbClr val="636363"/>
                </a:solidFill>
                <a:latin typeface="Arial"/>
                <a:cs typeface="Arial"/>
              </a:rPr>
              <a:t> </a:t>
            </a:r>
            <a:r>
              <a:rPr lang="en-US" sz="1100" spc="-5" dirty="0">
                <a:solidFill>
                  <a:srgbClr val="636363"/>
                </a:solidFill>
                <a:latin typeface="Arial"/>
                <a:cs typeface="Arial"/>
              </a:rPr>
              <a:t>history</a:t>
            </a:r>
            <a:r>
              <a:rPr lang="en-US" sz="1100" spc="10" dirty="0">
                <a:solidFill>
                  <a:srgbClr val="636363"/>
                </a:solidFill>
                <a:latin typeface="Arial"/>
                <a:cs typeface="Arial"/>
              </a:rPr>
              <a:t> </a:t>
            </a:r>
            <a:r>
              <a:rPr lang="en-US" sz="1100" spc="-5" dirty="0">
                <a:solidFill>
                  <a:srgbClr val="636363"/>
                </a:solidFill>
                <a:latin typeface="Arial"/>
                <a:cs typeface="Arial"/>
              </a:rPr>
              <a:t>of</a:t>
            </a:r>
            <a:r>
              <a:rPr lang="en-US" sz="1100" spc="10" dirty="0">
                <a:solidFill>
                  <a:srgbClr val="636363"/>
                </a:solidFill>
                <a:latin typeface="Arial"/>
                <a:cs typeface="Arial"/>
              </a:rPr>
              <a:t> </a:t>
            </a:r>
            <a:r>
              <a:rPr lang="en-US" sz="1100" spc="-5" dirty="0">
                <a:solidFill>
                  <a:srgbClr val="636363"/>
                </a:solidFill>
                <a:latin typeface="Arial"/>
                <a:cs typeface="Arial"/>
              </a:rPr>
              <a:t>contract</a:t>
            </a:r>
            <a:r>
              <a:rPr lang="en-US" sz="1100" spc="20" dirty="0">
                <a:solidFill>
                  <a:srgbClr val="636363"/>
                </a:solidFill>
                <a:latin typeface="Arial"/>
                <a:cs typeface="Arial"/>
              </a:rPr>
              <a:t> </a:t>
            </a:r>
            <a:r>
              <a:rPr lang="en-US" sz="1100" spc="-5" dirty="0">
                <a:solidFill>
                  <a:srgbClr val="636363"/>
                </a:solidFill>
                <a:latin typeface="Arial"/>
                <a:cs typeface="Arial"/>
              </a:rPr>
              <a:t>renewals with</a:t>
            </a:r>
            <a:r>
              <a:rPr lang="en-US" sz="1100" spc="5" dirty="0">
                <a:solidFill>
                  <a:srgbClr val="636363"/>
                </a:solidFill>
                <a:latin typeface="Arial"/>
                <a:cs typeface="Arial"/>
              </a:rPr>
              <a:t> </a:t>
            </a:r>
            <a:r>
              <a:rPr lang="en-US" sz="1100" spc="-5" dirty="0">
                <a:solidFill>
                  <a:srgbClr val="636363"/>
                </a:solidFill>
                <a:latin typeface="Arial"/>
                <a:cs typeface="Arial"/>
              </a:rPr>
              <a:t>federal,</a:t>
            </a:r>
            <a:r>
              <a:rPr lang="en-US" sz="1100" spc="15" dirty="0">
                <a:solidFill>
                  <a:srgbClr val="636363"/>
                </a:solidFill>
                <a:latin typeface="Arial"/>
                <a:cs typeface="Arial"/>
              </a:rPr>
              <a:t> </a:t>
            </a:r>
            <a:r>
              <a:rPr lang="en-US" sz="1100" spc="-5" dirty="0">
                <a:solidFill>
                  <a:srgbClr val="636363"/>
                </a:solidFill>
                <a:latin typeface="Arial"/>
                <a:cs typeface="Arial"/>
              </a:rPr>
              <a:t>state</a:t>
            </a:r>
            <a:r>
              <a:rPr lang="en-US" sz="1100" spc="20" dirty="0">
                <a:solidFill>
                  <a:srgbClr val="636363"/>
                </a:solidFill>
                <a:latin typeface="Arial"/>
                <a:cs typeface="Arial"/>
              </a:rPr>
              <a:t> </a:t>
            </a:r>
            <a:r>
              <a:rPr lang="en-US" sz="1100" spc="-5" dirty="0">
                <a:solidFill>
                  <a:srgbClr val="636363"/>
                </a:solidFill>
                <a:latin typeface="Arial"/>
                <a:cs typeface="Arial"/>
              </a:rPr>
              <a:t>and</a:t>
            </a:r>
            <a:r>
              <a:rPr lang="en-US" sz="1100" spc="10" dirty="0">
                <a:solidFill>
                  <a:srgbClr val="636363"/>
                </a:solidFill>
                <a:latin typeface="Arial"/>
                <a:cs typeface="Arial"/>
              </a:rPr>
              <a:t> </a:t>
            </a:r>
            <a:r>
              <a:rPr lang="en-US" sz="1100" spc="-5" dirty="0">
                <a:solidFill>
                  <a:srgbClr val="636363"/>
                </a:solidFill>
                <a:latin typeface="Arial"/>
                <a:cs typeface="Arial"/>
              </a:rPr>
              <a:t>county</a:t>
            </a:r>
            <a:r>
              <a:rPr lang="en-US" sz="1100" spc="20" dirty="0">
                <a:solidFill>
                  <a:srgbClr val="636363"/>
                </a:solidFill>
                <a:latin typeface="Arial"/>
                <a:cs typeface="Arial"/>
              </a:rPr>
              <a:t> </a:t>
            </a:r>
            <a:r>
              <a:rPr lang="en-US" sz="1100" spc="-5" dirty="0">
                <a:solidFill>
                  <a:srgbClr val="636363"/>
                </a:solidFill>
                <a:latin typeface="Arial"/>
                <a:cs typeface="Arial"/>
              </a:rPr>
              <a:t>payors.</a:t>
            </a:r>
            <a:r>
              <a:rPr lang="en-US" sz="1100" spc="20" dirty="0">
                <a:solidFill>
                  <a:srgbClr val="636363"/>
                </a:solidFill>
                <a:latin typeface="Arial"/>
                <a:cs typeface="Arial"/>
              </a:rPr>
              <a:t> </a:t>
            </a:r>
            <a:r>
              <a:rPr lang="en-US" sz="1100" spc="-5" dirty="0">
                <a:solidFill>
                  <a:srgbClr val="636363"/>
                </a:solidFill>
                <a:latin typeface="Arial"/>
                <a:cs typeface="Arial"/>
              </a:rPr>
              <a:t>Growth</a:t>
            </a:r>
            <a:r>
              <a:rPr lang="en-US" sz="1100" spc="10" dirty="0">
                <a:solidFill>
                  <a:srgbClr val="636363"/>
                </a:solidFill>
                <a:latin typeface="Arial"/>
                <a:cs typeface="Arial"/>
              </a:rPr>
              <a:t> </a:t>
            </a:r>
            <a:r>
              <a:rPr lang="en-US" sz="1100" spc="-10" dirty="0">
                <a:solidFill>
                  <a:srgbClr val="636363"/>
                </a:solidFill>
                <a:latin typeface="Arial"/>
                <a:cs typeface="Arial"/>
              </a:rPr>
              <a:t>in </a:t>
            </a:r>
            <a:r>
              <a:rPr lang="en-US" sz="1100" spc="-5" dirty="0">
                <a:solidFill>
                  <a:srgbClr val="636363"/>
                </a:solidFill>
                <a:latin typeface="Arial"/>
                <a:cs typeface="Arial"/>
              </a:rPr>
              <a:t>revenues</a:t>
            </a:r>
            <a:r>
              <a:rPr lang="en-US" sz="1100" spc="15" dirty="0">
                <a:solidFill>
                  <a:srgbClr val="636363"/>
                </a:solidFill>
                <a:latin typeface="Arial"/>
                <a:cs typeface="Arial"/>
              </a:rPr>
              <a:t> </a:t>
            </a:r>
            <a:r>
              <a:rPr lang="en-US" sz="1100" spc="-5" dirty="0">
                <a:solidFill>
                  <a:srgbClr val="636363"/>
                </a:solidFill>
                <a:latin typeface="Arial"/>
                <a:cs typeface="Arial"/>
              </a:rPr>
              <a:t>over</a:t>
            </a:r>
            <a:r>
              <a:rPr lang="en-US" sz="1100" spc="5" dirty="0">
                <a:solidFill>
                  <a:srgbClr val="636363"/>
                </a:solidFill>
                <a:latin typeface="Arial"/>
                <a:cs typeface="Arial"/>
              </a:rPr>
              <a:t> </a:t>
            </a:r>
            <a:r>
              <a:rPr lang="en-US" sz="1100" spc="-5" dirty="0">
                <a:solidFill>
                  <a:srgbClr val="636363"/>
                </a:solidFill>
                <a:latin typeface="Arial"/>
                <a:cs typeface="Arial"/>
              </a:rPr>
              <a:t>the</a:t>
            </a:r>
            <a:r>
              <a:rPr lang="en-US" sz="1100" spc="10" dirty="0">
                <a:solidFill>
                  <a:srgbClr val="636363"/>
                </a:solidFill>
                <a:latin typeface="Arial"/>
                <a:cs typeface="Arial"/>
              </a:rPr>
              <a:t> </a:t>
            </a:r>
            <a:r>
              <a:rPr lang="en-US" sz="1100" spc="-5" dirty="0">
                <a:solidFill>
                  <a:srgbClr val="636363"/>
                </a:solidFill>
                <a:latin typeface="Arial"/>
                <a:cs typeface="Arial"/>
              </a:rPr>
              <a:t>past</a:t>
            </a:r>
            <a:r>
              <a:rPr lang="en-US" sz="1100" spc="15" dirty="0">
                <a:solidFill>
                  <a:srgbClr val="636363"/>
                </a:solidFill>
                <a:latin typeface="Arial"/>
                <a:cs typeface="Arial"/>
              </a:rPr>
              <a:t> </a:t>
            </a:r>
            <a:r>
              <a:rPr lang="en-US" sz="1100" spc="-5" dirty="0">
                <a:solidFill>
                  <a:srgbClr val="636363"/>
                </a:solidFill>
                <a:latin typeface="Arial"/>
                <a:cs typeface="Arial"/>
              </a:rPr>
              <a:t>five</a:t>
            </a:r>
            <a:r>
              <a:rPr lang="en-US" sz="1100" spc="5" dirty="0">
                <a:solidFill>
                  <a:srgbClr val="636363"/>
                </a:solidFill>
                <a:latin typeface="Arial"/>
                <a:cs typeface="Arial"/>
              </a:rPr>
              <a:t> </a:t>
            </a:r>
            <a:r>
              <a:rPr lang="en-US" sz="1100" spc="-5" dirty="0">
                <a:solidFill>
                  <a:srgbClr val="636363"/>
                </a:solidFill>
                <a:latin typeface="Arial"/>
                <a:cs typeface="Arial"/>
              </a:rPr>
              <a:t>years.</a:t>
            </a:r>
            <a:endParaRPr lang="en-US" sz="1100" dirty="0">
              <a:latin typeface="Arial"/>
              <a:cs typeface="Arial"/>
            </a:endParaRPr>
          </a:p>
          <a:p>
            <a:pPr marL="316865" marR="5080" indent="-304800">
              <a:lnSpc>
                <a:spcPct val="100000"/>
              </a:lnSpc>
              <a:spcBef>
                <a:spcPts val="600"/>
              </a:spcBef>
              <a:buClr>
                <a:srgbClr val="F4911E"/>
              </a:buClr>
              <a:buSzPct val="100000"/>
              <a:buFont typeface="Wingdings"/>
              <a:buChar char=""/>
              <a:tabLst>
                <a:tab pos="316865" algn="l"/>
                <a:tab pos="317500" algn="l"/>
              </a:tabLst>
            </a:pPr>
            <a:r>
              <a:rPr lang="en-US" sz="1100" b="1" spc="-5" dirty="0">
                <a:solidFill>
                  <a:srgbClr val="636363"/>
                </a:solidFill>
                <a:latin typeface="Arial"/>
                <a:cs typeface="Arial"/>
              </a:rPr>
              <a:t>Limited</a:t>
            </a:r>
            <a:r>
              <a:rPr lang="en-US" sz="1100" b="1" spc="10" dirty="0">
                <a:solidFill>
                  <a:srgbClr val="636363"/>
                </a:solidFill>
                <a:latin typeface="Arial"/>
                <a:cs typeface="Arial"/>
              </a:rPr>
              <a:t> </a:t>
            </a:r>
            <a:r>
              <a:rPr lang="en-US" sz="1100" b="1" spc="-5" dirty="0">
                <a:solidFill>
                  <a:srgbClr val="636363"/>
                </a:solidFill>
                <a:latin typeface="Arial"/>
                <a:cs typeface="Arial"/>
              </a:rPr>
              <a:t>Competition:</a:t>
            </a:r>
            <a:r>
              <a:rPr lang="en-US" sz="1100" b="1" spc="10" dirty="0">
                <a:solidFill>
                  <a:srgbClr val="636363"/>
                </a:solidFill>
                <a:latin typeface="Arial"/>
                <a:cs typeface="Arial"/>
              </a:rPr>
              <a:t> </a:t>
            </a:r>
            <a:r>
              <a:rPr lang="en-US" sz="1100" spc="-5" dirty="0">
                <a:solidFill>
                  <a:srgbClr val="636363"/>
                </a:solidFill>
                <a:latin typeface="Arial"/>
                <a:cs typeface="Arial"/>
              </a:rPr>
              <a:t>No</a:t>
            </a:r>
            <a:r>
              <a:rPr lang="en-US" sz="1100" spc="5" dirty="0">
                <a:solidFill>
                  <a:srgbClr val="636363"/>
                </a:solidFill>
                <a:latin typeface="Arial"/>
                <a:cs typeface="Arial"/>
              </a:rPr>
              <a:t> </a:t>
            </a:r>
            <a:r>
              <a:rPr lang="en-US" sz="1100" spc="-5" dirty="0">
                <a:solidFill>
                  <a:srgbClr val="636363"/>
                </a:solidFill>
                <a:latin typeface="Arial"/>
                <a:cs typeface="Arial"/>
              </a:rPr>
              <a:t>competitors</a:t>
            </a:r>
            <a:r>
              <a:rPr lang="en-US" sz="1100" spc="15" dirty="0">
                <a:solidFill>
                  <a:srgbClr val="636363"/>
                </a:solidFill>
                <a:latin typeface="Arial"/>
                <a:cs typeface="Arial"/>
              </a:rPr>
              <a:t> </a:t>
            </a:r>
            <a:r>
              <a:rPr lang="en-US" sz="1100" spc="-10" dirty="0">
                <a:solidFill>
                  <a:srgbClr val="636363"/>
                </a:solidFill>
                <a:latin typeface="Arial"/>
                <a:cs typeface="Arial"/>
              </a:rPr>
              <a:t>offer</a:t>
            </a:r>
            <a:r>
              <a:rPr lang="en-US" sz="1100" spc="15" dirty="0">
                <a:solidFill>
                  <a:srgbClr val="636363"/>
                </a:solidFill>
                <a:latin typeface="Arial"/>
                <a:cs typeface="Arial"/>
              </a:rPr>
              <a:t> </a:t>
            </a:r>
            <a:r>
              <a:rPr lang="en-US" sz="1100" spc="-5" dirty="0">
                <a:solidFill>
                  <a:srgbClr val="636363"/>
                </a:solidFill>
                <a:latin typeface="Arial"/>
                <a:cs typeface="Arial"/>
              </a:rPr>
              <a:t>a</a:t>
            </a:r>
            <a:r>
              <a:rPr lang="en-US" sz="1100" spc="5" dirty="0">
                <a:solidFill>
                  <a:srgbClr val="636363"/>
                </a:solidFill>
                <a:latin typeface="Arial"/>
                <a:cs typeface="Arial"/>
              </a:rPr>
              <a:t> </a:t>
            </a:r>
            <a:r>
              <a:rPr lang="en-US" sz="1100" spc="-5" dirty="0">
                <a:solidFill>
                  <a:srgbClr val="636363"/>
                </a:solidFill>
                <a:latin typeface="Arial"/>
                <a:cs typeface="Arial"/>
              </a:rPr>
              <a:t>similar scope</a:t>
            </a:r>
            <a:r>
              <a:rPr lang="en-US" sz="1100" spc="20" dirty="0">
                <a:solidFill>
                  <a:srgbClr val="636363"/>
                </a:solidFill>
                <a:latin typeface="Arial"/>
                <a:cs typeface="Arial"/>
              </a:rPr>
              <a:t> </a:t>
            </a:r>
            <a:r>
              <a:rPr lang="en-US" sz="1100" spc="-5" dirty="0">
                <a:solidFill>
                  <a:srgbClr val="636363"/>
                </a:solidFill>
                <a:latin typeface="Arial"/>
                <a:cs typeface="Arial"/>
              </a:rPr>
              <a:t>of</a:t>
            </a:r>
            <a:r>
              <a:rPr lang="en-US" sz="1100" spc="10" dirty="0">
                <a:solidFill>
                  <a:srgbClr val="636363"/>
                </a:solidFill>
                <a:latin typeface="Arial"/>
                <a:cs typeface="Arial"/>
              </a:rPr>
              <a:t> </a:t>
            </a:r>
            <a:r>
              <a:rPr lang="en-US" sz="1100" spc="-5" dirty="0">
                <a:solidFill>
                  <a:srgbClr val="636363"/>
                </a:solidFill>
                <a:latin typeface="Arial"/>
                <a:cs typeface="Arial"/>
              </a:rPr>
              <a:t>services</a:t>
            </a:r>
            <a:r>
              <a:rPr lang="en-US" sz="1100" spc="15" dirty="0">
                <a:solidFill>
                  <a:srgbClr val="636363"/>
                </a:solidFill>
                <a:latin typeface="Arial"/>
                <a:cs typeface="Arial"/>
              </a:rPr>
              <a:t> </a:t>
            </a:r>
            <a:r>
              <a:rPr lang="en-US" sz="1100" spc="-5" dirty="0">
                <a:solidFill>
                  <a:srgbClr val="636363"/>
                </a:solidFill>
                <a:latin typeface="Arial"/>
                <a:cs typeface="Arial"/>
              </a:rPr>
              <a:t>in</a:t>
            </a:r>
            <a:r>
              <a:rPr lang="en-US" sz="1100" spc="10" dirty="0">
                <a:solidFill>
                  <a:srgbClr val="636363"/>
                </a:solidFill>
                <a:latin typeface="Arial"/>
                <a:cs typeface="Arial"/>
              </a:rPr>
              <a:t> </a:t>
            </a:r>
            <a:r>
              <a:rPr lang="en-US" sz="1100" spc="-5" dirty="0">
                <a:solidFill>
                  <a:srgbClr val="636363"/>
                </a:solidFill>
                <a:latin typeface="Arial"/>
                <a:cs typeface="Arial"/>
              </a:rPr>
              <a:t>the</a:t>
            </a:r>
            <a:r>
              <a:rPr lang="en-US" sz="1100" spc="15" dirty="0">
                <a:solidFill>
                  <a:srgbClr val="636363"/>
                </a:solidFill>
                <a:latin typeface="Arial"/>
                <a:cs typeface="Arial"/>
              </a:rPr>
              <a:t> </a:t>
            </a:r>
            <a:r>
              <a:rPr lang="en-US" sz="1100" spc="-5" dirty="0">
                <a:solidFill>
                  <a:srgbClr val="636363"/>
                </a:solidFill>
                <a:latin typeface="Arial"/>
                <a:cs typeface="Arial"/>
              </a:rPr>
              <a:t>state.</a:t>
            </a:r>
            <a:r>
              <a:rPr lang="en-US" sz="1100" spc="-10" dirty="0">
                <a:solidFill>
                  <a:srgbClr val="636363"/>
                </a:solidFill>
                <a:latin typeface="Arial"/>
                <a:cs typeface="Arial"/>
              </a:rPr>
              <a:t> </a:t>
            </a:r>
            <a:r>
              <a:rPr lang="en-US" sz="1100" spc="-5" dirty="0">
                <a:solidFill>
                  <a:srgbClr val="636363"/>
                </a:solidFill>
                <a:latin typeface="Arial"/>
                <a:cs typeface="Arial"/>
              </a:rPr>
              <a:t>There</a:t>
            </a:r>
            <a:r>
              <a:rPr lang="en-US" sz="1100" spc="15" dirty="0">
                <a:solidFill>
                  <a:srgbClr val="636363"/>
                </a:solidFill>
                <a:latin typeface="Arial"/>
                <a:cs typeface="Arial"/>
              </a:rPr>
              <a:t> </a:t>
            </a:r>
            <a:r>
              <a:rPr lang="en-US" sz="1100" spc="-5" dirty="0">
                <a:solidFill>
                  <a:srgbClr val="636363"/>
                </a:solidFill>
                <a:latin typeface="Arial"/>
                <a:cs typeface="Arial"/>
              </a:rPr>
              <a:t>are</a:t>
            </a:r>
            <a:r>
              <a:rPr lang="en-US" sz="1100" spc="10" dirty="0">
                <a:solidFill>
                  <a:srgbClr val="636363"/>
                </a:solidFill>
                <a:latin typeface="Arial"/>
                <a:cs typeface="Arial"/>
              </a:rPr>
              <a:t> </a:t>
            </a:r>
            <a:r>
              <a:rPr lang="en-US" sz="1100" spc="-5" dirty="0">
                <a:solidFill>
                  <a:srgbClr val="636363"/>
                </a:solidFill>
                <a:latin typeface="Arial"/>
                <a:cs typeface="Arial"/>
              </a:rPr>
              <a:t>high</a:t>
            </a:r>
            <a:r>
              <a:rPr lang="en-US" sz="1100" spc="20" dirty="0">
                <a:solidFill>
                  <a:srgbClr val="636363"/>
                </a:solidFill>
                <a:latin typeface="Arial"/>
                <a:cs typeface="Arial"/>
              </a:rPr>
              <a:t> </a:t>
            </a:r>
            <a:r>
              <a:rPr lang="en-US" sz="1100" spc="-5" dirty="0">
                <a:solidFill>
                  <a:srgbClr val="636363"/>
                </a:solidFill>
                <a:latin typeface="Arial"/>
                <a:cs typeface="Arial"/>
              </a:rPr>
              <a:t>barriers</a:t>
            </a:r>
            <a:r>
              <a:rPr lang="en-US" sz="1100" spc="5" dirty="0">
                <a:solidFill>
                  <a:srgbClr val="636363"/>
                </a:solidFill>
                <a:latin typeface="Arial"/>
                <a:cs typeface="Arial"/>
              </a:rPr>
              <a:t> </a:t>
            </a:r>
            <a:r>
              <a:rPr lang="en-US" sz="1100" spc="-5" dirty="0">
                <a:solidFill>
                  <a:srgbClr val="636363"/>
                </a:solidFill>
                <a:latin typeface="Arial"/>
                <a:cs typeface="Arial"/>
              </a:rPr>
              <a:t>to </a:t>
            </a:r>
            <a:r>
              <a:rPr lang="en-US" sz="1100" spc="-20" dirty="0">
                <a:solidFill>
                  <a:srgbClr val="636363"/>
                </a:solidFill>
                <a:latin typeface="Arial"/>
                <a:cs typeface="Arial"/>
              </a:rPr>
              <a:t>entry.</a:t>
            </a:r>
            <a:endParaRPr lang="en-US" sz="1100" dirty="0">
              <a:latin typeface="Arial"/>
              <a:cs typeface="Arial"/>
            </a:endParaRPr>
          </a:p>
          <a:p>
            <a:pPr marL="316865" marR="5080" indent="-304800">
              <a:lnSpc>
                <a:spcPct val="100000"/>
              </a:lnSpc>
              <a:spcBef>
                <a:spcPts val="600"/>
              </a:spcBef>
              <a:buClr>
                <a:srgbClr val="F4911E"/>
              </a:buClr>
              <a:buSzPct val="100000"/>
              <a:buFont typeface="Wingdings"/>
              <a:buChar char=""/>
              <a:tabLst>
                <a:tab pos="316865" algn="l"/>
                <a:tab pos="317500" algn="l"/>
              </a:tabLst>
            </a:pPr>
            <a:r>
              <a:rPr lang="en-US" sz="1100" b="1" spc="-5" dirty="0">
                <a:solidFill>
                  <a:srgbClr val="636363"/>
                </a:solidFill>
                <a:latin typeface="Arial"/>
                <a:cs typeface="Arial"/>
              </a:rPr>
              <a:t>Security:</a:t>
            </a:r>
            <a:r>
              <a:rPr lang="en-US" sz="1100" b="1" spc="25" dirty="0">
                <a:solidFill>
                  <a:srgbClr val="636363"/>
                </a:solidFill>
                <a:latin typeface="Arial"/>
                <a:cs typeface="Arial"/>
              </a:rPr>
              <a:t> </a:t>
            </a:r>
            <a:r>
              <a:rPr lang="en-US" sz="1100" spc="-5" dirty="0">
                <a:solidFill>
                  <a:srgbClr val="636363"/>
                </a:solidFill>
                <a:latin typeface="Arial"/>
                <a:cs typeface="Arial"/>
              </a:rPr>
              <a:t>Pledge</a:t>
            </a:r>
            <a:r>
              <a:rPr lang="en-US" sz="1100" spc="25" dirty="0">
                <a:solidFill>
                  <a:srgbClr val="636363"/>
                </a:solidFill>
                <a:latin typeface="Arial"/>
                <a:cs typeface="Arial"/>
              </a:rPr>
              <a:t> </a:t>
            </a:r>
            <a:r>
              <a:rPr lang="en-US" sz="1100" spc="-5" dirty="0">
                <a:solidFill>
                  <a:srgbClr val="636363"/>
                </a:solidFill>
                <a:latin typeface="Arial"/>
                <a:cs typeface="Arial"/>
              </a:rPr>
              <a:t>of</a:t>
            </a:r>
            <a:r>
              <a:rPr lang="en-US" sz="1100" spc="10" dirty="0">
                <a:solidFill>
                  <a:srgbClr val="636363"/>
                </a:solidFill>
                <a:latin typeface="Arial"/>
                <a:cs typeface="Arial"/>
              </a:rPr>
              <a:t> </a:t>
            </a:r>
            <a:r>
              <a:rPr lang="en-US" sz="1100" spc="-5" dirty="0">
                <a:solidFill>
                  <a:srgbClr val="636363"/>
                </a:solidFill>
                <a:latin typeface="Arial"/>
                <a:cs typeface="Arial"/>
              </a:rPr>
              <a:t>gross</a:t>
            </a:r>
            <a:r>
              <a:rPr lang="en-US" sz="1100" spc="10" dirty="0">
                <a:solidFill>
                  <a:srgbClr val="636363"/>
                </a:solidFill>
                <a:latin typeface="Arial"/>
                <a:cs typeface="Arial"/>
              </a:rPr>
              <a:t> </a:t>
            </a:r>
            <a:r>
              <a:rPr lang="en-US" sz="1100" spc="-5" dirty="0">
                <a:solidFill>
                  <a:srgbClr val="636363"/>
                </a:solidFill>
                <a:latin typeface="Arial"/>
                <a:cs typeface="Arial"/>
              </a:rPr>
              <a:t>revenues</a:t>
            </a:r>
            <a:r>
              <a:rPr lang="en-US" sz="1100" spc="20" dirty="0">
                <a:solidFill>
                  <a:srgbClr val="636363"/>
                </a:solidFill>
                <a:latin typeface="Arial"/>
                <a:cs typeface="Arial"/>
              </a:rPr>
              <a:t> </a:t>
            </a:r>
            <a:r>
              <a:rPr lang="en-US" sz="1100" spc="-5" dirty="0">
                <a:solidFill>
                  <a:srgbClr val="636363"/>
                </a:solidFill>
                <a:latin typeface="Arial"/>
                <a:cs typeface="Arial"/>
              </a:rPr>
              <a:t>with</a:t>
            </a:r>
            <a:r>
              <a:rPr lang="en-US" sz="1100" spc="10" dirty="0">
                <a:solidFill>
                  <a:srgbClr val="636363"/>
                </a:solidFill>
                <a:latin typeface="Arial"/>
                <a:cs typeface="Arial"/>
              </a:rPr>
              <a:t> </a:t>
            </a:r>
            <a:r>
              <a:rPr lang="en-US" sz="1100" spc="-5" dirty="0">
                <a:solidFill>
                  <a:srgbClr val="636363"/>
                </a:solidFill>
                <a:latin typeface="Arial"/>
                <a:cs typeface="Arial"/>
              </a:rPr>
              <a:t>real</a:t>
            </a:r>
            <a:r>
              <a:rPr lang="en-US" sz="1100" spc="5" dirty="0">
                <a:solidFill>
                  <a:srgbClr val="636363"/>
                </a:solidFill>
                <a:latin typeface="Arial"/>
                <a:cs typeface="Arial"/>
              </a:rPr>
              <a:t> </a:t>
            </a:r>
            <a:r>
              <a:rPr lang="en-US" sz="1100" spc="-5" dirty="0">
                <a:solidFill>
                  <a:srgbClr val="636363"/>
                </a:solidFill>
                <a:latin typeface="Arial"/>
                <a:cs typeface="Arial"/>
              </a:rPr>
              <a:t>property collateral</a:t>
            </a:r>
            <a:r>
              <a:rPr lang="en-US" sz="1100" spc="20" dirty="0">
                <a:solidFill>
                  <a:srgbClr val="636363"/>
                </a:solidFill>
                <a:latin typeface="Arial"/>
                <a:cs typeface="Arial"/>
              </a:rPr>
              <a:t> </a:t>
            </a:r>
            <a:r>
              <a:rPr lang="en-US" sz="1100" spc="-5" dirty="0">
                <a:solidFill>
                  <a:srgbClr val="636363"/>
                </a:solidFill>
                <a:latin typeface="Arial"/>
                <a:cs typeface="Arial"/>
              </a:rPr>
              <a:t>and</a:t>
            </a:r>
            <a:r>
              <a:rPr lang="en-US" sz="1100" spc="15" dirty="0">
                <a:solidFill>
                  <a:srgbClr val="636363"/>
                </a:solidFill>
                <a:latin typeface="Arial"/>
                <a:cs typeface="Arial"/>
              </a:rPr>
              <a:t> </a:t>
            </a:r>
            <a:r>
              <a:rPr lang="en-US" sz="1100" spc="-5" dirty="0">
                <a:solidFill>
                  <a:srgbClr val="636363"/>
                </a:solidFill>
                <a:latin typeface="Arial"/>
                <a:cs typeface="Arial"/>
              </a:rPr>
              <a:t>a</a:t>
            </a:r>
            <a:r>
              <a:rPr lang="en-US" sz="1100" spc="10" dirty="0">
                <a:solidFill>
                  <a:srgbClr val="636363"/>
                </a:solidFill>
                <a:latin typeface="Arial"/>
                <a:cs typeface="Arial"/>
              </a:rPr>
              <a:t> </a:t>
            </a:r>
            <a:r>
              <a:rPr lang="en-US" sz="1100" spc="-5" dirty="0">
                <a:solidFill>
                  <a:srgbClr val="636363"/>
                </a:solidFill>
                <a:latin typeface="Arial"/>
                <a:cs typeface="Arial"/>
              </a:rPr>
              <a:t>fully</a:t>
            </a:r>
            <a:r>
              <a:rPr lang="en-US" sz="1100" spc="10" dirty="0">
                <a:solidFill>
                  <a:srgbClr val="636363"/>
                </a:solidFill>
                <a:latin typeface="Arial"/>
                <a:cs typeface="Arial"/>
              </a:rPr>
              <a:t> </a:t>
            </a:r>
            <a:r>
              <a:rPr lang="en-US" sz="1100" spc="-5" dirty="0">
                <a:solidFill>
                  <a:srgbClr val="636363"/>
                </a:solidFill>
                <a:latin typeface="Arial"/>
                <a:cs typeface="Arial"/>
              </a:rPr>
              <a:t>funded</a:t>
            </a:r>
            <a:r>
              <a:rPr lang="en-US" sz="1100" spc="30" dirty="0">
                <a:solidFill>
                  <a:srgbClr val="636363"/>
                </a:solidFill>
                <a:latin typeface="Arial"/>
                <a:cs typeface="Arial"/>
              </a:rPr>
              <a:t> </a:t>
            </a:r>
            <a:r>
              <a:rPr lang="en-US" sz="1100" spc="-5" dirty="0">
                <a:solidFill>
                  <a:srgbClr val="636363"/>
                </a:solidFill>
                <a:latin typeface="Arial"/>
                <a:cs typeface="Arial"/>
              </a:rPr>
              <a:t>debt</a:t>
            </a:r>
            <a:r>
              <a:rPr lang="en-US" sz="1100" spc="20" dirty="0">
                <a:solidFill>
                  <a:srgbClr val="636363"/>
                </a:solidFill>
                <a:latin typeface="Arial"/>
                <a:cs typeface="Arial"/>
              </a:rPr>
              <a:t> </a:t>
            </a:r>
            <a:r>
              <a:rPr lang="en-US" sz="1100" spc="-5" dirty="0">
                <a:solidFill>
                  <a:srgbClr val="636363"/>
                </a:solidFill>
                <a:latin typeface="Arial"/>
                <a:cs typeface="Arial"/>
              </a:rPr>
              <a:t>service</a:t>
            </a:r>
            <a:r>
              <a:rPr lang="en-US" sz="1100" spc="15" dirty="0">
                <a:solidFill>
                  <a:srgbClr val="636363"/>
                </a:solidFill>
                <a:latin typeface="Arial"/>
                <a:cs typeface="Arial"/>
              </a:rPr>
              <a:t> </a:t>
            </a:r>
            <a:r>
              <a:rPr lang="en-US" sz="1100" spc="-5" dirty="0">
                <a:solidFill>
                  <a:srgbClr val="636363"/>
                </a:solidFill>
                <a:latin typeface="Arial"/>
                <a:cs typeface="Arial"/>
              </a:rPr>
              <a:t>reserve</a:t>
            </a:r>
            <a:r>
              <a:rPr lang="en-US" sz="1100" spc="15" dirty="0">
                <a:solidFill>
                  <a:srgbClr val="636363"/>
                </a:solidFill>
                <a:latin typeface="Arial"/>
                <a:cs typeface="Arial"/>
              </a:rPr>
              <a:t> </a:t>
            </a:r>
            <a:r>
              <a:rPr lang="en-US" sz="1100" spc="-5" dirty="0">
                <a:solidFill>
                  <a:srgbClr val="636363"/>
                </a:solidFill>
                <a:latin typeface="Arial"/>
                <a:cs typeface="Arial"/>
              </a:rPr>
              <a:t>fund.</a:t>
            </a:r>
            <a:endParaRPr lang="en-US" sz="1100" dirty="0">
              <a:latin typeface="Arial"/>
              <a:cs typeface="Arial"/>
            </a:endParaRPr>
          </a:p>
        </p:txBody>
      </p:sp>
      <p:sp>
        <p:nvSpPr>
          <p:cNvPr id="23" name="object 7">
            <a:extLst>
              <a:ext uri="{FF2B5EF4-FFF2-40B4-BE49-F238E27FC236}">
                <a16:creationId xmlns:a16="http://schemas.microsoft.com/office/drawing/2014/main" id="{C75EF8FC-00AA-41C9-AE1B-4C2F638E89FB}"/>
              </a:ext>
            </a:extLst>
          </p:cNvPr>
          <p:cNvSpPr txBox="1"/>
          <p:nvPr/>
        </p:nvSpPr>
        <p:spPr>
          <a:xfrm>
            <a:off x="436082" y="3451913"/>
            <a:ext cx="186118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886C8"/>
                </a:solidFill>
                <a:latin typeface="Arial"/>
                <a:cs typeface="Arial"/>
              </a:rPr>
              <a:t>Fundamental</a:t>
            </a:r>
            <a:r>
              <a:rPr sz="1200" b="1" spc="-60" dirty="0">
                <a:solidFill>
                  <a:srgbClr val="1886C8"/>
                </a:solidFill>
                <a:latin typeface="Arial"/>
                <a:cs typeface="Arial"/>
              </a:rPr>
              <a:t> </a:t>
            </a:r>
            <a:r>
              <a:rPr sz="1200" b="1" spc="-5" dirty="0">
                <a:solidFill>
                  <a:srgbClr val="1886C8"/>
                </a:solidFill>
                <a:latin typeface="Arial"/>
                <a:cs typeface="Arial"/>
              </a:rPr>
              <a:t>Drivers</a:t>
            </a:r>
            <a:endParaRPr sz="1200" dirty="0">
              <a:latin typeface="Arial"/>
              <a:cs typeface="Arial"/>
            </a:endParaRPr>
          </a:p>
        </p:txBody>
      </p:sp>
      <p:sp>
        <p:nvSpPr>
          <p:cNvPr id="24" name="object 8">
            <a:extLst>
              <a:ext uri="{FF2B5EF4-FFF2-40B4-BE49-F238E27FC236}">
                <a16:creationId xmlns:a16="http://schemas.microsoft.com/office/drawing/2014/main" id="{D35FA967-964B-4F08-8210-614750219CFD}"/>
              </a:ext>
            </a:extLst>
          </p:cNvPr>
          <p:cNvSpPr txBox="1"/>
          <p:nvPr/>
        </p:nvSpPr>
        <p:spPr>
          <a:xfrm>
            <a:off x="5340122" y="3449515"/>
            <a:ext cx="191262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1886C8"/>
                </a:solidFill>
                <a:latin typeface="Arial"/>
                <a:cs typeface="Arial"/>
              </a:rPr>
              <a:t>Sustainable Drivers</a:t>
            </a:r>
            <a:endParaRPr sz="1200" dirty="0">
              <a:latin typeface="Arial"/>
              <a:cs typeface="Arial"/>
            </a:endParaRPr>
          </a:p>
        </p:txBody>
      </p:sp>
      <p:sp>
        <p:nvSpPr>
          <p:cNvPr id="25" name="object 9">
            <a:extLst>
              <a:ext uri="{FF2B5EF4-FFF2-40B4-BE49-F238E27FC236}">
                <a16:creationId xmlns:a16="http://schemas.microsoft.com/office/drawing/2014/main" id="{E36E364D-8127-45A8-A1FE-4BDE7D5184C9}"/>
              </a:ext>
            </a:extLst>
          </p:cNvPr>
          <p:cNvSpPr txBox="1"/>
          <p:nvPr/>
        </p:nvSpPr>
        <p:spPr>
          <a:xfrm>
            <a:off x="5344725" y="3818080"/>
            <a:ext cx="4110354" cy="1612621"/>
          </a:xfrm>
          <a:prstGeom prst="rect">
            <a:avLst/>
          </a:prstGeom>
        </p:spPr>
        <p:txBody>
          <a:bodyPr vert="horz" wrap="square" lIns="0" tIns="12065" rIns="0" bIns="0" rtlCol="0">
            <a:spAutoFit/>
          </a:bodyPr>
          <a:lstStyle/>
          <a:p>
            <a:pPr marL="317500" marR="5080" indent="-304800">
              <a:lnSpc>
                <a:spcPct val="100000"/>
              </a:lnSpc>
              <a:spcBef>
                <a:spcPts val="95"/>
              </a:spcBef>
              <a:buClr>
                <a:srgbClr val="F4911E"/>
              </a:buClr>
              <a:buSzPct val="128000"/>
              <a:buFont typeface="Wingdings"/>
              <a:buChar char=""/>
              <a:tabLst>
                <a:tab pos="316865" algn="l"/>
                <a:tab pos="317500" algn="l"/>
              </a:tabLst>
            </a:pPr>
            <a:r>
              <a:rPr lang="en-US" sz="1100" b="1" spc="-5" dirty="0">
                <a:solidFill>
                  <a:srgbClr val="636363"/>
                </a:solidFill>
                <a:latin typeface="Arial"/>
                <a:cs typeface="Arial"/>
              </a:rPr>
              <a:t>Access</a:t>
            </a:r>
            <a:r>
              <a:rPr lang="en-US" sz="1100" b="1" spc="25" dirty="0">
                <a:solidFill>
                  <a:srgbClr val="636363"/>
                </a:solidFill>
                <a:latin typeface="Arial"/>
                <a:cs typeface="Arial"/>
              </a:rPr>
              <a:t> </a:t>
            </a:r>
            <a:r>
              <a:rPr lang="en-US" sz="1100" b="1" spc="-5" dirty="0">
                <a:solidFill>
                  <a:srgbClr val="636363"/>
                </a:solidFill>
                <a:latin typeface="Arial"/>
                <a:cs typeface="Arial"/>
              </a:rPr>
              <a:t>to</a:t>
            </a:r>
            <a:r>
              <a:rPr lang="en-US" sz="1100" b="1" spc="5" dirty="0">
                <a:solidFill>
                  <a:srgbClr val="636363"/>
                </a:solidFill>
                <a:latin typeface="Arial"/>
                <a:cs typeface="Arial"/>
              </a:rPr>
              <a:t> </a:t>
            </a:r>
            <a:r>
              <a:rPr lang="en-US" sz="1100" b="1" spc="-5" dirty="0">
                <a:solidFill>
                  <a:srgbClr val="636363"/>
                </a:solidFill>
                <a:latin typeface="Arial"/>
                <a:cs typeface="Arial"/>
              </a:rPr>
              <a:t>Health:</a:t>
            </a:r>
            <a:r>
              <a:rPr lang="en-US" sz="1100" b="1" spc="5" dirty="0">
                <a:solidFill>
                  <a:srgbClr val="636363"/>
                </a:solidFill>
                <a:latin typeface="Arial"/>
                <a:cs typeface="Arial"/>
              </a:rPr>
              <a:t> </a:t>
            </a:r>
            <a:r>
              <a:rPr lang="en-US" sz="1100" spc="-5" dirty="0">
                <a:solidFill>
                  <a:srgbClr val="636363"/>
                </a:solidFill>
                <a:latin typeface="Arial"/>
                <a:cs typeface="Arial"/>
              </a:rPr>
              <a:t>One</a:t>
            </a:r>
            <a:r>
              <a:rPr lang="en-US" sz="1100" spc="25" dirty="0">
                <a:solidFill>
                  <a:srgbClr val="636363"/>
                </a:solidFill>
                <a:latin typeface="Arial"/>
                <a:cs typeface="Arial"/>
              </a:rPr>
              <a:t> </a:t>
            </a:r>
            <a:r>
              <a:rPr lang="en-US" sz="1100" spc="-5" dirty="0">
                <a:solidFill>
                  <a:srgbClr val="636363"/>
                </a:solidFill>
                <a:latin typeface="Arial"/>
                <a:cs typeface="Arial"/>
              </a:rPr>
              <a:t>of</a:t>
            </a:r>
            <a:r>
              <a:rPr lang="en-US" sz="1100" spc="5" dirty="0">
                <a:solidFill>
                  <a:srgbClr val="636363"/>
                </a:solidFill>
                <a:latin typeface="Arial"/>
                <a:cs typeface="Arial"/>
              </a:rPr>
              <a:t> </a:t>
            </a:r>
            <a:r>
              <a:rPr lang="en-US" sz="1100" spc="-5" dirty="0">
                <a:solidFill>
                  <a:srgbClr val="636363"/>
                </a:solidFill>
                <a:latin typeface="Arial"/>
                <a:cs typeface="Arial"/>
              </a:rPr>
              <a:t>the</a:t>
            </a:r>
            <a:r>
              <a:rPr lang="en-US" sz="1100" spc="15" dirty="0">
                <a:solidFill>
                  <a:srgbClr val="636363"/>
                </a:solidFill>
                <a:latin typeface="Arial"/>
                <a:cs typeface="Arial"/>
              </a:rPr>
              <a:t> </a:t>
            </a:r>
            <a:r>
              <a:rPr lang="en-US" sz="1100" spc="-5" dirty="0">
                <a:solidFill>
                  <a:srgbClr val="636363"/>
                </a:solidFill>
                <a:latin typeface="Arial"/>
                <a:cs typeface="Arial"/>
              </a:rPr>
              <a:t>largest</a:t>
            </a:r>
            <a:r>
              <a:rPr lang="en-US" sz="1100" spc="15" dirty="0">
                <a:solidFill>
                  <a:srgbClr val="636363"/>
                </a:solidFill>
                <a:latin typeface="Arial"/>
                <a:cs typeface="Arial"/>
              </a:rPr>
              <a:t> </a:t>
            </a:r>
            <a:r>
              <a:rPr lang="en-US" sz="1100" spc="-5" dirty="0">
                <a:solidFill>
                  <a:srgbClr val="636363"/>
                </a:solidFill>
                <a:latin typeface="Arial"/>
                <a:cs typeface="Arial"/>
              </a:rPr>
              <a:t>safety</a:t>
            </a:r>
            <a:r>
              <a:rPr lang="en-US" sz="1100" spc="20" dirty="0">
                <a:solidFill>
                  <a:srgbClr val="636363"/>
                </a:solidFill>
                <a:latin typeface="Arial"/>
                <a:cs typeface="Arial"/>
              </a:rPr>
              <a:t> </a:t>
            </a:r>
            <a:r>
              <a:rPr lang="en-US" sz="1100" spc="-5" dirty="0">
                <a:solidFill>
                  <a:srgbClr val="636363"/>
                </a:solidFill>
                <a:latin typeface="Arial"/>
                <a:cs typeface="Arial"/>
              </a:rPr>
              <a:t>net</a:t>
            </a:r>
            <a:r>
              <a:rPr lang="en-US" sz="1100" spc="15" dirty="0">
                <a:solidFill>
                  <a:srgbClr val="636363"/>
                </a:solidFill>
                <a:latin typeface="Arial"/>
                <a:cs typeface="Arial"/>
              </a:rPr>
              <a:t> </a:t>
            </a:r>
            <a:r>
              <a:rPr lang="en-US" sz="1100" spc="-5" dirty="0">
                <a:solidFill>
                  <a:srgbClr val="636363"/>
                </a:solidFill>
                <a:latin typeface="Arial"/>
                <a:cs typeface="Arial"/>
              </a:rPr>
              <a:t>health care</a:t>
            </a:r>
            <a:r>
              <a:rPr lang="en-US" sz="1100" spc="10" dirty="0">
                <a:solidFill>
                  <a:srgbClr val="636363"/>
                </a:solidFill>
                <a:latin typeface="Arial"/>
                <a:cs typeface="Arial"/>
              </a:rPr>
              <a:t> </a:t>
            </a:r>
            <a:r>
              <a:rPr lang="en-US" sz="1100" spc="-5" dirty="0">
                <a:solidFill>
                  <a:srgbClr val="636363"/>
                </a:solidFill>
                <a:latin typeface="Arial"/>
                <a:cs typeface="Arial"/>
              </a:rPr>
              <a:t>providers</a:t>
            </a:r>
            <a:r>
              <a:rPr lang="en-US" sz="1100" spc="10" dirty="0">
                <a:solidFill>
                  <a:srgbClr val="636363"/>
                </a:solidFill>
                <a:latin typeface="Arial"/>
                <a:cs typeface="Arial"/>
              </a:rPr>
              <a:t> </a:t>
            </a:r>
            <a:r>
              <a:rPr lang="en-US" sz="1100" spc="-5" dirty="0">
                <a:solidFill>
                  <a:srgbClr val="636363"/>
                </a:solidFill>
                <a:latin typeface="Arial"/>
                <a:cs typeface="Arial"/>
              </a:rPr>
              <a:t>in</a:t>
            </a:r>
            <a:r>
              <a:rPr lang="en-US" sz="1100" spc="5" dirty="0">
                <a:solidFill>
                  <a:srgbClr val="636363"/>
                </a:solidFill>
                <a:latin typeface="Arial"/>
                <a:cs typeface="Arial"/>
              </a:rPr>
              <a:t> </a:t>
            </a:r>
            <a:r>
              <a:rPr lang="en-US" sz="1100" spc="-5" dirty="0">
                <a:solidFill>
                  <a:srgbClr val="636363"/>
                </a:solidFill>
                <a:latin typeface="Arial"/>
                <a:cs typeface="Arial"/>
              </a:rPr>
              <a:t>California,</a:t>
            </a:r>
            <a:r>
              <a:rPr lang="en-US" sz="1100" spc="15" dirty="0">
                <a:solidFill>
                  <a:srgbClr val="636363"/>
                </a:solidFill>
                <a:latin typeface="Arial"/>
                <a:cs typeface="Arial"/>
              </a:rPr>
              <a:t> </a:t>
            </a:r>
            <a:r>
              <a:rPr lang="en-US" sz="1100" spc="-5" dirty="0">
                <a:solidFill>
                  <a:srgbClr val="636363"/>
                </a:solidFill>
                <a:latin typeface="Arial"/>
                <a:cs typeface="Arial"/>
              </a:rPr>
              <a:t>providing</a:t>
            </a:r>
            <a:r>
              <a:rPr lang="en-US" sz="1100" spc="20" dirty="0">
                <a:solidFill>
                  <a:srgbClr val="636363"/>
                </a:solidFill>
                <a:latin typeface="Arial"/>
                <a:cs typeface="Arial"/>
              </a:rPr>
              <a:t> </a:t>
            </a:r>
            <a:r>
              <a:rPr lang="en-US" sz="1100" spc="-5" dirty="0">
                <a:solidFill>
                  <a:srgbClr val="636363"/>
                </a:solidFill>
                <a:latin typeface="Arial"/>
                <a:cs typeface="Arial"/>
              </a:rPr>
              <a:t>access</a:t>
            </a:r>
            <a:r>
              <a:rPr lang="en-US" sz="1100" spc="15" dirty="0">
                <a:solidFill>
                  <a:srgbClr val="636363"/>
                </a:solidFill>
                <a:latin typeface="Arial"/>
                <a:cs typeface="Arial"/>
              </a:rPr>
              <a:t> </a:t>
            </a:r>
            <a:r>
              <a:rPr lang="en-US" sz="1100" spc="-5" dirty="0">
                <a:solidFill>
                  <a:srgbClr val="636363"/>
                </a:solidFill>
                <a:latin typeface="Arial"/>
                <a:cs typeface="Arial"/>
              </a:rPr>
              <a:t>to</a:t>
            </a:r>
            <a:r>
              <a:rPr lang="en-US" sz="1100" spc="5" dirty="0">
                <a:solidFill>
                  <a:srgbClr val="636363"/>
                </a:solidFill>
                <a:latin typeface="Arial"/>
                <a:cs typeface="Arial"/>
              </a:rPr>
              <a:t> </a:t>
            </a:r>
            <a:r>
              <a:rPr lang="en-US" sz="1100" spc="-5" dirty="0">
                <a:solidFill>
                  <a:srgbClr val="636363"/>
                </a:solidFill>
                <a:latin typeface="Arial"/>
                <a:cs typeface="Arial"/>
              </a:rPr>
              <a:t>vital health</a:t>
            </a:r>
            <a:r>
              <a:rPr lang="en-US" sz="1100" spc="20" dirty="0">
                <a:solidFill>
                  <a:srgbClr val="636363"/>
                </a:solidFill>
                <a:latin typeface="Arial"/>
                <a:cs typeface="Arial"/>
              </a:rPr>
              <a:t> </a:t>
            </a:r>
            <a:r>
              <a:rPr lang="en-US" sz="1100" spc="-5" dirty="0">
                <a:solidFill>
                  <a:srgbClr val="636363"/>
                </a:solidFill>
                <a:latin typeface="Arial"/>
                <a:cs typeface="Arial"/>
              </a:rPr>
              <a:t>and</a:t>
            </a:r>
            <a:r>
              <a:rPr lang="en-US" sz="1100" spc="20" dirty="0">
                <a:solidFill>
                  <a:srgbClr val="636363"/>
                </a:solidFill>
                <a:latin typeface="Arial"/>
                <a:cs typeface="Arial"/>
              </a:rPr>
              <a:t> </a:t>
            </a:r>
            <a:r>
              <a:rPr lang="en-US" sz="1100" spc="-5" dirty="0">
                <a:solidFill>
                  <a:srgbClr val="636363"/>
                </a:solidFill>
                <a:latin typeface="Arial"/>
                <a:cs typeface="Arial"/>
              </a:rPr>
              <a:t>social</a:t>
            </a:r>
            <a:r>
              <a:rPr lang="en-US" sz="1100" spc="5" dirty="0">
                <a:solidFill>
                  <a:srgbClr val="636363"/>
                </a:solidFill>
                <a:latin typeface="Arial"/>
                <a:cs typeface="Arial"/>
              </a:rPr>
              <a:t> </a:t>
            </a:r>
            <a:r>
              <a:rPr lang="en-US" sz="1100" spc="-5" dirty="0">
                <a:solidFill>
                  <a:srgbClr val="636363"/>
                </a:solidFill>
                <a:latin typeface="Arial"/>
                <a:cs typeface="Arial"/>
              </a:rPr>
              <a:t>services</a:t>
            </a:r>
            <a:r>
              <a:rPr lang="en-US" sz="1100" spc="10" dirty="0">
                <a:solidFill>
                  <a:srgbClr val="636363"/>
                </a:solidFill>
                <a:latin typeface="Arial"/>
                <a:cs typeface="Arial"/>
              </a:rPr>
              <a:t> </a:t>
            </a:r>
            <a:r>
              <a:rPr lang="en-US" sz="1100" spc="-5" dirty="0">
                <a:solidFill>
                  <a:srgbClr val="636363"/>
                </a:solidFill>
                <a:latin typeface="Arial"/>
                <a:cs typeface="Arial"/>
              </a:rPr>
              <a:t>to</a:t>
            </a:r>
            <a:r>
              <a:rPr lang="en-US" sz="1100" spc="5" dirty="0">
                <a:solidFill>
                  <a:srgbClr val="636363"/>
                </a:solidFill>
                <a:latin typeface="Arial"/>
                <a:cs typeface="Arial"/>
              </a:rPr>
              <a:t> </a:t>
            </a:r>
            <a:r>
              <a:rPr lang="en-US" sz="1100" spc="-5" dirty="0">
                <a:solidFill>
                  <a:srgbClr val="636363"/>
                </a:solidFill>
                <a:latin typeface="Arial"/>
                <a:cs typeface="Arial"/>
              </a:rPr>
              <a:t>vulnerable</a:t>
            </a:r>
            <a:r>
              <a:rPr lang="en-US" sz="1100" spc="25" dirty="0">
                <a:solidFill>
                  <a:srgbClr val="636363"/>
                </a:solidFill>
                <a:latin typeface="Arial"/>
                <a:cs typeface="Arial"/>
              </a:rPr>
              <a:t> </a:t>
            </a:r>
            <a:r>
              <a:rPr lang="en-US" sz="1100" spc="-5" dirty="0">
                <a:solidFill>
                  <a:srgbClr val="636363"/>
                </a:solidFill>
                <a:latin typeface="Arial"/>
                <a:cs typeface="Arial"/>
              </a:rPr>
              <a:t>and underserved</a:t>
            </a:r>
            <a:r>
              <a:rPr lang="en-US" sz="1100" spc="25" dirty="0">
                <a:solidFill>
                  <a:srgbClr val="636363"/>
                </a:solidFill>
                <a:latin typeface="Arial"/>
                <a:cs typeface="Arial"/>
              </a:rPr>
              <a:t> </a:t>
            </a:r>
            <a:r>
              <a:rPr lang="en-US" sz="1100" spc="-5" dirty="0">
                <a:solidFill>
                  <a:srgbClr val="636363"/>
                </a:solidFill>
                <a:latin typeface="Arial"/>
                <a:cs typeface="Arial"/>
              </a:rPr>
              <a:t>communities,</a:t>
            </a:r>
            <a:r>
              <a:rPr lang="en-US" sz="1100" spc="15" dirty="0">
                <a:solidFill>
                  <a:srgbClr val="636363"/>
                </a:solidFill>
                <a:latin typeface="Arial"/>
                <a:cs typeface="Arial"/>
              </a:rPr>
              <a:t> </a:t>
            </a:r>
            <a:r>
              <a:rPr lang="en-US" sz="1100" spc="-5" dirty="0">
                <a:solidFill>
                  <a:srgbClr val="636363"/>
                </a:solidFill>
                <a:latin typeface="Arial"/>
                <a:cs typeface="Arial"/>
              </a:rPr>
              <a:t>including</a:t>
            </a:r>
            <a:r>
              <a:rPr lang="en-US" sz="1100" spc="25" dirty="0">
                <a:solidFill>
                  <a:srgbClr val="636363"/>
                </a:solidFill>
                <a:latin typeface="Arial"/>
                <a:cs typeface="Arial"/>
              </a:rPr>
              <a:t> </a:t>
            </a:r>
            <a:r>
              <a:rPr lang="en-US" sz="1100" spc="-5" dirty="0">
                <a:solidFill>
                  <a:srgbClr val="636363"/>
                </a:solidFill>
                <a:latin typeface="Arial"/>
                <a:cs typeface="Arial"/>
              </a:rPr>
              <a:t>low-income, unsheltered</a:t>
            </a:r>
            <a:r>
              <a:rPr lang="en-US" sz="1100" spc="30" dirty="0">
                <a:solidFill>
                  <a:srgbClr val="636363"/>
                </a:solidFill>
                <a:latin typeface="Arial"/>
                <a:cs typeface="Arial"/>
              </a:rPr>
              <a:t> </a:t>
            </a:r>
            <a:r>
              <a:rPr lang="en-US" sz="1100" spc="-5" dirty="0">
                <a:solidFill>
                  <a:srgbClr val="636363"/>
                </a:solidFill>
                <a:latin typeface="Arial"/>
                <a:cs typeface="Arial"/>
              </a:rPr>
              <a:t>and</a:t>
            </a:r>
            <a:r>
              <a:rPr lang="en-US" sz="1100" spc="10" dirty="0">
                <a:solidFill>
                  <a:srgbClr val="636363"/>
                </a:solidFill>
                <a:latin typeface="Arial"/>
                <a:cs typeface="Arial"/>
              </a:rPr>
              <a:t> </a:t>
            </a:r>
            <a:r>
              <a:rPr lang="en-US" sz="1100" spc="-5" dirty="0">
                <a:solidFill>
                  <a:srgbClr val="636363"/>
                </a:solidFill>
                <a:latin typeface="Arial"/>
                <a:cs typeface="Arial"/>
              </a:rPr>
              <a:t>other</a:t>
            </a:r>
            <a:r>
              <a:rPr lang="en-US" sz="1100" spc="20" dirty="0">
                <a:solidFill>
                  <a:srgbClr val="636363"/>
                </a:solidFill>
                <a:latin typeface="Arial"/>
                <a:cs typeface="Arial"/>
              </a:rPr>
              <a:t> </a:t>
            </a:r>
            <a:r>
              <a:rPr lang="en-US" sz="1100" spc="-5" dirty="0">
                <a:solidFill>
                  <a:srgbClr val="636363"/>
                </a:solidFill>
                <a:latin typeface="Arial"/>
                <a:cs typeface="Arial"/>
              </a:rPr>
              <a:t>safety</a:t>
            </a:r>
            <a:r>
              <a:rPr lang="en-US" sz="1100" spc="15" dirty="0">
                <a:solidFill>
                  <a:srgbClr val="636363"/>
                </a:solidFill>
                <a:latin typeface="Arial"/>
                <a:cs typeface="Arial"/>
              </a:rPr>
              <a:t> </a:t>
            </a:r>
            <a:r>
              <a:rPr lang="en-US" sz="1100" spc="-5" dirty="0">
                <a:solidFill>
                  <a:srgbClr val="636363"/>
                </a:solidFill>
                <a:latin typeface="Arial"/>
                <a:cs typeface="Arial"/>
              </a:rPr>
              <a:t>net</a:t>
            </a:r>
            <a:r>
              <a:rPr lang="en-US" sz="1100" spc="10" dirty="0">
                <a:solidFill>
                  <a:srgbClr val="636363"/>
                </a:solidFill>
                <a:latin typeface="Arial"/>
                <a:cs typeface="Arial"/>
              </a:rPr>
              <a:t> </a:t>
            </a:r>
            <a:r>
              <a:rPr lang="en-US" sz="1100" spc="-5" dirty="0">
                <a:solidFill>
                  <a:srgbClr val="636363"/>
                </a:solidFill>
                <a:latin typeface="Arial"/>
                <a:cs typeface="Arial"/>
              </a:rPr>
              <a:t>populations.</a:t>
            </a:r>
            <a:endParaRPr lang="en-US" sz="1100" dirty="0">
              <a:latin typeface="Arial"/>
              <a:cs typeface="Arial"/>
            </a:endParaRPr>
          </a:p>
          <a:p>
            <a:pPr marL="316865" marR="5080" indent="-304800">
              <a:lnSpc>
                <a:spcPct val="100000"/>
              </a:lnSpc>
              <a:spcBef>
                <a:spcPts val="600"/>
              </a:spcBef>
              <a:buClr>
                <a:srgbClr val="F4911E"/>
              </a:buClr>
              <a:buSzPct val="128000"/>
              <a:buFont typeface="Wingdings"/>
              <a:buChar char=""/>
              <a:tabLst>
                <a:tab pos="316865" algn="l"/>
                <a:tab pos="317500" algn="l"/>
              </a:tabLst>
            </a:pPr>
            <a:r>
              <a:rPr lang="en-US" sz="1100" b="1" spc="-5" dirty="0">
                <a:solidFill>
                  <a:srgbClr val="B9589A"/>
                </a:solidFill>
                <a:latin typeface="Arial"/>
                <a:cs typeface="Arial"/>
              </a:rPr>
              <a:t>Social</a:t>
            </a:r>
            <a:r>
              <a:rPr lang="en-US" sz="1100" b="1" spc="15" dirty="0">
                <a:solidFill>
                  <a:srgbClr val="B9589A"/>
                </a:solidFill>
                <a:latin typeface="Arial"/>
                <a:cs typeface="Arial"/>
              </a:rPr>
              <a:t> </a:t>
            </a:r>
            <a:r>
              <a:rPr lang="en-US" sz="1100" b="1" spc="-5" dirty="0">
                <a:solidFill>
                  <a:srgbClr val="B9589A"/>
                </a:solidFill>
                <a:latin typeface="Arial"/>
                <a:cs typeface="Arial"/>
              </a:rPr>
              <a:t>Bond</a:t>
            </a:r>
            <a:r>
              <a:rPr lang="en-US" sz="1100" b="1" spc="5" dirty="0">
                <a:solidFill>
                  <a:srgbClr val="B9589A"/>
                </a:solidFill>
                <a:latin typeface="Arial"/>
                <a:cs typeface="Arial"/>
              </a:rPr>
              <a:t> </a:t>
            </a:r>
            <a:r>
              <a:rPr lang="en-US" sz="1100" b="1" spc="-5" dirty="0">
                <a:solidFill>
                  <a:srgbClr val="B9589A"/>
                </a:solidFill>
                <a:latin typeface="Arial"/>
                <a:cs typeface="Arial"/>
              </a:rPr>
              <a:t>Proceeds:</a:t>
            </a:r>
            <a:r>
              <a:rPr lang="en-US" sz="1100" b="1" spc="15" dirty="0">
                <a:solidFill>
                  <a:srgbClr val="B9589A"/>
                </a:solidFill>
                <a:latin typeface="Arial"/>
                <a:cs typeface="Arial"/>
              </a:rPr>
              <a:t> </a:t>
            </a:r>
            <a:r>
              <a:rPr lang="en-US" sz="1100" spc="-5" dirty="0">
                <a:solidFill>
                  <a:srgbClr val="636363"/>
                </a:solidFill>
                <a:latin typeface="Arial"/>
                <a:cs typeface="Arial"/>
              </a:rPr>
              <a:t>Intended to</a:t>
            </a:r>
            <a:r>
              <a:rPr lang="en-US" sz="1100" dirty="0">
                <a:solidFill>
                  <a:srgbClr val="636363"/>
                </a:solidFill>
                <a:latin typeface="Arial"/>
                <a:cs typeface="Arial"/>
              </a:rPr>
              <a:t> </a:t>
            </a:r>
            <a:r>
              <a:rPr lang="en-US" sz="1100" spc="-5" dirty="0">
                <a:solidFill>
                  <a:srgbClr val="636363"/>
                </a:solidFill>
                <a:latin typeface="Arial"/>
                <a:cs typeface="Arial"/>
              </a:rPr>
              <a:t>finance</a:t>
            </a:r>
            <a:r>
              <a:rPr lang="en-US" sz="1100" spc="20" dirty="0">
                <a:solidFill>
                  <a:srgbClr val="636363"/>
                </a:solidFill>
                <a:latin typeface="Arial"/>
                <a:cs typeface="Arial"/>
              </a:rPr>
              <a:t> </a:t>
            </a:r>
            <a:r>
              <a:rPr lang="en-US" sz="1100" spc="-5" dirty="0">
                <a:solidFill>
                  <a:srgbClr val="636363"/>
                </a:solidFill>
                <a:latin typeface="Arial"/>
                <a:cs typeface="Arial"/>
              </a:rPr>
              <a:t>the renovating</a:t>
            </a:r>
            <a:r>
              <a:rPr lang="en-US" sz="1100" spc="25" dirty="0">
                <a:solidFill>
                  <a:srgbClr val="636363"/>
                </a:solidFill>
                <a:latin typeface="Arial"/>
                <a:cs typeface="Arial"/>
              </a:rPr>
              <a:t> </a:t>
            </a:r>
            <a:r>
              <a:rPr lang="en-US" sz="1100" spc="-5" dirty="0">
                <a:solidFill>
                  <a:srgbClr val="636363"/>
                </a:solidFill>
                <a:latin typeface="Arial"/>
                <a:cs typeface="Arial"/>
              </a:rPr>
              <a:t>and</a:t>
            </a:r>
            <a:r>
              <a:rPr lang="en-US" sz="1100" spc="20" dirty="0">
                <a:solidFill>
                  <a:srgbClr val="636363"/>
                </a:solidFill>
                <a:latin typeface="Arial"/>
                <a:cs typeface="Arial"/>
              </a:rPr>
              <a:t> </a:t>
            </a:r>
            <a:r>
              <a:rPr lang="en-US" sz="1100" spc="-5" dirty="0">
                <a:solidFill>
                  <a:srgbClr val="636363"/>
                </a:solidFill>
                <a:latin typeface="Arial"/>
                <a:cs typeface="Arial"/>
              </a:rPr>
              <a:t>equipping</a:t>
            </a:r>
            <a:r>
              <a:rPr lang="en-US" sz="1100" spc="30" dirty="0">
                <a:solidFill>
                  <a:srgbClr val="636363"/>
                </a:solidFill>
                <a:latin typeface="Arial"/>
                <a:cs typeface="Arial"/>
              </a:rPr>
              <a:t> </a:t>
            </a:r>
            <a:r>
              <a:rPr lang="en-US" sz="1100" spc="-5" dirty="0">
                <a:solidFill>
                  <a:srgbClr val="636363"/>
                </a:solidFill>
                <a:latin typeface="Arial"/>
                <a:cs typeface="Arial"/>
              </a:rPr>
              <a:t>of</a:t>
            </a:r>
            <a:r>
              <a:rPr lang="en-US" sz="1100" spc="10" dirty="0">
                <a:solidFill>
                  <a:srgbClr val="636363"/>
                </a:solidFill>
                <a:latin typeface="Arial"/>
                <a:cs typeface="Arial"/>
              </a:rPr>
              <a:t> </a:t>
            </a:r>
            <a:r>
              <a:rPr lang="en-US" sz="1100" spc="-5" dirty="0">
                <a:solidFill>
                  <a:srgbClr val="636363"/>
                </a:solidFill>
                <a:latin typeface="Arial"/>
                <a:cs typeface="Arial"/>
              </a:rPr>
              <a:t>various</a:t>
            </a:r>
            <a:r>
              <a:rPr lang="en-US" sz="1100" spc="10" dirty="0">
                <a:solidFill>
                  <a:srgbClr val="636363"/>
                </a:solidFill>
                <a:latin typeface="Arial"/>
                <a:cs typeface="Arial"/>
              </a:rPr>
              <a:t> </a:t>
            </a:r>
            <a:r>
              <a:rPr lang="en-US" sz="1100" spc="-5" dirty="0">
                <a:solidFill>
                  <a:srgbClr val="636363"/>
                </a:solidFill>
                <a:latin typeface="Arial"/>
                <a:cs typeface="Arial"/>
              </a:rPr>
              <a:t>care</a:t>
            </a:r>
            <a:r>
              <a:rPr lang="en-US" sz="1100" spc="10" dirty="0">
                <a:solidFill>
                  <a:srgbClr val="636363"/>
                </a:solidFill>
                <a:latin typeface="Arial"/>
                <a:cs typeface="Arial"/>
              </a:rPr>
              <a:t> </a:t>
            </a:r>
            <a:r>
              <a:rPr lang="en-US" sz="1100" spc="-5" dirty="0">
                <a:solidFill>
                  <a:srgbClr val="636363"/>
                </a:solidFill>
                <a:latin typeface="Arial"/>
                <a:cs typeface="Arial"/>
              </a:rPr>
              <a:t>facilities, including</a:t>
            </a:r>
            <a:r>
              <a:rPr lang="en-US" sz="1100" spc="20" dirty="0">
                <a:solidFill>
                  <a:srgbClr val="636363"/>
                </a:solidFill>
                <a:latin typeface="Arial"/>
                <a:cs typeface="Arial"/>
              </a:rPr>
              <a:t> </a:t>
            </a:r>
            <a:r>
              <a:rPr lang="en-US" sz="1100" spc="-5" dirty="0">
                <a:solidFill>
                  <a:srgbClr val="636363"/>
                </a:solidFill>
                <a:latin typeface="Arial"/>
                <a:cs typeface="Arial"/>
              </a:rPr>
              <a:t>those</a:t>
            </a:r>
            <a:r>
              <a:rPr lang="en-US" sz="1100" spc="20" dirty="0">
                <a:solidFill>
                  <a:srgbClr val="636363"/>
                </a:solidFill>
                <a:latin typeface="Arial"/>
                <a:cs typeface="Arial"/>
              </a:rPr>
              <a:t> </a:t>
            </a:r>
            <a:r>
              <a:rPr lang="en-US" sz="1100" spc="-5" dirty="0">
                <a:solidFill>
                  <a:srgbClr val="636363"/>
                </a:solidFill>
                <a:latin typeface="Arial"/>
                <a:cs typeface="Arial"/>
              </a:rPr>
              <a:t>that</a:t>
            </a:r>
            <a:r>
              <a:rPr lang="en-US" sz="1100" spc="15" dirty="0">
                <a:solidFill>
                  <a:srgbClr val="636363"/>
                </a:solidFill>
                <a:latin typeface="Arial"/>
                <a:cs typeface="Arial"/>
              </a:rPr>
              <a:t> </a:t>
            </a:r>
            <a:r>
              <a:rPr lang="en-US" sz="1100" spc="-5" dirty="0">
                <a:solidFill>
                  <a:srgbClr val="636363"/>
                </a:solidFill>
                <a:latin typeface="Arial"/>
                <a:cs typeface="Arial"/>
              </a:rPr>
              <a:t>provide</a:t>
            </a:r>
            <a:r>
              <a:rPr lang="en-US" sz="1100" spc="15" dirty="0">
                <a:solidFill>
                  <a:srgbClr val="636363"/>
                </a:solidFill>
                <a:latin typeface="Arial"/>
                <a:cs typeface="Arial"/>
              </a:rPr>
              <a:t> </a:t>
            </a:r>
            <a:r>
              <a:rPr lang="en-US" sz="1100" spc="-5" dirty="0">
                <a:solidFill>
                  <a:srgbClr val="636363"/>
                </a:solidFill>
                <a:latin typeface="Arial"/>
                <a:cs typeface="Arial"/>
              </a:rPr>
              <a:t>residential</a:t>
            </a:r>
            <a:r>
              <a:rPr lang="en-US" sz="1100" spc="20" dirty="0">
                <a:solidFill>
                  <a:srgbClr val="636363"/>
                </a:solidFill>
                <a:latin typeface="Arial"/>
                <a:cs typeface="Arial"/>
              </a:rPr>
              <a:t> </a:t>
            </a:r>
            <a:r>
              <a:rPr lang="en-US" sz="1100" spc="-5" dirty="0">
                <a:solidFill>
                  <a:srgbClr val="636363"/>
                </a:solidFill>
                <a:latin typeface="Arial"/>
                <a:cs typeface="Arial"/>
              </a:rPr>
              <a:t>treatment, primary</a:t>
            </a:r>
            <a:r>
              <a:rPr lang="en-US" sz="1100" spc="5" dirty="0">
                <a:solidFill>
                  <a:srgbClr val="636363"/>
                </a:solidFill>
                <a:latin typeface="Arial"/>
                <a:cs typeface="Arial"/>
              </a:rPr>
              <a:t> </a:t>
            </a:r>
            <a:r>
              <a:rPr lang="en-US" sz="1100" spc="-5" dirty="0">
                <a:solidFill>
                  <a:srgbClr val="636363"/>
                </a:solidFill>
                <a:latin typeface="Arial"/>
                <a:cs typeface="Arial"/>
              </a:rPr>
              <a:t>care,</a:t>
            </a:r>
            <a:r>
              <a:rPr lang="en-US" sz="1100" spc="15" dirty="0">
                <a:solidFill>
                  <a:srgbClr val="636363"/>
                </a:solidFill>
                <a:latin typeface="Arial"/>
                <a:cs typeface="Arial"/>
              </a:rPr>
              <a:t> </a:t>
            </a:r>
            <a:r>
              <a:rPr lang="en-US" sz="1100" spc="-5" dirty="0">
                <a:solidFill>
                  <a:srgbClr val="636363"/>
                </a:solidFill>
                <a:latin typeface="Arial"/>
                <a:cs typeface="Arial"/>
              </a:rPr>
              <a:t>substance</a:t>
            </a:r>
            <a:r>
              <a:rPr lang="en-US" sz="1100" spc="35" dirty="0">
                <a:solidFill>
                  <a:srgbClr val="636363"/>
                </a:solidFill>
                <a:latin typeface="Arial"/>
                <a:cs typeface="Arial"/>
              </a:rPr>
              <a:t> </a:t>
            </a:r>
            <a:r>
              <a:rPr lang="en-US" sz="1100" spc="-5" dirty="0">
                <a:solidFill>
                  <a:srgbClr val="636363"/>
                </a:solidFill>
                <a:latin typeface="Arial"/>
                <a:cs typeface="Arial"/>
              </a:rPr>
              <a:t>abuse</a:t>
            </a:r>
            <a:r>
              <a:rPr lang="en-US" sz="1100" spc="25" dirty="0">
                <a:solidFill>
                  <a:srgbClr val="636363"/>
                </a:solidFill>
                <a:latin typeface="Arial"/>
                <a:cs typeface="Arial"/>
              </a:rPr>
              <a:t> </a:t>
            </a:r>
            <a:r>
              <a:rPr lang="en-US" sz="1100" spc="-5" dirty="0">
                <a:solidFill>
                  <a:srgbClr val="636363"/>
                </a:solidFill>
                <a:latin typeface="Arial"/>
                <a:cs typeface="Arial"/>
              </a:rPr>
              <a:t>treatment,</a:t>
            </a:r>
            <a:r>
              <a:rPr lang="en-US" sz="1100" spc="30" dirty="0">
                <a:solidFill>
                  <a:srgbClr val="636363"/>
                </a:solidFill>
                <a:latin typeface="Arial"/>
                <a:cs typeface="Arial"/>
              </a:rPr>
              <a:t> </a:t>
            </a:r>
            <a:r>
              <a:rPr lang="en-US" sz="1100" spc="-5" dirty="0">
                <a:solidFill>
                  <a:srgbClr val="636363"/>
                </a:solidFill>
                <a:latin typeface="Arial"/>
                <a:cs typeface="Arial"/>
              </a:rPr>
              <a:t>and</a:t>
            </a:r>
            <a:r>
              <a:rPr lang="en-US" sz="1100" spc="10" dirty="0">
                <a:solidFill>
                  <a:srgbClr val="636363"/>
                </a:solidFill>
                <a:latin typeface="Arial"/>
                <a:cs typeface="Arial"/>
              </a:rPr>
              <a:t> </a:t>
            </a:r>
            <a:r>
              <a:rPr lang="en-US" sz="1100" spc="-5" dirty="0">
                <a:solidFill>
                  <a:srgbClr val="636363"/>
                </a:solidFill>
                <a:latin typeface="Arial"/>
                <a:cs typeface="Arial"/>
              </a:rPr>
              <a:t>mental health</a:t>
            </a:r>
            <a:r>
              <a:rPr lang="en-US" sz="1100" spc="15" dirty="0">
                <a:solidFill>
                  <a:srgbClr val="636363"/>
                </a:solidFill>
                <a:latin typeface="Arial"/>
                <a:cs typeface="Arial"/>
              </a:rPr>
              <a:t> </a:t>
            </a:r>
            <a:r>
              <a:rPr lang="en-US" sz="1100" spc="-5" dirty="0">
                <a:solidFill>
                  <a:srgbClr val="636363"/>
                </a:solidFill>
                <a:latin typeface="Arial"/>
                <a:cs typeface="Arial"/>
              </a:rPr>
              <a:t>services.</a:t>
            </a:r>
            <a:endParaRPr lang="en-US" sz="11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9CF5C1-FA47-46B4-8712-E624D6FCE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81" y="1735614"/>
            <a:ext cx="4862978" cy="1685318"/>
          </a:xfrm>
          <a:prstGeom prst="rect">
            <a:avLst/>
          </a:prstGeom>
        </p:spPr>
      </p:pic>
      <p:sp>
        <p:nvSpPr>
          <p:cNvPr id="10" name="Rectangle 9">
            <a:extLst>
              <a:ext uri="{FF2B5EF4-FFF2-40B4-BE49-F238E27FC236}">
                <a16:creationId xmlns:a16="http://schemas.microsoft.com/office/drawing/2014/main" id="{C1523C08-ED2C-4520-89F7-82C5536873C3}"/>
              </a:ext>
            </a:extLst>
          </p:cNvPr>
          <p:cNvSpPr/>
          <p:nvPr/>
        </p:nvSpPr>
        <p:spPr bwMode="auto">
          <a:xfrm>
            <a:off x="292100" y="1307155"/>
            <a:ext cx="9474200" cy="540675"/>
          </a:xfrm>
          <a:prstGeom prst="rect">
            <a:avLst/>
          </a:prstGeom>
          <a:solidFill>
            <a:srgbClr val="00395F"/>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3" name="object 3"/>
          <p:cNvSpPr/>
          <p:nvPr/>
        </p:nvSpPr>
        <p:spPr>
          <a:xfrm>
            <a:off x="5002580" y="3718406"/>
            <a:ext cx="2540" cy="2286000"/>
          </a:xfrm>
          <a:custGeom>
            <a:avLst/>
            <a:gdLst/>
            <a:ahLst/>
            <a:cxnLst/>
            <a:rect l="l" t="t" r="r" b="b"/>
            <a:pathLst>
              <a:path w="2539" h="3223259">
                <a:moveTo>
                  <a:pt x="2019" y="0"/>
                </a:moveTo>
                <a:lnTo>
                  <a:pt x="0" y="3222840"/>
                </a:lnTo>
              </a:path>
            </a:pathLst>
          </a:custGeom>
          <a:ln w="6096">
            <a:solidFill>
              <a:srgbClr val="1886C8"/>
            </a:solidFill>
          </a:ln>
        </p:spPr>
        <p:txBody>
          <a:bodyPr wrap="square" lIns="0" tIns="0" rIns="0" bIns="0" rtlCol="0"/>
          <a:lstStyle/>
          <a:p>
            <a:endParaRPr sz="1200"/>
          </a:p>
        </p:txBody>
      </p:sp>
      <p:sp>
        <p:nvSpPr>
          <p:cNvPr id="2" name="object 2"/>
          <p:cNvSpPr txBox="1"/>
          <p:nvPr/>
        </p:nvSpPr>
        <p:spPr>
          <a:xfrm>
            <a:off x="282041" y="1050653"/>
            <a:ext cx="8493560" cy="258404"/>
          </a:xfrm>
          <a:prstGeom prst="rect">
            <a:avLst/>
          </a:prstGeom>
        </p:spPr>
        <p:txBody>
          <a:bodyPr vert="horz" wrap="square" lIns="0" tIns="40005" rIns="0" bIns="0" rtlCol="0">
            <a:spAutoFit/>
          </a:bodyPr>
          <a:lstStyle/>
          <a:p>
            <a:pPr marL="12700" marR="5080">
              <a:lnSpc>
                <a:spcPts val="1730"/>
              </a:lnSpc>
              <a:spcBef>
                <a:spcPts val="315"/>
              </a:spcBef>
            </a:pPr>
            <a:r>
              <a:rPr sz="1450" b="1" spc="-5" dirty="0">
                <a:solidFill>
                  <a:srgbClr val="1886C8"/>
                </a:solidFill>
                <a:latin typeface="Arial"/>
                <a:cs typeface="Arial"/>
              </a:rPr>
              <a:t>Portfolio</a:t>
            </a:r>
            <a:r>
              <a:rPr sz="1450" b="1" spc="10" dirty="0">
                <a:solidFill>
                  <a:srgbClr val="1886C8"/>
                </a:solidFill>
                <a:latin typeface="Arial"/>
                <a:cs typeface="Arial"/>
              </a:rPr>
              <a:t> </a:t>
            </a:r>
            <a:r>
              <a:rPr sz="1450" b="1" spc="-5" dirty="0">
                <a:solidFill>
                  <a:srgbClr val="1886C8"/>
                </a:solidFill>
                <a:latin typeface="Arial"/>
                <a:cs typeface="Arial"/>
              </a:rPr>
              <a:t>Holding:</a:t>
            </a:r>
            <a:r>
              <a:rPr sz="1450" b="1" dirty="0">
                <a:solidFill>
                  <a:srgbClr val="1886C8"/>
                </a:solidFill>
                <a:latin typeface="Arial"/>
                <a:cs typeface="Arial"/>
              </a:rPr>
              <a:t> </a:t>
            </a:r>
            <a:r>
              <a:rPr lang="en-US" sz="1450" b="1" spc="-5" dirty="0">
                <a:solidFill>
                  <a:srgbClr val="1886C8"/>
                </a:solidFill>
                <a:latin typeface="Arial"/>
                <a:cs typeface="Arial"/>
              </a:rPr>
              <a:t>Plenary Infrastructure DC LLC, Smart Street Lighting Project </a:t>
            </a:r>
            <a:endParaRPr sz="1450" dirty="0">
              <a:latin typeface="Arial"/>
              <a:cs typeface="Arial"/>
            </a:endParaRPr>
          </a:p>
        </p:txBody>
      </p:sp>
      <p:sp>
        <p:nvSpPr>
          <p:cNvPr id="13" name="object 13"/>
          <p:cNvSpPr txBox="1">
            <a:spLocks noGrp="1"/>
          </p:cNvSpPr>
          <p:nvPr>
            <p:ph type="title"/>
          </p:nvPr>
        </p:nvSpPr>
        <p:spPr>
          <a:xfrm>
            <a:off x="254000" y="358709"/>
            <a:ext cx="7137399" cy="566822"/>
          </a:xfrm>
          <a:prstGeom prst="rect">
            <a:avLst/>
          </a:prstGeom>
        </p:spPr>
        <p:txBody>
          <a:bodyPr vert="horz" wrap="square" lIns="0" tIns="12700" rIns="0" bIns="0" rtlCol="0">
            <a:spAutoFit/>
          </a:bodyPr>
          <a:lstStyle/>
          <a:p>
            <a:pPr marL="12700">
              <a:lnSpc>
                <a:spcPct val="100000"/>
              </a:lnSpc>
              <a:spcBef>
                <a:spcPts val="100"/>
              </a:spcBef>
            </a:pPr>
            <a:r>
              <a:rPr lang="en-US" spc="-5" dirty="0"/>
              <a:t>PLENARY INFRASTRUCTURE DC LLC, SMART STREET LIGHTING PROJECT</a:t>
            </a:r>
            <a:endParaRPr cap="all" dirty="0">
              <a:solidFill>
                <a:srgbClr val="B9589A"/>
              </a:solidFill>
            </a:endParaRPr>
          </a:p>
        </p:txBody>
      </p:sp>
      <p:sp>
        <p:nvSpPr>
          <p:cNvPr id="17" name="object 17"/>
          <p:cNvSpPr txBox="1"/>
          <p:nvPr/>
        </p:nvSpPr>
        <p:spPr>
          <a:xfrm>
            <a:off x="359975" y="6955329"/>
            <a:ext cx="9496670" cy="618118"/>
          </a:xfrm>
          <a:prstGeom prst="rect">
            <a:avLst/>
          </a:prstGeom>
        </p:spPr>
        <p:txBody>
          <a:bodyPr vert="horz" wrap="square" lIns="0" tIns="2540" rIns="0" bIns="0" rtlCol="0">
            <a:spAutoFit/>
          </a:bodyPr>
          <a:lstStyle/>
          <a:p>
            <a:pPr marL="12700" marR="5080">
              <a:lnSpc>
                <a:spcPct val="100000"/>
              </a:lnSpc>
              <a:spcBef>
                <a:spcPts val="20"/>
              </a:spcBef>
            </a:pPr>
            <a:r>
              <a:rPr sz="800" dirty="0">
                <a:solidFill>
                  <a:schemeClr val="tx1">
                    <a:lumMod val="50000"/>
                    <a:lumOff val="50000"/>
                  </a:schemeClr>
                </a:solidFill>
                <a:latin typeface="Arial"/>
                <a:cs typeface="Arial"/>
              </a:rPr>
              <a:t>Source: </a:t>
            </a:r>
            <a:r>
              <a:rPr lang="en-US" sz="800" dirty="0">
                <a:solidFill>
                  <a:schemeClr val="tx1">
                    <a:lumMod val="50000"/>
                    <a:lumOff val="50000"/>
                  </a:schemeClr>
                </a:solidFill>
                <a:latin typeface="Arial"/>
                <a:cs typeface="Arial"/>
              </a:rPr>
              <a:t>Plenary Infrastructure DC LLC, Smart Street Lighting Project and </a:t>
            </a:r>
            <a:r>
              <a:rPr sz="800" dirty="0">
                <a:solidFill>
                  <a:schemeClr val="tx1">
                    <a:lumMod val="50000"/>
                    <a:lumOff val="50000"/>
                  </a:schemeClr>
                </a:solidFill>
                <a:latin typeface="Arial"/>
                <a:cs typeface="Arial"/>
              </a:rPr>
              <a:t>Brown Advisory analysis</a:t>
            </a:r>
            <a:r>
              <a:rPr lang="en-US" sz="800" dirty="0">
                <a:solidFill>
                  <a:schemeClr val="tx1">
                    <a:lumMod val="50000"/>
                    <a:lumOff val="50000"/>
                  </a:schemeClr>
                </a:solidFill>
                <a:latin typeface="Arial"/>
                <a:cs typeface="Arial"/>
              </a:rPr>
              <a:t>; most recent available data as of 12/31/2022</a:t>
            </a:r>
            <a:r>
              <a:rPr sz="800" dirty="0">
                <a:solidFill>
                  <a:schemeClr val="tx1">
                    <a:lumMod val="50000"/>
                    <a:lumOff val="50000"/>
                  </a:schemeClr>
                </a:solidFill>
                <a:latin typeface="Arial"/>
                <a:cs typeface="Arial"/>
              </a:rPr>
              <a:t>. The information provided in this material is not intended to be and should not be considered to be a recommendation or suggestion to engage in or refrain from a</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particular course of action or to make or hold a particular investment or pursue a particular investment strategy, including whether or not to buy, sell, or hold any of the securities mentioned. It should not be</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assumed that investments in such securities have been or will be profitable. To the extent specific securities are mentioned, they have been selected by the author on an objective basis to illustrate views</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expressed in the commentary and do not represent all of the securities purchased, sold or recommended for advisory clients. Please see disclosure statements at the end of this presentation for additional</a:t>
            </a:r>
            <a:r>
              <a:rPr lang="en-US" sz="800" dirty="0">
                <a:solidFill>
                  <a:schemeClr val="tx1">
                    <a:lumMod val="50000"/>
                    <a:lumOff val="50000"/>
                  </a:schemeClr>
                </a:solidFill>
                <a:latin typeface="Arial"/>
                <a:cs typeface="Arial"/>
              </a:rPr>
              <a:t> </a:t>
            </a:r>
            <a:r>
              <a:rPr sz="800" dirty="0">
                <a:solidFill>
                  <a:schemeClr val="tx1">
                    <a:lumMod val="50000"/>
                    <a:lumOff val="50000"/>
                  </a:schemeClr>
                </a:solidFill>
                <a:latin typeface="Arial"/>
                <a:cs typeface="Arial"/>
              </a:rPr>
              <a:t>information and for a complete list of terms and definitions.</a:t>
            </a:r>
          </a:p>
        </p:txBody>
      </p:sp>
      <p:grpSp>
        <p:nvGrpSpPr>
          <p:cNvPr id="21" name="Group 20">
            <a:extLst>
              <a:ext uri="{FF2B5EF4-FFF2-40B4-BE49-F238E27FC236}">
                <a16:creationId xmlns:a16="http://schemas.microsoft.com/office/drawing/2014/main" id="{84C226C0-3429-4961-8F8D-CDB59BA8D9CF}"/>
              </a:ext>
            </a:extLst>
          </p:cNvPr>
          <p:cNvGrpSpPr/>
          <p:nvPr/>
        </p:nvGrpSpPr>
        <p:grpSpPr>
          <a:xfrm>
            <a:off x="1285639" y="2090175"/>
            <a:ext cx="3053476" cy="862541"/>
            <a:chOff x="1137524" y="2475328"/>
            <a:chExt cx="3053476" cy="862541"/>
          </a:xfrm>
        </p:grpSpPr>
        <p:sp>
          <p:nvSpPr>
            <p:cNvPr id="20" name="Rectangle 19">
              <a:extLst>
                <a:ext uri="{FF2B5EF4-FFF2-40B4-BE49-F238E27FC236}">
                  <a16:creationId xmlns:a16="http://schemas.microsoft.com/office/drawing/2014/main" id="{6CE52592-8B23-4DAF-85E7-C21E8E7D59AC}"/>
                </a:ext>
              </a:extLst>
            </p:cNvPr>
            <p:cNvSpPr/>
            <p:nvPr/>
          </p:nvSpPr>
          <p:spPr>
            <a:xfrm>
              <a:off x="1137524" y="2475328"/>
              <a:ext cx="3053476" cy="862541"/>
            </a:xfrm>
            <a:prstGeom prst="rect">
              <a:avLst/>
            </a:prstGeom>
            <a:gradFill flip="none" rotWithShape="1">
              <a:gsLst>
                <a:gs pos="100000">
                  <a:schemeClr val="tx1">
                    <a:tint val="66000"/>
                    <a:satMod val="160000"/>
                  </a:schemeClr>
                </a:gs>
                <a:gs pos="16000">
                  <a:schemeClr val="tx1"/>
                </a:gs>
                <a:gs pos="100000">
                  <a:schemeClr val="tx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2" name="Picture 11">
              <a:extLst>
                <a:ext uri="{FF2B5EF4-FFF2-40B4-BE49-F238E27FC236}">
                  <a16:creationId xmlns:a16="http://schemas.microsoft.com/office/drawing/2014/main" id="{4DE40181-A5F4-4E9B-A7B9-B0F124D53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010" y="2577863"/>
              <a:ext cx="2857500" cy="733425"/>
            </a:xfrm>
            <a:prstGeom prst="rect">
              <a:avLst/>
            </a:prstGeom>
          </p:spPr>
        </p:pic>
      </p:grpSp>
      <p:sp>
        <p:nvSpPr>
          <p:cNvPr id="5" name="TextBox 4">
            <a:extLst>
              <a:ext uri="{FF2B5EF4-FFF2-40B4-BE49-F238E27FC236}">
                <a16:creationId xmlns:a16="http://schemas.microsoft.com/office/drawing/2014/main" id="{AC4AC6FB-C088-4101-9B51-491B46A80D51}"/>
              </a:ext>
            </a:extLst>
          </p:cNvPr>
          <p:cNvSpPr txBox="1"/>
          <p:nvPr/>
        </p:nvSpPr>
        <p:spPr>
          <a:xfrm>
            <a:off x="254000" y="1352088"/>
            <a:ext cx="9502241" cy="975271"/>
          </a:xfrm>
          <a:prstGeom prst="rect">
            <a:avLst/>
          </a:prstGeom>
          <a:noFill/>
        </p:spPr>
        <p:txBody>
          <a:bodyPr wrap="square" rtlCol="0">
            <a:noAutofit/>
          </a:bodyPr>
          <a:lstStyle/>
          <a:p>
            <a:r>
              <a:rPr lang="en-US" sz="1200" dirty="0">
                <a:solidFill>
                  <a:schemeClr val="bg1"/>
                </a:solidFill>
                <a:latin typeface="Arial" pitchFamily="34" charset="0"/>
              </a:rPr>
              <a:t>Plenary is an investor, developer, and manager of infrastructure with an emphasis on upholding environmental, social, and corporate governance responsibilities to linked communities. </a:t>
            </a:r>
          </a:p>
        </p:txBody>
      </p:sp>
      <p:sp>
        <p:nvSpPr>
          <p:cNvPr id="26" name="TextBox 25">
            <a:extLst>
              <a:ext uri="{FF2B5EF4-FFF2-40B4-BE49-F238E27FC236}">
                <a16:creationId xmlns:a16="http://schemas.microsoft.com/office/drawing/2014/main" id="{3E90B450-EEB3-407C-A2B5-5FEE85C9830D}"/>
              </a:ext>
            </a:extLst>
          </p:cNvPr>
          <p:cNvSpPr txBox="1"/>
          <p:nvPr/>
        </p:nvSpPr>
        <p:spPr>
          <a:xfrm>
            <a:off x="281939" y="6357616"/>
            <a:ext cx="9494521" cy="461665"/>
          </a:xfrm>
          <a:prstGeom prst="rect">
            <a:avLst/>
          </a:prstGeom>
          <a:noFill/>
        </p:spPr>
        <p:txBody>
          <a:bodyPr wrap="square" rtlCol="0">
            <a:spAutoFit/>
          </a:bodyPr>
          <a:lstStyle/>
          <a:p>
            <a:r>
              <a:rPr lang="en-US" sz="800" b="1" dirty="0">
                <a:latin typeface="Arial" panose="020B0604020202020204" pitchFamily="34" charset="0"/>
              </a:rPr>
              <a:t>Plenary Infrastructure DC LLC, Smart Street Lighting Project is a current holding in the Tax-Exempt Sustainable Fixed Income portfolio as of 03/31/2023 and was selected because the investment team believes it demonstrates the strategy’s stated investment philosophy regarding attractive business fundamentals, compelling valuation, and strong or improving Sustainable Drivers. It does not represent all of the securities purchased, sold or recommended for advisory clients. Please see slide 18 for the overall performance of the strategy as of 03/31/2023.</a:t>
            </a:r>
            <a:endParaRPr lang="en-US" sz="800" dirty="0">
              <a:latin typeface="Arial" panose="020B0604020202020204" pitchFamily="34" charset="0"/>
            </a:endParaRPr>
          </a:p>
        </p:txBody>
      </p:sp>
      <p:sp>
        <p:nvSpPr>
          <p:cNvPr id="27" name="Slide Number Placeholder 3">
            <a:extLst>
              <a:ext uri="{FF2B5EF4-FFF2-40B4-BE49-F238E27FC236}">
                <a16:creationId xmlns:a16="http://schemas.microsoft.com/office/drawing/2014/main" id="{4D01694C-D5AD-407A-98DE-9323B4D697B6}"/>
              </a:ext>
            </a:extLst>
          </p:cNvPr>
          <p:cNvSpPr txBox="1">
            <a:spLocks/>
          </p:cNvSpPr>
          <p:nvPr/>
        </p:nvSpPr>
        <p:spPr>
          <a:xfrm>
            <a:off x="7256145" y="7485212"/>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24</a:t>
            </a:fld>
            <a:endParaRPr lang="en-US" sz="800" dirty="0">
              <a:solidFill>
                <a:srgbClr val="6D6E71"/>
              </a:solidFill>
              <a:latin typeface="Arial" panose="020B0604020202020204"/>
              <a:cs typeface="+mn-cs"/>
            </a:endParaRPr>
          </a:p>
        </p:txBody>
      </p:sp>
      <p:sp>
        <p:nvSpPr>
          <p:cNvPr id="28" name="object 9">
            <a:extLst>
              <a:ext uri="{FF2B5EF4-FFF2-40B4-BE49-F238E27FC236}">
                <a16:creationId xmlns:a16="http://schemas.microsoft.com/office/drawing/2014/main" id="{128DAFDD-BAB4-425A-A865-981E8643388E}"/>
              </a:ext>
            </a:extLst>
          </p:cNvPr>
          <p:cNvSpPr txBox="1"/>
          <p:nvPr/>
        </p:nvSpPr>
        <p:spPr>
          <a:xfrm>
            <a:off x="436082" y="3971458"/>
            <a:ext cx="4110354" cy="1858842"/>
          </a:xfrm>
          <a:prstGeom prst="rect">
            <a:avLst/>
          </a:prstGeom>
        </p:spPr>
        <p:txBody>
          <a:bodyPr vert="horz" wrap="square" lIns="0" tIns="12065" rIns="0" bIns="0" rtlCol="0">
            <a:spAutoFit/>
          </a:bodyPr>
          <a:lstStyle/>
          <a:p>
            <a:pPr marL="306705" marR="5080" indent="-294640">
              <a:spcBef>
                <a:spcPts val="95"/>
              </a:spcBef>
              <a:buClr>
                <a:srgbClr val="F4911E"/>
              </a:buClr>
              <a:buSzPct val="128000"/>
              <a:buFont typeface="Wingdings"/>
              <a:buChar char=""/>
              <a:tabLst>
                <a:tab pos="307340" algn="l"/>
              </a:tabLst>
            </a:pPr>
            <a:r>
              <a:rPr lang="en-US" sz="1100" spc="-5" dirty="0">
                <a:solidFill>
                  <a:srgbClr val="636363"/>
                </a:solidFill>
                <a:latin typeface="Arial"/>
                <a:cs typeface="Arial"/>
              </a:rPr>
              <a:t>Upgrading DC’s street lighting network is a relatively straightforward project with limited construction risk.</a:t>
            </a:r>
          </a:p>
          <a:p>
            <a:pPr marL="306705" marR="5080" indent="-294640">
              <a:spcBef>
                <a:spcPts val="600"/>
              </a:spcBef>
              <a:buClr>
                <a:srgbClr val="F4911E"/>
              </a:buClr>
              <a:buSzPct val="128000"/>
              <a:buFont typeface="Wingdings"/>
              <a:buChar char=""/>
              <a:tabLst>
                <a:tab pos="307340" algn="l"/>
              </a:tabLst>
            </a:pPr>
            <a:r>
              <a:rPr lang="en-US" sz="1100" spc="-5" dirty="0">
                <a:solidFill>
                  <a:srgbClr val="636363"/>
                </a:solidFill>
                <a:latin typeface="Arial"/>
                <a:cs typeface="Arial"/>
              </a:rPr>
              <a:t>The equity sponsors (Plenary Americas, Kiewit Development Company and Phoenix Infrastructure Group) have extensive experience with similar Public-Private Partnership (P3) projects. Plenary, a 72% equity sponsor, has completed over $16 billion P3 transactions since 2005.</a:t>
            </a:r>
          </a:p>
          <a:p>
            <a:pPr marL="306705" marR="5080" indent="-294640">
              <a:spcBef>
                <a:spcPts val="600"/>
              </a:spcBef>
              <a:buClr>
                <a:srgbClr val="F4911E"/>
              </a:buClr>
              <a:buSzPct val="128000"/>
              <a:buFont typeface="Wingdings"/>
              <a:buChar char=""/>
              <a:tabLst>
                <a:tab pos="307340" algn="l"/>
              </a:tabLst>
            </a:pPr>
            <a:r>
              <a:rPr lang="en-US" sz="1100" spc="-5" dirty="0">
                <a:solidFill>
                  <a:srgbClr val="636363"/>
                </a:solidFill>
                <a:latin typeface="Arial"/>
                <a:cs typeface="Arial"/>
              </a:rPr>
              <a:t>Availability payments are backed by federal-aid funds and the DC Department of Transportation’s capital and operating budget (DC’s credit rating is </a:t>
            </a:r>
            <a:r>
              <a:rPr lang="en-US" sz="1100" spc="-5" dirty="0" err="1">
                <a:solidFill>
                  <a:srgbClr val="636363"/>
                </a:solidFill>
                <a:latin typeface="Arial"/>
                <a:cs typeface="Arial"/>
              </a:rPr>
              <a:t>Aaa</a:t>
            </a:r>
            <a:r>
              <a:rPr lang="en-US" sz="1100" spc="-5" dirty="0">
                <a:solidFill>
                  <a:srgbClr val="636363"/>
                </a:solidFill>
                <a:latin typeface="Arial"/>
                <a:cs typeface="Arial"/>
              </a:rPr>
              <a:t>/AA+/AA+).</a:t>
            </a:r>
          </a:p>
        </p:txBody>
      </p:sp>
      <p:sp>
        <p:nvSpPr>
          <p:cNvPr id="29" name="object 7">
            <a:extLst>
              <a:ext uri="{FF2B5EF4-FFF2-40B4-BE49-F238E27FC236}">
                <a16:creationId xmlns:a16="http://schemas.microsoft.com/office/drawing/2014/main" id="{54C85406-D3F2-4DF3-9E7E-35D17054F916}"/>
              </a:ext>
            </a:extLst>
          </p:cNvPr>
          <p:cNvSpPr txBox="1"/>
          <p:nvPr/>
        </p:nvSpPr>
        <p:spPr>
          <a:xfrm>
            <a:off x="436082" y="3601382"/>
            <a:ext cx="186118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886C8"/>
                </a:solidFill>
                <a:latin typeface="Arial"/>
                <a:cs typeface="Arial"/>
              </a:rPr>
              <a:t>Fundamental</a:t>
            </a:r>
            <a:r>
              <a:rPr sz="1200" b="1" spc="-60" dirty="0">
                <a:solidFill>
                  <a:srgbClr val="1886C8"/>
                </a:solidFill>
                <a:latin typeface="Arial"/>
                <a:cs typeface="Arial"/>
              </a:rPr>
              <a:t> </a:t>
            </a:r>
            <a:r>
              <a:rPr sz="1200" b="1" spc="-5" dirty="0">
                <a:solidFill>
                  <a:srgbClr val="1886C8"/>
                </a:solidFill>
                <a:latin typeface="Arial"/>
                <a:cs typeface="Arial"/>
              </a:rPr>
              <a:t>Drivers</a:t>
            </a:r>
            <a:endParaRPr sz="1200" dirty="0">
              <a:latin typeface="Arial"/>
              <a:cs typeface="Arial"/>
            </a:endParaRPr>
          </a:p>
        </p:txBody>
      </p:sp>
      <p:sp>
        <p:nvSpPr>
          <p:cNvPr id="30" name="object 8">
            <a:extLst>
              <a:ext uri="{FF2B5EF4-FFF2-40B4-BE49-F238E27FC236}">
                <a16:creationId xmlns:a16="http://schemas.microsoft.com/office/drawing/2014/main" id="{8A6EBC95-D638-4AAE-89DF-2405B4FDE40E}"/>
              </a:ext>
            </a:extLst>
          </p:cNvPr>
          <p:cNvSpPr txBox="1"/>
          <p:nvPr/>
        </p:nvSpPr>
        <p:spPr>
          <a:xfrm>
            <a:off x="5340122" y="3598984"/>
            <a:ext cx="191262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1886C8"/>
                </a:solidFill>
                <a:latin typeface="Arial"/>
                <a:cs typeface="Arial"/>
              </a:rPr>
              <a:t>Sustainable Drivers</a:t>
            </a:r>
            <a:endParaRPr sz="1200" dirty="0">
              <a:latin typeface="Arial"/>
              <a:cs typeface="Arial"/>
            </a:endParaRPr>
          </a:p>
        </p:txBody>
      </p:sp>
      <p:sp>
        <p:nvSpPr>
          <p:cNvPr id="31" name="object 9">
            <a:extLst>
              <a:ext uri="{FF2B5EF4-FFF2-40B4-BE49-F238E27FC236}">
                <a16:creationId xmlns:a16="http://schemas.microsoft.com/office/drawing/2014/main" id="{D2620BAF-731E-4C4A-9F42-8E690C423CD5}"/>
              </a:ext>
            </a:extLst>
          </p:cNvPr>
          <p:cNvSpPr txBox="1"/>
          <p:nvPr/>
        </p:nvSpPr>
        <p:spPr>
          <a:xfrm>
            <a:off x="5344725" y="3967549"/>
            <a:ext cx="4110354" cy="1443344"/>
          </a:xfrm>
          <a:prstGeom prst="rect">
            <a:avLst/>
          </a:prstGeom>
        </p:spPr>
        <p:txBody>
          <a:bodyPr vert="horz" wrap="square" lIns="0" tIns="12065" rIns="0" bIns="0" rtlCol="0">
            <a:spAutoFit/>
          </a:bodyPr>
          <a:lstStyle/>
          <a:p>
            <a:pPr marL="306705" marR="5080" indent="-294640">
              <a:spcBef>
                <a:spcPts val="95"/>
              </a:spcBef>
              <a:buClr>
                <a:srgbClr val="F4911E"/>
              </a:buClr>
              <a:buSzPct val="128000"/>
              <a:buFont typeface="Wingdings"/>
              <a:buChar char=""/>
              <a:tabLst>
                <a:tab pos="306705" algn="l"/>
                <a:tab pos="307340" algn="l"/>
              </a:tabLst>
            </a:pPr>
            <a:r>
              <a:rPr lang="en-US" sz="1100" spc="-5" dirty="0">
                <a:solidFill>
                  <a:srgbClr val="636363"/>
                </a:solidFill>
                <a:latin typeface="Arial"/>
                <a:cs typeface="Arial"/>
              </a:rPr>
              <a:t>Proceeds should be allocated to upgrading the entirety of the District’s street light network to LED and smart technology, which should make the network more efficient, reliable, and able to be monitored remotely. </a:t>
            </a:r>
          </a:p>
          <a:p>
            <a:pPr marL="306705" marR="5080" indent="-294640">
              <a:spcBef>
                <a:spcPts val="600"/>
              </a:spcBef>
              <a:buClr>
                <a:srgbClr val="F4911E"/>
              </a:buClr>
              <a:buSzPct val="128000"/>
              <a:buFont typeface="Wingdings"/>
              <a:buChar char=""/>
              <a:tabLst>
                <a:tab pos="306705" algn="l"/>
                <a:tab pos="307340" algn="l"/>
              </a:tabLst>
            </a:pPr>
            <a:r>
              <a:rPr lang="en-US" sz="1100" spc="-5" dirty="0">
                <a:solidFill>
                  <a:srgbClr val="636363"/>
                </a:solidFill>
                <a:latin typeface="Arial"/>
                <a:cs typeface="Arial"/>
              </a:rPr>
              <a:t>The upgrade is expected to result in a more than 50% decrease in energy use (and associated costs), a 38,000-ton reduction in GHG emissions, and extended Wi-Fi coverage in traditionally underserved neighborhoods .</a:t>
            </a:r>
          </a:p>
        </p:txBody>
      </p:sp>
    </p:spTree>
    <p:extLst>
      <p:ext uri="{BB962C8B-B14F-4D97-AF65-F5344CB8AC3E}">
        <p14:creationId xmlns:p14="http://schemas.microsoft.com/office/powerpoint/2010/main" val="320757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208" y="4734814"/>
            <a:ext cx="5422265" cy="299720"/>
          </a:xfrm>
          <a:prstGeom prst="rect">
            <a:avLst/>
          </a:prstGeom>
        </p:spPr>
        <p:txBody>
          <a:bodyPr vert="horz" wrap="square" lIns="0" tIns="12700" rIns="0" bIns="0" rtlCol="0">
            <a:spAutoFit/>
          </a:bodyPr>
          <a:lstStyle/>
          <a:p>
            <a:pPr marL="12700">
              <a:lnSpc>
                <a:spcPct val="100000"/>
              </a:lnSpc>
              <a:spcBef>
                <a:spcPts val="100"/>
              </a:spcBef>
              <a:tabLst>
                <a:tab pos="5408930" algn="l"/>
              </a:tabLst>
            </a:pPr>
            <a:r>
              <a:rPr sz="1800" b="1" u="sng" spc="170">
                <a:solidFill>
                  <a:srgbClr val="15395F"/>
                </a:solidFill>
                <a:uFill>
                  <a:solidFill>
                    <a:srgbClr val="F4911E"/>
                  </a:solidFill>
                </a:uFill>
                <a:latin typeface="Arial"/>
                <a:cs typeface="Arial"/>
              </a:rPr>
              <a:t> </a:t>
            </a:r>
            <a:r>
              <a:rPr sz="1800" b="1" u="sng" spc="-10">
                <a:solidFill>
                  <a:srgbClr val="15395F"/>
                </a:solidFill>
                <a:uFill>
                  <a:solidFill>
                    <a:srgbClr val="F4911E"/>
                  </a:solidFill>
                </a:uFill>
                <a:latin typeface="Arial"/>
                <a:cs typeface="Arial"/>
              </a:rPr>
              <a:t>APPENDIX</a:t>
            </a:r>
            <a:r>
              <a:rPr sz="1800" b="1" u="sng">
                <a:solidFill>
                  <a:srgbClr val="15395F"/>
                </a:solidFill>
                <a:uFill>
                  <a:solidFill>
                    <a:srgbClr val="F4911E"/>
                  </a:solidFill>
                </a:uFill>
                <a:latin typeface="Arial"/>
                <a:cs typeface="Arial"/>
              </a:rPr>
              <a:t>	</a:t>
            </a:r>
            <a:endParaRPr sz="1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53E3-1EAB-4B63-AAE9-9D5E495238DB}"/>
              </a:ext>
            </a:extLst>
          </p:cNvPr>
          <p:cNvSpPr>
            <a:spLocks noGrp="1"/>
          </p:cNvSpPr>
          <p:nvPr>
            <p:ph type="title"/>
          </p:nvPr>
        </p:nvSpPr>
        <p:spPr/>
        <p:txBody>
          <a:bodyPr/>
          <a:lstStyle/>
          <a:p>
            <a:r>
              <a:rPr lang="en-US">
                <a:solidFill>
                  <a:srgbClr val="15395F"/>
                </a:solidFill>
              </a:rPr>
              <a:t>ESG</a:t>
            </a:r>
            <a:r>
              <a:rPr lang="en-US" spc="-130">
                <a:solidFill>
                  <a:srgbClr val="15395F"/>
                </a:solidFill>
              </a:rPr>
              <a:t> </a:t>
            </a:r>
            <a:r>
              <a:rPr lang="en-US">
                <a:solidFill>
                  <a:srgbClr val="15395F"/>
                </a:solidFill>
              </a:rPr>
              <a:t>RESEARCH</a:t>
            </a:r>
            <a:r>
              <a:rPr lang="en-US" spc="-110">
                <a:solidFill>
                  <a:srgbClr val="15395F"/>
                </a:solidFill>
              </a:rPr>
              <a:t> </a:t>
            </a:r>
            <a:r>
              <a:rPr lang="en-US" spc="-30">
                <a:solidFill>
                  <a:srgbClr val="15395F"/>
                </a:solidFill>
              </a:rPr>
              <a:t>APPROACH</a:t>
            </a:r>
            <a:endParaRPr lang="en-US"/>
          </a:p>
        </p:txBody>
      </p:sp>
      <p:sp>
        <p:nvSpPr>
          <p:cNvPr id="3" name="Text Placeholder 2">
            <a:extLst>
              <a:ext uri="{FF2B5EF4-FFF2-40B4-BE49-F238E27FC236}">
                <a16:creationId xmlns:a16="http://schemas.microsoft.com/office/drawing/2014/main" id="{DC800CD7-4EF8-4779-BBE0-86F8930C3560}"/>
              </a:ext>
            </a:extLst>
          </p:cNvPr>
          <p:cNvSpPr>
            <a:spLocks noGrp="1"/>
          </p:cNvSpPr>
          <p:nvPr>
            <p:ph type="body" sz="quarter" idx="11"/>
          </p:nvPr>
        </p:nvSpPr>
        <p:spPr>
          <a:xfrm>
            <a:off x="457200" y="7183391"/>
            <a:ext cx="9144000" cy="457200"/>
          </a:xfrm>
        </p:spPr>
        <p:txBody>
          <a:bodyPr/>
          <a:lstStyle/>
          <a:p>
            <a:r>
              <a:rPr lang="en-US" sz="800" baseline="30000" dirty="0"/>
              <a:t>1 </a:t>
            </a:r>
            <a:r>
              <a:rPr lang="en-US" sz="800" dirty="0"/>
              <a:t>Sources utilized include: annual reports, sustainability disclosures (including CDP or other sustainability reports), official statements, engagement calls, industry journals, third-party data and second-party opinions (MSCI, Sustainalytics, ISS). Please see disclosure statements at the end of this presentation for additional information and for a complete list of terms and definitions.</a:t>
            </a:r>
          </a:p>
          <a:p>
            <a:pPr>
              <a:spcBef>
                <a:spcPts val="0"/>
              </a:spcBef>
            </a:pPr>
            <a:r>
              <a:rPr lang="en-US" sz="800" dirty="0"/>
              <a:t>We do not engage with every company or issuer. We engage only when we believe engagement will be material to our investment decision making.</a:t>
            </a:r>
          </a:p>
          <a:p>
            <a:endParaRPr lang="en-US" sz="800" dirty="0"/>
          </a:p>
          <a:p>
            <a:endParaRPr lang="en-US" sz="800" dirty="0"/>
          </a:p>
        </p:txBody>
      </p:sp>
      <p:grpSp>
        <p:nvGrpSpPr>
          <p:cNvPr id="5" name="Group 4">
            <a:extLst>
              <a:ext uri="{FF2B5EF4-FFF2-40B4-BE49-F238E27FC236}">
                <a16:creationId xmlns:a16="http://schemas.microsoft.com/office/drawing/2014/main" id="{3BED9FC7-BAA6-4968-8450-28AC4AB26C46}"/>
              </a:ext>
            </a:extLst>
          </p:cNvPr>
          <p:cNvGrpSpPr/>
          <p:nvPr/>
        </p:nvGrpSpPr>
        <p:grpSpPr>
          <a:xfrm>
            <a:off x="325756" y="2107953"/>
            <a:ext cx="8803715" cy="4750047"/>
            <a:chOff x="325756" y="2059598"/>
            <a:chExt cx="8803715" cy="4750047"/>
          </a:xfrm>
        </p:grpSpPr>
        <p:grpSp>
          <p:nvGrpSpPr>
            <p:cNvPr id="6" name="Group 5">
              <a:extLst>
                <a:ext uri="{FF2B5EF4-FFF2-40B4-BE49-F238E27FC236}">
                  <a16:creationId xmlns:a16="http://schemas.microsoft.com/office/drawing/2014/main" id="{773C6B63-1586-4A33-82F1-FBCDC3E97F39}"/>
                </a:ext>
              </a:extLst>
            </p:cNvPr>
            <p:cNvGrpSpPr/>
            <p:nvPr/>
          </p:nvGrpSpPr>
          <p:grpSpPr>
            <a:xfrm>
              <a:off x="1349439" y="3498579"/>
              <a:ext cx="7359522" cy="2515282"/>
              <a:chOff x="1376173" y="3498579"/>
              <a:chExt cx="7359522" cy="2515282"/>
            </a:xfrm>
          </p:grpSpPr>
          <p:sp>
            <p:nvSpPr>
              <p:cNvPr id="9" name="object 4">
                <a:extLst>
                  <a:ext uri="{FF2B5EF4-FFF2-40B4-BE49-F238E27FC236}">
                    <a16:creationId xmlns:a16="http://schemas.microsoft.com/office/drawing/2014/main" id="{982C7247-4C54-4336-A94C-7E6564F3F95D}"/>
                  </a:ext>
                </a:extLst>
              </p:cNvPr>
              <p:cNvSpPr txBox="1"/>
              <p:nvPr/>
            </p:nvSpPr>
            <p:spPr>
              <a:xfrm>
                <a:off x="1376173" y="3498579"/>
                <a:ext cx="2182495" cy="2503249"/>
              </a:xfrm>
              <a:prstGeom prst="rect">
                <a:avLst/>
              </a:prstGeom>
              <a:solidFill>
                <a:srgbClr val="00ACEC"/>
              </a:solidFill>
            </p:spPr>
            <p:txBody>
              <a:bodyPr vert="horz" wrap="square" lIns="0" tIns="167640" rIns="0" bIns="0" rtlCol="0">
                <a:spAutoFit/>
              </a:bodyPr>
              <a:lstStyle/>
              <a:p>
                <a:pPr marL="532130" marR="504190" indent="-1905" algn="ctr">
                  <a:lnSpc>
                    <a:spcPct val="100000"/>
                  </a:lnSpc>
                  <a:spcBef>
                    <a:spcPts val="1320"/>
                  </a:spcBef>
                </a:pPr>
                <a:r>
                  <a:rPr sz="1500" b="1">
                    <a:solidFill>
                      <a:srgbClr val="FFFFFF"/>
                    </a:solidFill>
                    <a:latin typeface="Arial"/>
                    <a:cs typeface="Arial"/>
                  </a:rPr>
                  <a:t>ESG</a:t>
                </a:r>
                <a:r>
                  <a:rPr sz="1500" b="1" spc="-80">
                    <a:solidFill>
                      <a:srgbClr val="FFFFFF"/>
                    </a:solidFill>
                    <a:latin typeface="Arial"/>
                    <a:cs typeface="Arial"/>
                  </a:rPr>
                  <a:t> </a:t>
                </a:r>
                <a:r>
                  <a:rPr sz="1500" b="1" spc="-20">
                    <a:solidFill>
                      <a:srgbClr val="FFFFFF"/>
                    </a:solidFill>
                    <a:latin typeface="Arial"/>
                    <a:cs typeface="Arial"/>
                  </a:rPr>
                  <a:t>Risk </a:t>
                </a:r>
                <a:r>
                  <a:rPr sz="1500" b="1" spc="-30">
                    <a:solidFill>
                      <a:srgbClr val="FFFFFF"/>
                    </a:solidFill>
                    <a:latin typeface="Arial"/>
                    <a:cs typeface="Arial"/>
                  </a:rPr>
                  <a:t>Management</a:t>
                </a:r>
                <a:endParaRPr sz="1500">
                  <a:latin typeface="Arial"/>
                  <a:cs typeface="Arial"/>
                </a:endParaRPr>
              </a:p>
              <a:p>
                <a:pPr marL="267970" indent="-173990">
                  <a:lnSpc>
                    <a:spcPct val="100000"/>
                  </a:lnSpc>
                  <a:spcBef>
                    <a:spcPts val="1405"/>
                  </a:spcBef>
                  <a:buFont typeface="Wingdings"/>
                  <a:buChar char=""/>
                  <a:tabLst>
                    <a:tab pos="268605" algn="l"/>
                  </a:tabLst>
                </a:pPr>
                <a:r>
                  <a:rPr sz="1200">
                    <a:solidFill>
                      <a:srgbClr val="FFFFFF"/>
                    </a:solidFill>
                    <a:latin typeface="Arial"/>
                    <a:cs typeface="Arial"/>
                  </a:rPr>
                  <a:t>Identify</a:t>
                </a:r>
                <a:r>
                  <a:rPr sz="1200" spc="-60">
                    <a:solidFill>
                      <a:srgbClr val="FFFFFF"/>
                    </a:solidFill>
                    <a:latin typeface="Arial"/>
                    <a:cs typeface="Arial"/>
                  </a:rPr>
                  <a:t> </a:t>
                </a:r>
                <a:r>
                  <a:rPr sz="1200" spc="-30">
                    <a:solidFill>
                      <a:srgbClr val="FFFFFF"/>
                    </a:solidFill>
                    <a:latin typeface="Arial"/>
                    <a:cs typeface="Arial"/>
                  </a:rPr>
                  <a:t>material</a:t>
                </a:r>
                <a:r>
                  <a:rPr sz="1200" spc="-65">
                    <a:solidFill>
                      <a:srgbClr val="FFFFFF"/>
                    </a:solidFill>
                    <a:latin typeface="Arial"/>
                    <a:cs typeface="Arial"/>
                  </a:rPr>
                  <a:t> </a:t>
                </a:r>
                <a:r>
                  <a:rPr sz="1200">
                    <a:solidFill>
                      <a:srgbClr val="FFFFFF"/>
                    </a:solidFill>
                    <a:latin typeface="Arial"/>
                    <a:cs typeface="Arial"/>
                  </a:rPr>
                  <a:t>ESG</a:t>
                </a:r>
                <a:r>
                  <a:rPr sz="1200" spc="45">
                    <a:solidFill>
                      <a:srgbClr val="FFFFFF"/>
                    </a:solidFill>
                    <a:latin typeface="Arial"/>
                    <a:cs typeface="Arial"/>
                  </a:rPr>
                  <a:t> </a:t>
                </a:r>
                <a:r>
                  <a:rPr sz="1200" spc="-20">
                    <a:solidFill>
                      <a:srgbClr val="FFFFFF"/>
                    </a:solidFill>
                    <a:latin typeface="Arial"/>
                    <a:cs typeface="Arial"/>
                  </a:rPr>
                  <a:t>risks</a:t>
                </a:r>
                <a:endParaRPr sz="1200">
                  <a:latin typeface="Arial"/>
                  <a:cs typeface="Arial"/>
                </a:endParaRPr>
              </a:p>
              <a:p>
                <a:pPr marL="267970" marR="761365" indent="-173990">
                  <a:lnSpc>
                    <a:spcPct val="100000"/>
                  </a:lnSpc>
                  <a:buFont typeface="Wingdings"/>
                  <a:buChar char=""/>
                  <a:tabLst>
                    <a:tab pos="268605" algn="l"/>
                  </a:tabLst>
                </a:pPr>
                <a:r>
                  <a:rPr sz="1200" spc="-20">
                    <a:solidFill>
                      <a:srgbClr val="FFFFFF"/>
                    </a:solidFill>
                    <a:latin typeface="Arial"/>
                    <a:cs typeface="Arial"/>
                  </a:rPr>
                  <a:t>Uncover</a:t>
                </a:r>
                <a:r>
                  <a:rPr sz="1200" spc="-40">
                    <a:solidFill>
                      <a:srgbClr val="FFFFFF"/>
                    </a:solidFill>
                    <a:latin typeface="Arial"/>
                    <a:cs typeface="Arial"/>
                  </a:rPr>
                  <a:t> </a:t>
                </a:r>
                <a:r>
                  <a:rPr sz="1200" spc="-30">
                    <a:solidFill>
                      <a:srgbClr val="FFFFFF"/>
                    </a:solidFill>
                    <a:latin typeface="Arial"/>
                    <a:cs typeface="Arial"/>
                  </a:rPr>
                  <a:t>potential </a:t>
                </a:r>
                <a:r>
                  <a:rPr sz="1200" spc="-10">
                    <a:solidFill>
                      <a:srgbClr val="FFFFFF"/>
                    </a:solidFill>
                    <a:latin typeface="Arial"/>
                    <a:cs typeface="Arial"/>
                  </a:rPr>
                  <a:t>controversies</a:t>
                </a:r>
                <a:endParaRPr sz="1200">
                  <a:latin typeface="Arial"/>
                  <a:cs typeface="Arial"/>
                </a:endParaRPr>
              </a:p>
              <a:p>
                <a:pPr marL="267970" marR="234315" indent="-173990">
                  <a:lnSpc>
                    <a:spcPct val="100000"/>
                  </a:lnSpc>
                  <a:buFont typeface="Wingdings"/>
                  <a:buChar char=""/>
                  <a:tabLst>
                    <a:tab pos="268605" algn="l"/>
                  </a:tabLst>
                </a:pPr>
                <a:r>
                  <a:rPr sz="1200">
                    <a:solidFill>
                      <a:srgbClr val="FFFFFF"/>
                    </a:solidFill>
                    <a:latin typeface="Arial"/>
                    <a:cs typeface="Arial"/>
                  </a:rPr>
                  <a:t>Assess</a:t>
                </a:r>
                <a:r>
                  <a:rPr sz="1200" spc="-35">
                    <a:solidFill>
                      <a:srgbClr val="FFFFFF"/>
                    </a:solidFill>
                    <a:latin typeface="Arial"/>
                    <a:cs typeface="Arial"/>
                  </a:rPr>
                  <a:t> </a:t>
                </a:r>
                <a:r>
                  <a:rPr sz="1200" spc="-20">
                    <a:solidFill>
                      <a:srgbClr val="FFFFFF"/>
                    </a:solidFill>
                    <a:latin typeface="Arial"/>
                    <a:cs typeface="Arial"/>
                  </a:rPr>
                  <a:t>ability</a:t>
                </a:r>
                <a:r>
                  <a:rPr sz="1200" spc="-60">
                    <a:solidFill>
                      <a:srgbClr val="FFFFFF"/>
                    </a:solidFill>
                    <a:latin typeface="Arial"/>
                    <a:cs typeface="Arial"/>
                  </a:rPr>
                  <a:t> </a:t>
                </a:r>
                <a:r>
                  <a:rPr sz="1200">
                    <a:solidFill>
                      <a:srgbClr val="FFFFFF"/>
                    </a:solidFill>
                    <a:latin typeface="Arial"/>
                    <a:cs typeface="Arial"/>
                  </a:rPr>
                  <a:t>of</a:t>
                </a:r>
                <a:r>
                  <a:rPr sz="1200" spc="-5">
                    <a:solidFill>
                      <a:srgbClr val="FFFFFF"/>
                    </a:solidFill>
                    <a:latin typeface="Arial"/>
                    <a:cs typeface="Arial"/>
                  </a:rPr>
                  <a:t> </a:t>
                </a:r>
                <a:r>
                  <a:rPr sz="1200" spc="-10">
                    <a:solidFill>
                      <a:srgbClr val="FFFFFF"/>
                    </a:solidFill>
                    <a:latin typeface="Arial"/>
                    <a:cs typeface="Arial"/>
                  </a:rPr>
                  <a:t>issuer</a:t>
                </a:r>
                <a:r>
                  <a:rPr sz="1200" spc="-40">
                    <a:solidFill>
                      <a:srgbClr val="FFFFFF"/>
                    </a:solidFill>
                    <a:latin typeface="Arial"/>
                    <a:cs typeface="Arial"/>
                  </a:rPr>
                  <a:t> </a:t>
                </a:r>
                <a:r>
                  <a:rPr sz="1200" spc="-25">
                    <a:solidFill>
                      <a:srgbClr val="FFFFFF"/>
                    </a:solidFill>
                    <a:latin typeface="Arial"/>
                    <a:cs typeface="Arial"/>
                  </a:rPr>
                  <a:t>to </a:t>
                </a:r>
                <a:r>
                  <a:rPr sz="1200" spc="-20">
                    <a:solidFill>
                      <a:srgbClr val="FFFFFF"/>
                    </a:solidFill>
                    <a:latin typeface="Arial"/>
                    <a:cs typeface="Arial"/>
                  </a:rPr>
                  <a:t>manage</a:t>
                </a:r>
                <a:r>
                  <a:rPr sz="1200" spc="-50">
                    <a:solidFill>
                      <a:srgbClr val="FFFFFF"/>
                    </a:solidFill>
                    <a:latin typeface="Arial"/>
                    <a:cs typeface="Arial"/>
                  </a:rPr>
                  <a:t> </a:t>
                </a:r>
                <a:r>
                  <a:rPr sz="1200" spc="-10">
                    <a:solidFill>
                      <a:srgbClr val="FFFFFF"/>
                    </a:solidFill>
                    <a:latin typeface="Arial"/>
                    <a:cs typeface="Arial"/>
                  </a:rPr>
                  <a:t>risks</a:t>
                </a:r>
                <a:endParaRPr sz="1200">
                  <a:latin typeface="Arial"/>
                  <a:cs typeface="Arial"/>
                </a:endParaRPr>
              </a:p>
              <a:p>
                <a:pPr>
                  <a:lnSpc>
                    <a:spcPct val="100000"/>
                  </a:lnSpc>
                  <a:spcBef>
                    <a:spcPts val="10"/>
                  </a:spcBef>
                </a:pPr>
                <a:endParaRPr sz="1400">
                  <a:latin typeface="Arial"/>
                  <a:cs typeface="Arial"/>
                </a:endParaRPr>
              </a:p>
              <a:p>
                <a:pPr marL="435609" marR="403860" indent="-2540" algn="ctr">
                  <a:lnSpc>
                    <a:spcPct val="100000"/>
                  </a:lnSpc>
                </a:pPr>
                <a:r>
                  <a:rPr sz="1200">
                    <a:solidFill>
                      <a:srgbClr val="FFFFFF"/>
                    </a:solidFill>
                    <a:latin typeface="Arial"/>
                    <a:cs typeface="Arial"/>
                  </a:rPr>
                  <a:t>*</a:t>
                </a:r>
                <a:r>
                  <a:rPr sz="1200" spc="-15">
                    <a:solidFill>
                      <a:srgbClr val="FFFFFF"/>
                    </a:solidFill>
                    <a:latin typeface="Arial"/>
                    <a:cs typeface="Arial"/>
                  </a:rPr>
                  <a:t> </a:t>
                </a:r>
                <a:r>
                  <a:rPr sz="1200" spc="-20">
                    <a:solidFill>
                      <a:srgbClr val="FFFFFF"/>
                    </a:solidFill>
                    <a:latin typeface="Arial"/>
                    <a:cs typeface="Arial"/>
                  </a:rPr>
                  <a:t>includes</a:t>
                </a:r>
                <a:r>
                  <a:rPr sz="1200" spc="-65">
                    <a:solidFill>
                      <a:srgbClr val="FFFFFF"/>
                    </a:solidFill>
                    <a:latin typeface="Arial"/>
                    <a:cs typeface="Arial"/>
                  </a:rPr>
                  <a:t> </a:t>
                </a:r>
                <a:r>
                  <a:rPr sz="1200">
                    <a:solidFill>
                      <a:srgbClr val="FFFFFF"/>
                    </a:solidFill>
                    <a:latin typeface="Arial"/>
                    <a:cs typeface="Arial"/>
                  </a:rPr>
                  <a:t>ESG</a:t>
                </a:r>
                <a:r>
                  <a:rPr sz="1200" spc="35">
                    <a:solidFill>
                      <a:srgbClr val="FFFFFF"/>
                    </a:solidFill>
                    <a:latin typeface="Arial"/>
                    <a:cs typeface="Arial"/>
                  </a:rPr>
                  <a:t> </a:t>
                </a:r>
                <a:r>
                  <a:rPr sz="1200" spc="-20">
                    <a:solidFill>
                      <a:srgbClr val="FFFFFF"/>
                    </a:solidFill>
                    <a:latin typeface="Arial"/>
                    <a:cs typeface="Arial"/>
                  </a:rPr>
                  <a:t>Risk Management</a:t>
                </a:r>
                <a:r>
                  <a:rPr sz="1200" spc="-25">
                    <a:solidFill>
                      <a:srgbClr val="FFFFFF"/>
                    </a:solidFill>
                    <a:latin typeface="Arial"/>
                    <a:cs typeface="Arial"/>
                  </a:rPr>
                  <a:t> Rating</a:t>
                </a:r>
                <a:endParaRPr lang="en-US" sz="1200" spc="-25">
                  <a:solidFill>
                    <a:srgbClr val="FFFFFF"/>
                  </a:solidFill>
                  <a:latin typeface="Arial"/>
                  <a:cs typeface="Arial"/>
                </a:endParaRPr>
              </a:p>
              <a:p>
                <a:pPr marL="435609" marR="403860" indent="-2540" algn="ctr">
                  <a:lnSpc>
                    <a:spcPct val="100000"/>
                  </a:lnSpc>
                </a:pPr>
                <a:endParaRPr sz="1200">
                  <a:latin typeface="Arial"/>
                  <a:cs typeface="Arial"/>
                </a:endParaRPr>
              </a:p>
            </p:txBody>
          </p:sp>
          <p:sp>
            <p:nvSpPr>
              <p:cNvPr id="10" name="object 5">
                <a:extLst>
                  <a:ext uri="{FF2B5EF4-FFF2-40B4-BE49-F238E27FC236}">
                    <a16:creationId xmlns:a16="http://schemas.microsoft.com/office/drawing/2014/main" id="{B2B60C61-8717-4A5B-99C9-F6126341F9F0}"/>
                  </a:ext>
                </a:extLst>
              </p:cNvPr>
              <p:cNvSpPr txBox="1"/>
              <p:nvPr/>
            </p:nvSpPr>
            <p:spPr>
              <a:xfrm>
                <a:off x="4038600" y="3513818"/>
                <a:ext cx="2167255" cy="2500043"/>
              </a:xfrm>
              <a:prstGeom prst="rect">
                <a:avLst/>
              </a:prstGeom>
              <a:solidFill>
                <a:srgbClr val="006CC0"/>
              </a:solidFill>
            </p:spPr>
            <p:txBody>
              <a:bodyPr vert="horz" wrap="square" lIns="0" tIns="164465" rIns="0" bIns="0" rtlCol="0">
                <a:spAutoFit/>
              </a:bodyPr>
              <a:lstStyle/>
              <a:p>
                <a:pPr marL="567055" marR="527050" indent="-9525" algn="ctr">
                  <a:lnSpc>
                    <a:spcPct val="100000"/>
                  </a:lnSpc>
                  <a:spcBef>
                    <a:spcPts val="1295"/>
                  </a:spcBef>
                </a:pPr>
                <a:r>
                  <a:rPr sz="1500" b="1" spc="-10">
                    <a:solidFill>
                      <a:srgbClr val="FFFFFF"/>
                    </a:solidFill>
                    <a:latin typeface="Arial"/>
                    <a:cs typeface="Arial"/>
                  </a:rPr>
                  <a:t>Sustainable </a:t>
                </a:r>
                <a:r>
                  <a:rPr sz="1500" b="1" spc="-30">
                    <a:solidFill>
                      <a:srgbClr val="FFFFFF"/>
                    </a:solidFill>
                    <a:latin typeface="Arial"/>
                    <a:cs typeface="Arial"/>
                  </a:rPr>
                  <a:t>Opportunity</a:t>
                </a:r>
                <a:endParaRPr sz="1500">
                  <a:latin typeface="Arial"/>
                  <a:cs typeface="Arial"/>
                </a:endParaRPr>
              </a:p>
              <a:p>
                <a:pPr marL="264160" marR="285750" indent="-173990">
                  <a:lnSpc>
                    <a:spcPct val="100000"/>
                  </a:lnSpc>
                  <a:spcBef>
                    <a:spcPts val="1405"/>
                  </a:spcBef>
                  <a:buFont typeface="Wingdings"/>
                  <a:buChar char=""/>
                  <a:tabLst>
                    <a:tab pos="264795" algn="l"/>
                  </a:tabLst>
                </a:pPr>
                <a:r>
                  <a:rPr sz="1200">
                    <a:solidFill>
                      <a:srgbClr val="FFFFFF"/>
                    </a:solidFill>
                    <a:latin typeface="Arial"/>
                    <a:cs typeface="Arial"/>
                  </a:rPr>
                  <a:t>Assess</a:t>
                </a:r>
                <a:r>
                  <a:rPr sz="1200" spc="-35">
                    <a:solidFill>
                      <a:srgbClr val="FFFFFF"/>
                    </a:solidFill>
                    <a:latin typeface="Arial"/>
                    <a:cs typeface="Arial"/>
                  </a:rPr>
                  <a:t> </a:t>
                </a:r>
                <a:r>
                  <a:rPr sz="1200" spc="-10">
                    <a:solidFill>
                      <a:srgbClr val="FFFFFF"/>
                    </a:solidFill>
                    <a:latin typeface="Arial"/>
                    <a:cs typeface="Arial"/>
                  </a:rPr>
                  <a:t>issuer’s</a:t>
                </a:r>
                <a:r>
                  <a:rPr sz="1200" spc="-35">
                    <a:solidFill>
                      <a:srgbClr val="FFFFFF"/>
                    </a:solidFill>
                    <a:latin typeface="Arial"/>
                    <a:cs typeface="Arial"/>
                  </a:rPr>
                  <a:t> </a:t>
                </a:r>
                <a:r>
                  <a:rPr sz="1200" spc="-25">
                    <a:solidFill>
                      <a:srgbClr val="FFFFFF"/>
                    </a:solidFill>
                    <a:latin typeface="Arial"/>
                    <a:cs typeface="Arial"/>
                  </a:rPr>
                  <a:t>ability</a:t>
                </a:r>
                <a:r>
                  <a:rPr sz="1200" spc="-35">
                    <a:solidFill>
                      <a:srgbClr val="FFFFFF"/>
                    </a:solidFill>
                    <a:latin typeface="Arial"/>
                    <a:cs typeface="Arial"/>
                  </a:rPr>
                  <a:t> </a:t>
                </a:r>
                <a:r>
                  <a:rPr sz="1200" spc="-25">
                    <a:solidFill>
                      <a:srgbClr val="FFFFFF"/>
                    </a:solidFill>
                    <a:latin typeface="Arial"/>
                    <a:cs typeface="Arial"/>
                  </a:rPr>
                  <a:t>to </a:t>
                </a:r>
                <a:r>
                  <a:rPr sz="1200" spc="-10">
                    <a:solidFill>
                      <a:srgbClr val="FFFFFF"/>
                    </a:solidFill>
                    <a:latin typeface="Arial"/>
                    <a:cs typeface="Arial"/>
                  </a:rPr>
                  <a:t>solve</a:t>
                </a:r>
                <a:r>
                  <a:rPr sz="1200" spc="-50">
                    <a:solidFill>
                      <a:srgbClr val="FFFFFF"/>
                    </a:solidFill>
                    <a:latin typeface="Arial"/>
                    <a:cs typeface="Arial"/>
                  </a:rPr>
                  <a:t> </a:t>
                </a:r>
                <a:r>
                  <a:rPr sz="1200">
                    <a:solidFill>
                      <a:srgbClr val="FFFFFF"/>
                    </a:solidFill>
                    <a:latin typeface="Arial"/>
                    <a:cs typeface="Arial"/>
                  </a:rPr>
                  <a:t>for</a:t>
                </a:r>
                <a:r>
                  <a:rPr sz="1200" spc="-10">
                    <a:solidFill>
                      <a:srgbClr val="FFFFFF"/>
                    </a:solidFill>
                    <a:latin typeface="Arial"/>
                    <a:cs typeface="Arial"/>
                  </a:rPr>
                  <a:t> environmental </a:t>
                </a:r>
                <a:r>
                  <a:rPr sz="1200">
                    <a:solidFill>
                      <a:srgbClr val="FFFFFF"/>
                    </a:solidFill>
                    <a:latin typeface="Arial"/>
                    <a:cs typeface="Arial"/>
                  </a:rPr>
                  <a:t>and/or</a:t>
                </a:r>
                <a:r>
                  <a:rPr sz="1200" spc="-105">
                    <a:solidFill>
                      <a:srgbClr val="FFFFFF"/>
                    </a:solidFill>
                    <a:latin typeface="Arial"/>
                    <a:cs typeface="Arial"/>
                  </a:rPr>
                  <a:t> </a:t>
                </a:r>
                <a:r>
                  <a:rPr sz="1200">
                    <a:solidFill>
                      <a:srgbClr val="FFFFFF"/>
                    </a:solidFill>
                    <a:latin typeface="Arial"/>
                    <a:cs typeface="Arial"/>
                  </a:rPr>
                  <a:t>social</a:t>
                </a:r>
                <a:r>
                  <a:rPr sz="1200" spc="-90">
                    <a:solidFill>
                      <a:srgbClr val="FFFFFF"/>
                    </a:solidFill>
                    <a:latin typeface="Arial"/>
                    <a:cs typeface="Arial"/>
                  </a:rPr>
                  <a:t> </a:t>
                </a:r>
                <a:r>
                  <a:rPr sz="1200" spc="-10">
                    <a:solidFill>
                      <a:srgbClr val="FFFFFF"/>
                    </a:solidFill>
                    <a:latin typeface="Arial"/>
                    <a:cs typeface="Arial"/>
                  </a:rPr>
                  <a:t>challenges </a:t>
                </a:r>
                <a:r>
                  <a:rPr sz="1200">
                    <a:solidFill>
                      <a:srgbClr val="FFFFFF"/>
                    </a:solidFill>
                    <a:latin typeface="Arial"/>
                    <a:cs typeface="Arial"/>
                  </a:rPr>
                  <a:t>and</a:t>
                </a:r>
                <a:r>
                  <a:rPr sz="1200" spc="-30">
                    <a:solidFill>
                      <a:srgbClr val="FFFFFF"/>
                    </a:solidFill>
                    <a:latin typeface="Arial"/>
                    <a:cs typeface="Arial"/>
                  </a:rPr>
                  <a:t> </a:t>
                </a:r>
                <a:r>
                  <a:rPr sz="1200" spc="-20">
                    <a:solidFill>
                      <a:srgbClr val="FFFFFF"/>
                    </a:solidFill>
                    <a:latin typeface="Arial"/>
                    <a:cs typeface="Arial"/>
                  </a:rPr>
                  <a:t>generate</a:t>
                </a:r>
                <a:r>
                  <a:rPr sz="1200" spc="-45">
                    <a:solidFill>
                      <a:srgbClr val="FFFFFF"/>
                    </a:solidFill>
                    <a:latin typeface="Arial"/>
                    <a:cs typeface="Arial"/>
                  </a:rPr>
                  <a:t> </a:t>
                </a:r>
                <a:r>
                  <a:rPr sz="1200" spc="-10">
                    <a:solidFill>
                      <a:srgbClr val="FFFFFF"/>
                    </a:solidFill>
                    <a:latin typeface="Arial"/>
                    <a:cs typeface="Arial"/>
                  </a:rPr>
                  <a:t>positive </a:t>
                </a:r>
                <a:r>
                  <a:rPr sz="1200" spc="-20">
                    <a:solidFill>
                      <a:srgbClr val="FFFFFF"/>
                    </a:solidFill>
                    <a:latin typeface="Arial"/>
                    <a:cs typeface="Arial"/>
                  </a:rPr>
                  <a:t>societal</a:t>
                </a:r>
                <a:r>
                  <a:rPr sz="1200" spc="-5">
                    <a:solidFill>
                      <a:srgbClr val="FFFFFF"/>
                    </a:solidFill>
                    <a:latin typeface="Arial"/>
                    <a:cs typeface="Arial"/>
                  </a:rPr>
                  <a:t> </a:t>
                </a:r>
                <a:r>
                  <a:rPr sz="1200" spc="-10">
                    <a:solidFill>
                      <a:srgbClr val="FFFFFF"/>
                    </a:solidFill>
                    <a:latin typeface="Arial"/>
                    <a:cs typeface="Arial"/>
                  </a:rPr>
                  <a:t>impact</a:t>
                </a:r>
                <a:endParaRPr sz="1200">
                  <a:latin typeface="Arial"/>
                  <a:cs typeface="Arial"/>
                </a:endParaRPr>
              </a:p>
              <a:p>
                <a:pPr>
                  <a:lnSpc>
                    <a:spcPct val="100000"/>
                  </a:lnSpc>
                  <a:spcBef>
                    <a:spcPts val="10"/>
                  </a:spcBef>
                </a:pPr>
                <a:endParaRPr sz="1400">
                  <a:latin typeface="Arial"/>
                  <a:cs typeface="Arial"/>
                </a:endParaRPr>
              </a:p>
              <a:p>
                <a:pPr marL="372110" marR="339725" algn="ctr">
                  <a:lnSpc>
                    <a:spcPct val="100000"/>
                  </a:lnSpc>
                </a:pPr>
                <a:r>
                  <a:rPr sz="1200">
                    <a:solidFill>
                      <a:srgbClr val="FFFFFF"/>
                    </a:solidFill>
                    <a:latin typeface="Arial"/>
                    <a:cs typeface="Arial"/>
                  </a:rPr>
                  <a:t>*</a:t>
                </a:r>
                <a:r>
                  <a:rPr sz="1200" spc="40">
                    <a:solidFill>
                      <a:srgbClr val="FFFFFF"/>
                    </a:solidFill>
                    <a:latin typeface="Arial"/>
                    <a:cs typeface="Arial"/>
                  </a:rPr>
                  <a:t> </a:t>
                </a:r>
                <a:r>
                  <a:rPr sz="1200" spc="-25">
                    <a:solidFill>
                      <a:srgbClr val="FFFFFF"/>
                    </a:solidFill>
                    <a:latin typeface="Arial"/>
                    <a:cs typeface="Arial"/>
                  </a:rPr>
                  <a:t>includes</a:t>
                </a:r>
                <a:r>
                  <a:rPr sz="1200" spc="-55">
                    <a:solidFill>
                      <a:srgbClr val="FFFFFF"/>
                    </a:solidFill>
                    <a:latin typeface="Arial"/>
                    <a:cs typeface="Arial"/>
                  </a:rPr>
                  <a:t> </a:t>
                </a:r>
                <a:r>
                  <a:rPr sz="1200" spc="-30">
                    <a:solidFill>
                      <a:srgbClr val="FFFFFF"/>
                    </a:solidFill>
                    <a:latin typeface="Arial"/>
                    <a:cs typeface="Arial"/>
                  </a:rPr>
                  <a:t>Sustainable </a:t>
                </a:r>
                <a:r>
                  <a:rPr sz="1200" spc="-10">
                    <a:solidFill>
                      <a:srgbClr val="FFFFFF"/>
                    </a:solidFill>
                    <a:latin typeface="Arial"/>
                    <a:cs typeface="Arial"/>
                  </a:rPr>
                  <a:t>Opportunity</a:t>
                </a:r>
                <a:r>
                  <a:rPr sz="1200" spc="-65">
                    <a:solidFill>
                      <a:srgbClr val="FFFFFF"/>
                    </a:solidFill>
                    <a:latin typeface="Arial"/>
                    <a:cs typeface="Arial"/>
                  </a:rPr>
                  <a:t> </a:t>
                </a:r>
                <a:r>
                  <a:rPr sz="1200" spc="-10">
                    <a:solidFill>
                      <a:srgbClr val="FFFFFF"/>
                    </a:solidFill>
                    <a:latin typeface="Arial"/>
                    <a:cs typeface="Arial"/>
                  </a:rPr>
                  <a:t>Rating</a:t>
                </a:r>
                <a:endParaRPr lang="en-US" sz="1200" spc="-10">
                  <a:solidFill>
                    <a:srgbClr val="FFFFFF"/>
                  </a:solidFill>
                  <a:latin typeface="Arial"/>
                  <a:cs typeface="Arial"/>
                </a:endParaRPr>
              </a:p>
              <a:p>
                <a:pPr marL="372110" marR="339725" algn="ctr">
                  <a:lnSpc>
                    <a:spcPct val="100000"/>
                  </a:lnSpc>
                </a:pPr>
                <a:endParaRPr sz="1200">
                  <a:latin typeface="Arial"/>
                  <a:cs typeface="Arial"/>
                </a:endParaRPr>
              </a:p>
            </p:txBody>
          </p:sp>
          <p:sp>
            <p:nvSpPr>
              <p:cNvPr id="11" name="object 6">
                <a:extLst>
                  <a:ext uri="{FF2B5EF4-FFF2-40B4-BE49-F238E27FC236}">
                    <a16:creationId xmlns:a16="http://schemas.microsoft.com/office/drawing/2014/main" id="{16A60475-3403-4715-A4DF-3D6F811459EA}"/>
                  </a:ext>
                </a:extLst>
              </p:cNvPr>
              <p:cNvSpPr txBox="1"/>
              <p:nvPr/>
            </p:nvSpPr>
            <p:spPr>
              <a:xfrm>
                <a:off x="6568440" y="3507723"/>
                <a:ext cx="2167255" cy="2469266"/>
              </a:xfrm>
              <a:prstGeom prst="rect">
                <a:avLst/>
              </a:prstGeom>
              <a:solidFill>
                <a:srgbClr val="001F5F"/>
              </a:solidFill>
            </p:spPr>
            <p:txBody>
              <a:bodyPr vert="horz" wrap="square" lIns="0" tIns="164465" rIns="0" bIns="0" rtlCol="0">
                <a:spAutoFit/>
              </a:bodyPr>
              <a:lstStyle/>
              <a:p>
                <a:pPr marL="652780" marR="668655" indent="138430">
                  <a:lnSpc>
                    <a:spcPct val="100000"/>
                  </a:lnSpc>
                  <a:spcBef>
                    <a:spcPts val="1295"/>
                  </a:spcBef>
                </a:pPr>
                <a:r>
                  <a:rPr sz="1500" b="1">
                    <a:solidFill>
                      <a:srgbClr val="FFFFFF"/>
                    </a:solidFill>
                    <a:latin typeface="Arial"/>
                    <a:cs typeface="Arial"/>
                  </a:rPr>
                  <a:t>Use</a:t>
                </a:r>
                <a:r>
                  <a:rPr sz="1500" b="1" spc="-35">
                    <a:solidFill>
                      <a:srgbClr val="FFFFFF"/>
                    </a:solidFill>
                    <a:latin typeface="Arial"/>
                    <a:cs typeface="Arial"/>
                  </a:rPr>
                  <a:t> </a:t>
                </a:r>
                <a:r>
                  <a:rPr sz="1500" b="1" spc="-25">
                    <a:solidFill>
                      <a:srgbClr val="FFFFFF"/>
                    </a:solidFill>
                    <a:latin typeface="Arial"/>
                    <a:cs typeface="Arial"/>
                  </a:rPr>
                  <a:t>of </a:t>
                </a:r>
                <a:r>
                  <a:rPr sz="1500" b="1" spc="-30">
                    <a:solidFill>
                      <a:srgbClr val="FFFFFF"/>
                    </a:solidFill>
                    <a:latin typeface="Arial"/>
                    <a:cs typeface="Arial"/>
                  </a:rPr>
                  <a:t>Proceeds</a:t>
                </a:r>
                <a:endParaRPr sz="1500">
                  <a:latin typeface="Arial"/>
                  <a:cs typeface="Arial"/>
                </a:endParaRPr>
              </a:p>
              <a:p>
                <a:pPr marL="264160" marR="381635" indent="-173990">
                  <a:lnSpc>
                    <a:spcPct val="100000"/>
                  </a:lnSpc>
                  <a:spcBef>
                    <a:spcPts val="1405"/>
                  </a:spcBef>
                  <a:buFont typeface="Wingdings"/>
                  <a:buChar char=""/>
                  <a:tabLst>
                    <a:tab pos="264795" algn="l"/>
                  </a:tabLst>
                </a:pPr>
                <a:r>
                  <a:rPr sz="1200">
                    <a:solidFill>
                      <a:srgbClr val="FFFFFF"/>
                    </a:solidFill>
                    <a:latin typeface="Arial"/>
                    <a:cs typeface="Arial"/>
                  </a:rPr>
                  <a:t>Provide</a:t>
                </a:r>
                <a:r>
                  <a:rPr sz="1200" spc="10">
                    <a:solidFill>
                      <a:srgbClr val="FFFFFF"/>
                    </a:solidFill>
                    <a:latin typeface="Arial"/>
                    <a:cs typeface="Arial"/>
                  </a:rPr>
                  <a:t> </a:t>
                </a:r>
                <a:r>
                  <a:rPr sz="1200" spc="-35">
                    <a:solidFill>
                      <a:srgbClr val="FFFFFF"/>
                    </a:solidFill>
                    <a:latin typeface="Arial"/>
                    <a:cs typeface="Arial"/>
                  </a:rPr>
                  <a:t>security-</a:t>
                </a:r>
                <a:r>
                  <a:rPr sz="1200" spc="-20">
                    <a:solidFill>
                      <a:srgbClr val="FFFFFF"/>
                    </a:solidFill>
                    <a:latin typeface="Arial"/>
                    <a:cs typeface="Arial"/>
                  </a:rPr>
                  <a:t>level </a:t>
                </a:r>
                <a:r>
                  <a:rPr sz="1200">
                    <a:solidFill>
                      <a:srgbClr val="FFFFFF"/>
                    </a:solidFill>
                    <a:latin typeface="Arial"/>
                    <a:cs typeface="Arial"/>
                  </a:rPr>
                  <a:t>detail</a:t>
                </a:r>
                <a:r>
                  <a:rPr sz="1200" spc="-85">
                    <a:solidFill>
                      <a:srgbClr val="FFFFFF"/>
                    </a:solidFill>
                    <a:latin typeface="Arial"/>
                    <a:cs typeface="Arial"/>
                  </a:rPr>
                  <a:t> </a:t>
                </a:r>
                <a:r>
                  <a:rPr sz="1200">
                    <a:solidFill>
                      <a:srgbClr val="FFFFFF"/>
                    </a:solidFill>
                    <a:latin typeface="Arial"/>
                    <a:cs typeface="Arial"/>
                  </a:rPr>
                  <a:t>on</a:t>
                </a:r>
                <a:r>
                  <a:rPr sz="1200" spc="-50">
                    <a:solidFill>
                      <a:srgbClr val="FFFFFF"/>
                    </a:solidFill>
                    <a:latin typeface="Arial"/>
                    <a:cs typeface="Arial"/>
                  </a:rPr>
                  <a:t> </a:t>
                </a:r>
                <a:r>
                  <a:rPr sz="1200">
                    <a:solidFill>
                      <a:srgbClr val="FFFFFF"/>
                    </a:solidFill>
                    <a:latin typeface="Arial"/>
                    <a:cs typeface="Arial"/>
                  </a:rPr>
                  <a:t>the</a:t>
                </a:r>
                <a:r>
                  <a:rPr sz="1200" spc="-35">
                    <a:solidFill>
                      <a:srgbClr val="FFFFFF"/>
                    </a:solidFill>
                    <a:latin typeface="Arial"/>
                    <a:cs typeface="Arial"/>
                  </a:rPr>
                  <a:t> </a:t>
                </a:r>
                <a:r>
                  <a:rPr sz="1200" spc="-10">
                    <a:solidFill>
                      <a:srgbClr val="FFFFFF"/>
                    </a:solidFill>
                    <a:latin typeface="Arial"/>
                    <a:cs typeface="Arial"/>
                  </a:rPr>
                  <a:t>specific </a:t>
                </a:r>
                <a:r>
                  <a:rPr sz="1200" spc="-20">
                    <a:solidFill>
                      <a:srgbClr val="FFFFFF"/>
                    </a:solidFill>
                    <a:latin typeface="Arial"/>
                    <a:cs typeface="Arial"/>
                  </a:rPr>
                  <a:t>projects</a:t>
                </a:r>
                <a:r>
                  <a:rPr sz="1200" spc="-60">
                    <a:solidFill>
                      <a:srgbClr val="FFFFFF"/>
                    </a:solidFill>
                    <a:latin typeface="Arial"/>
                    <a:cs typeface="Arial"/>
                  </a:rPr>
                  <a:t> </a:t>
                </a:r>
                <a:r>
                  <a:rPr sz="1200" spc="-10">
                    <a:solidFill>
                      <a:srgbClr val="FFFFFF"/>
                    </a:solidFill>
                    <a:latin typeface="Arial"/>
                    <a:cs typeface="Arial"/>
                  </a:rPr>
                  <a:t>being</a:t>
                </a:r>
                <a:r>
                  <a:rPr sz="1200" spc="-50">
                    <a:solidFill>
                      <a:srgbClr val="FFFFFF"/>
                    </a:solidFill>
                    <a:latin typeface="Arial"/>
                    <a:cs typeface="Arial"/>
                  </a:rPr>
                  <a:t> </a:t>
                </a:r>
                <a:r>
                  <a:rPr sz="1200" spc="-25">
                    <a:solidFill>
                      <a:srgbClr val="FFFFFF"/>
                    </a:solidFill>
                    <a:latin typeface="Arial"/>
                    <a:cs typeface="Arial"/>
                  </a:rPr>
                  <a:t>financed</a:t>
                </a:r>
                <a:endParaRPr sz="1200">
                  <a:latin typeface="Arial"/>
                  <a:cs typeface="Arial"/>
                </a:endParaRPr>
              </a:p>
              <a:p>
                <a:pPr marL="264160" indent="-174625">
                  <a:lnSpc>
                    <a:spcPct val="100000"/>
                  </a:lnSpc>
                  <a:buFont typeface="Wingdings"/>
                  <a:buChar char=""/>
                  <a:tabLst>
                    <a:tab pos="264795" algn="l"/>
                  </a:tabLst>
                </a:pPr>
                <a:r>
                  <a:rPr sz="1200">
                    <a:solidFill>
                      <a:srgbClr val="FFFFFF"/>
                    </a:solidFill>
                    <a:latin typeface="Arial"/>
                    <a:cs typeface="Arial"/>
                  </a:rPr>
                  <a:t>Ensure</a:t>
                </a:r>
                <a:r>
                  <a:rPr sz="1200" spc="-50">
                    <a:solidFill>
                      <a:srgbClr val="FFFFFF"/>
                    </a:solidFill>
                    <a:latin typeface="Arial"/>
                    <a:cs typeface="Arial"/>
                  </a:rPr>
                  <a:t> </a:t>
                </a:r>
                <a:r>
                  <a:rPr sz="1200" spc="-25">
                    <a:solidFill>
                      <a:srgbClr val="FFFFFF"/>
                    </a:solidFill>
                    <a:latin typeface="Arial"/>
                    <a:cs typeface="Arial"/>
                  </a:rPr>
                  <a:t>adherence</a:t>
                </a:r>
                <a:r>
                  <a:rPr sz="1200" spc="-95">
                    <a:solidFill>
                      <a:srgbClr val="FFFFFF"/>
                    </a:solidFill>
                    <a:latin typeface="Arial"/>
                    <a:cs typeface="Arial"/>
                  </a:rPr>
                  <a:t> </a:t>
                </a:r>
                <a:r>
                  <a:rPr sz="1200">
                    <a:solidFill>
                      <a:srgbClr val="FFFFFF"/>
                    </a:solidFill>
                    <a:latin typeface="Arial"/>
                    <a:cs typeface="Arial"/>
                  </a:rPr>
                  <a:t>to</a:t>
                </a:r>
                <a:r>
                  <a:rPr sz="1200" spc="15">
                    <a:solidFill>
                      <a:srgbClr val="FFFFFF"/>
                    </a:solidFill>
                    <a:latin typeface="Arial"/>
                    <a:cs typeface="Arial"/>
                  </a:rPr>
                  <a:t> </a:t>
                </a:r>
                <a:r>
                  <a:rPr sz="1200" spc="-25">
                    <a:solidFill>
                      <a:srgbClr val="FFFFFF"/>
                    </a:solidFill>
                    <a:latin typeface="Arial"/>
                    <a:cs typeface="Arial"/>
                  </a:rPr>
                  <a:t>the</a:t>
                </a:r>
                <a:endParaRPr sz="1200">
                  <a:latin typeface="Arial"/>
                  <a:cs typeface="Arial"/>
                </a:endParaRPr>
              </a:p>
              <a:p>
                <a:pPr marL="264160">
                  <a:lnSpc>
                    <a:spcPct val="100000"/>
                  </a:lnSpc>
                </a:pPr>
                <a:r>
                  <a:rPr sz="1200" spc="-20">
                    <a:solidFill>
                      <a:srgbClr val="FFFFFF"/>
                    </a:solidFill>
                    <a:latin typeface="Arial"/>
                    <a:cs typeface="Arial"/>
                  </a:rPr>
                  <a:t>ICMA</a:t>
                </a:r>
                <a:r>
                  <a:rPr sz="1200" spc="-80">
                    <a:solidFill>
                      <a:srgbClr val="FFFFFF"/>
                    </a:solidFill>
                    <a:latin typeface="Arial"/>
                    <a:cs typeface="Arial"/>
                  </a:rPr>
                  <a:t> </a:t>
                </a:r>
                <a:r>
                  <a:rPr sz="1200" spc="-10">
                    <a:solidFill>
                      <a:srgbClr val="FFFFFF"/>
                    </a:solidFill>
                    <a:latin typeface="Arial"/>
                    <a:cs typeface="Arial"/>
                  </a:rPr>
                  <a:t>Principles</a:t>
                </a:r>
                <a:endParaRPr lang="en-US" sz="1200" spc="-10">
                  <a:solidFill>
                    <a:srgbClr val="FFFFFF"/>
                  </a:solidFill>
                  <a:latin typeface="Arial"/>
                  <a:cs typeface="Arial"/>
                </a:endParaRPr>
              </a:p>
              <a:p>
                <a:pPr marL="264160">
                  <a:lnSpc>
                    <a:spcPct val="100000"/>
                  </a:lnSpc>
                </a:pPr>
                <a:endParaRPr lang="en-US" sz="1200" spc="-10">
                  <a:solidFill>
                    <a:srgbClr val="FFFFFF"/>
                  </a:solidFill>
                  <a:latin typeface="Arial"/>
                  <a:cs typeface="Arial"/>
                </a:endParaRPr>
              </a:p>
              <a:p>
                <a:pPr marL="264160">
                  <a:lnSpc>
                    <a:spcPct val="100000"/>
                  </a:lnSpc>
                </a:pPr>
                <a:endParaRPr lang="en-US" sz="1200" spc="-10">
                  <a:solidFill>
                    <a:srgbClr val="FFFFFF"/>
                  </a:solidFill>
                  <a:latin typeface="Arial"/>
                  <a:cs typeface="Arial"/>
                </a:endParaRPr>
              </a:p>
              <a:p>
                <a:pPr marL="264160">
                  <a:lnSpc>
                    <a:spcPct val="100000"/>
                  </a:lnSpc>
                </a:pPr>
                <a:endParaRPr lang="en-US" sz="1200" spc="-10">
                  <a:solidFill>
                    <a:srgbClr val="FFFFFF"/>
                  </a:solidFill>
                  <a:latin typeface="Arial"/>
                  <a:cs typeface="Arial"/>
                </a:endParaRPr>
              </a:p>
              <a:p>
                <a:pPr marL="264160">
                  <a:lnSpc>
                    <a:spcPct val="100000"/>
                  </a:lnSpc>
                </a:pPr>
                <a:endParaRPr sz="1200">
                  <a:latin typeface="Arial"/>
                  <a:cs typeface="Arial"/>
                </a:endParaRPr>
              </a:p>
            </p:txBody>
          </p:sp>
        </p:grpSp>
        <p:sp>
          <p:nvSpPr>
            <p:cNvPr id="7" name="object 7">
              <a:extLst>
                <a:ext uri="{FF2B5EF4-FFF2-40B4-BE49-F238E27FC236}">
                  <a16:creationId xmlns:a16="http://schemas.microsoft.com/office/drawing/2014/main" id="{99B7A68F-05F7-4E85-80DC-1DE38D8FF761}"/>
                </a:ext>
              </a:extLst>
            </p:cNvPr>
            <p:cNvSpPr txBox="1"/>
            <p:nvPr/>
          </p:nvSpPr>
          <p:spPr>
            <a:xfrm>
              <a:off x="325756" y="2059598"/>
              <a:ext cx="7256577" cy="1184170"/>
            </a:xfrm>
            <a:prstGeom prst="rect">
              <a:avLst/>
            </a:prstGeom>
          </p:spPr>
          <p:txBody>
            <a:bodyPr vert="horz" wrap="square" lIns="0" tIns="12065" rIns="0" bIns="0" rtlCol="0">
              <a:spAutoFit/>
            </a:bodyPr>
            <a:lstStyle/>
            <a:p>
              <a:pPr marL="326390" indent="-276225">
                <a:lnSpc>
                  <a:spcPct val="100000"/>
                </a:lnSpc>
                <a:spcBef>
                  <a:spcPts val="95"/>
                </a:spcBef>
                <a:buClr>
                  <a:srgbClr val="C1C1C1"/>
                </a:buClr>
                <a:buSzPct val="156250"/>
                <a:buAutoNum type="arabicPlain"/>
                <a:tabLst>
                  <a:tab pos="327025" algn="l"/>
                </a:tabLst>
              </a:pPr>
              <a:r>
                <a:rPr sz="1600" b="1" spc="-10">
                  <a:solidFill>
                    <a:srgbClr val="003960"/>
                  </a:solidFill>
                  <a:latin typeface="Arial"/>
                  <a:cs typeface="Arial"/>
                </a:rPr>
                <a:t>Sector</a:t>
              </a:r>
              <a:r>
                <a:rPr sz="1600" b="1" spc="-105">
                  <a:solidFill>
                    <a:srgbClr val="003960"/>
                  </a:solidFill>
                  <a:latin typeface="Arial"/>
                  <a:cs typeface="Arial"/>
                </a:rPr>
                <a:t> </a:t>
              </a:r>
              <a:r>
                <a:rPr sz="1600" b="1">
                  <a:solidFill>
                    <a:srgbClr val="003960"/>
                  </a:solidFill>
                  <a:latin typeface="Arial"/>
                  <a:cs typeface="Arial"/>
                </a:rPr>
                <a:t>and</a:t>
              </a:r>
              <a:r>
                <a:rPr sz="1600" b="1" spc="-110">
                  <a:solidFill>
                    <a:srgbClr val="003960"/>
                  </a:solidFill>
                  <a:latin typeface="Arial"/>
                  <a:cs typeface="Arial"/>
                </a:rPr>
                <a:t> </a:t>
              </a:r>
              <a:r>
                <a:rPr sz="1600" b="1">
                  <a:solidFill>
                    <a:srgbClr val="003960"/>
                  </a:solidFill>
                  <a:latin typeface="Arial"/>
                  <a:cs typeface="Arial"/>
                </a:rPr>
                <a:t>Thematic</a:t>
              </a:r>
              <a:r>
                <a:rPr sz="1600" b="1" spc="-60">
                  <a:solidFill>
                    <a:srgbClr val="003960"/>
                  </a:solidFill>
                  <a:latin typeface="Arial"/>
                  <a:cs typeface="Arial"/>
                </a:rPr>
                <a:t> </a:t>
              </a:r>
              <a:r>
                <a:rPr sz="1600" b="1" spc="-10">
                  <a:solidFill>
                    <a:srgbClr val="003960"/>
                  </a:solidFill>
                  <a:latin typeface="Arial"/>
                  <a:cs typeface="Arial"/>
                </a:rPr>
                <a:t>Research</a:t>
              </a:r>
              <a:endParaRPr sz="1600">
                <a:latin typeface="Arial"/>
                <a:cs typeface="Arial"/>
              </a:endParaRPr>
            </a:p>
            <a:p>
              <a:pPr marL="326390">
                <a:lnSpc>
                  <a:spcPts val="1500"/>
                </a:lnSpc>
                <a:spcBef>
                  <a:spcPts val="20"/>
                </a:spcBef>
              </a:pPr>
              <a:r>
                <a:rPr sz="1200" i="1" spc="-20">
                  <a:solidFill>
                    <a:srgbClr val="003960"/>
                  </a:solidFill>
                  <a:latin typeface="Arial"/>
                  <a:cs typeface="Arial"/>
                </a:rPr>
                <a:t>Guides</a:t>
              </a:r>
              <a:r>
                <a:rPr sz="1200" i="1" spc="-65">
                  <a:solidFill>
                    <a:srgbClr val="003960"/>
                  </a:solidFill>
                  <a:latin typeface="Arial"/>
                  <a:cs typeface="Arial"/>
                </a:rPr>
                <a:t> </a:t>
              </a:r>
              <a:r>
                <a:rPr sz="1200" i="1">
                  <a:solidFill>
                    <a:srgbClr val="003960"/>
                  </a:solidFill>
                  <a:latin typeface="Arial"/>
                  <a:cs typeface="Arial"/>
                </a:rPr>
                <a:t>the</a:t>
              </a:r>
              <a:r>
                <a:rPr sz="1200" i="1" spc="-35">
                  <a:solidFill>
                    <a:srgbClr val="003960"/>
                  </a:solidFill>
                  <a:latin typeface="Arial"/>
                  <a:cs typeface="Arial"/>
                </a:rPr>
                <a:t> </a:t>
              </a:r>
              <a:r>
                <a:rPr sz="1200" i="1" spc="-25">
                  <a:solidFill>
                    <a:srgbClr val="003960"/>
                  </a:solidFill>
                  <a:latin typeface="Arial"/>
                  <a:cs typeface="Arial"/>
                </a:rPr>
                <a:t>team’s</a:t>
              </a:r>
              <a:r>
                <a:rPr sz="1200" i="1" spc="-15">
                  <a:solidFill>
                    <a:srgbClr val="003960"/>
                  </a:solidFill>
                  <a:latin typeface="Arial"/>
                  <a:cs typeface="Arial"/>
                </a:rPr>
                <a:t> </a:t>
              </a:r>
              <a:r>
                <a:rPr sz="1200" i="1" spc="-45">
                  <a:solidFill>
                    <a:srgbClr val="003960"/>
                  </a:solidFill>
                  <a:latin typeface="Arial"/>
                  <a:cs typeface="Arial"/>
                </a:rPr>
                <a:t>understanding</a:t>
              </a:r>
              <a:r>
                <a:rPr sz="1200" i="1" spc="-180">
                  <a:solidFill>
                    <a:srgbClr val="003960"/>
                  </a:solidFill>
                  <a:latin typeface="Arial"/>
                  <a:cs typeface="Arial"/>
                </a:rPr>
                <a:t> </a:t>
              </a:r>
              <a:r>
                <a:rPr sz="1200" i="1">
                  <a:solidFill>
                    <a:srgbClr val="003960"/>
                  </a:solidFill>
                  <a:latin typeface="Arial"/>
                  <a:cs typeface="Arial"/>
                </a:rPr>
                <a:t>of</a:t>
              </a:r>
              <a:r>
                <a:rPr sz="1200" i="1" spc="10">
                  <a:solidFill>
                    <a:srgbClr val="003960"/>
                  </a:solidFill>
                  <a:latin typeface="Arial"/>
                  <a:cs typeface="Arial"/>
                </a:rPr>
                <a:t> </a:t>
              </a:r>
              <a:r>
                <a:rPr sz="1200" i="1" spc="-50">
                  <a:solidFill>
                    <a:srgbClr val="003960"/>
                  </a:solidFill>
                  <a:latin typeface="Arial"/>
                  <a:cs typeface="Arial"/>
                </a:rPr>
                <a:t>sector-</a:t>
              </a:r>
              <a:r>
                <a:rPr sz="1200" i="1" spc="-35">
                  <a:solidFill>
                    <a:srgbClr val="003960"/>
                  </a:solidFill>
                  <a:latin typeface="Arial"/>
                  <a:cs typeface="Arial"/>
                </a:rPr>
                <a:t>level</a:t>
              </a:r>
              <a:r>
                <a:rPr sz="1200" i="1" spc="-125">
                  <a:solidFill>
                    <a:srgbClr val="003960"/>
                  </a:solidFill>
                  <a:latin typeface="Arial"/>
                  <a:cs typeface="Arial"/>
                </a:rPr>
                <a:t> </a:t>
              </a:r>
              <a:r>
                <a:rPr sz="1200" i="1">
                  <a:solidFill>
                    <a:srgbClr val="003960"/>
                  </a:solidFill>
                  <a:latin typeface="Arial"/>
                  <a:cs typeface="Arial"/>
                </a:rPr>
                <a:t>risks</a:t>
              </a:r>
              <a:r>
                <a:rPr sz="1200" i="1" spc="-30">
                  <a:solidFill>
                    <a:srgbClr val="003960"/>
                  </a:solidFill>
                  <a:latin typeface="Arial"/>
                  <a:cs typeface="Arial"/>
                </a:rPr>
                <a:t> </a:t>
              </a:r>
              <a:r>
                <a:rPr sz="1200" i="1">
                  <a:solidFill>
                    <a:srgbClr val="003960"/>
                  </a:solidFill>
                  <a:latin typeface="Arial"/>
                  <a:cs typeface="Arial"/>
                </a:rPr>
                <a:t>and</a:t>
              </a:r>
              <a:r>
                <a:rPr sz="1200" i="1" spc="-45">
                  <a:solidFill>
                    <a:srgbClr val="003960"/>
                  </a:solidFill>
                  <a:latin typeface="Arial"/>
                  <a:cs typeface="Arial"/>
                </a:rPr>
                <a:t> </a:t>
              </a:r>
              <a:r>
                <a:rPr sz="1200" i="1" spc="-10">
                  <a:solidFill>
                    <a:srgbClr val="003960"/>
                  </a:solidFill>
                  <a:latin typeface="Arial"/>
                  <a:cs typeface="Arial"/>
                </a:rPr>
                <a:t>opportunities</a:t>
              </a:r>
              <a:endParaRPr sz="1200">
                <a:latin typeface="Arial"/>
                <a:cs typeface="Arial"/>
              </a:endParaRPr>
            </a:p>
            <a:p>
              <a:pPr marL="326390" indent="-276225">
                <a:lnSpc>
                  <a:spcPts val="2820"/>
                </a:lnSpc>
                <a:buClr>
                  <a:srgbClr val="C1C1C1"/>
                </a:buClr>
                <a:buSzPct val="156250"/>
                <a:buAutoNum type="arabicPlain" startAt="2"/>
                <a:tabLst>
                  <a:tab pos="327025" algn="l"/>
                </a:tabLst>
              </a:pPr>
              <a:r>
                <a:rPr sz="1600" b="1" spc="-10">
                  <a:solidFill>
                    <a:srgbClr val="003960"/>
                  </a:solidFill>
                  <a:latin typeface="Arial"/>
                  <a:cs typeface="Arial"/>
                </a:rPr>
                <a:t>Proprietary</a:t>
              </a:r>
              <a:r>
                <a:rPr sz="1600" b="1" spc="-75">
                  <a:solidFill>
                    <a:srgbClr val="003960"/>
                  </a:solidFill>
                  <a:latin typeface="Arial"/>
                  <a:cs typeface="Arial"/>
                </a:rPr>
                <a:t> </a:t>
              </a:r>
              <a:r>
                <a:rPr sz="1600" b="1" spc="-25">
                  <a:solidFill>
                    <a:srgbClr val="003960"/>
                  </a:solidFill>
                  <a:latin typeface="Arial"/>
                  <a:cs typeface="Arial"/>
                </a:rPr>
                <a:t>ESG</a:t>
              </a:r>
              <a:r>
                <a:rPr sz="1600" b="1" spc="-150">
                  <a:solidFill>
                    <a:srgbClr val="003960"/>
                  </a:solidFill>
                  <a:latin typeface="Arial"/>
                  <a:cs typeface="Arial"/>
                </a:rPr>
                <a:t> </a:t>
              </a:r>
              <a:r>
                <a:rPr sz="1600" b="1" spc="-10">
                  <a:solidFill>
                    <a:srgbClr val="003960"/>
                  </a:solidFill>
                  <a:latin typeface="Arial"/>
                  <a:cs typeface="Arial"/>
                </a:rPr>
                <a:t>Assessment</a:t>
              </a:r>
              <a:r>
                <a:rPr sz="1400" spc="-15" baseline="30000">
                  <a:latin typeface="Arial"/>
                  <a:cs typeface="Arial"/>
                </a:rPr>
                <a:t>1</a:t>
              </a:r>
              <a:endParaRPr sz="1400" baseline="30000">
                <a:latin typeface="Arial"/>
                <a:cs typeface="Arial"/>
              </a:endParaRPr>
            </a:p>
            <a:p>
              <a:pPr marL="327660" marR="43180" indent="-1905">
                <a:lnSpc>
                  <a:spcPct val="100699"/>
                </a:lnSpc>
                <a:spcBef>
                  <a:spcPts val="70"/>
                </a:spcBef>
              </a:pPr>
              <a:r>
                <a:rPr sz="1200" i="1" spc="-30">
                  <a:solidFill>
                    <a:srgbClr val="003960"/>
                  </a:solidFill>
                  <a:latin typeface="Arial"/>
                  <a:cs typeface="Arial"/>
                </a:rPr>
                <a:t>Evaluates</a:t>
              </a:r>
              <a:r>
                <a:rPr sz="1200" i="1" spc="-95">
                  <a:solidFill>
                    <a:srgbClr val="003960"/>
                  </a:solidFill>
                  <a:latin typeface="Arial"/>
                  <a:cs typeface="Arial"/>
                </a:rPr>
                <a:t> </a:t>
              </a:r>
              <a:r>
                <a:rPr sz="1200" i="1">
                  <a:solidFill>
                    <a:srgbClr val="003960"/>
                  </a:solidFill>
                  <a:latin typeface="Arial"/>
                  <a:cs typeface="Arial"/>
                </a:rPr>
                <a:t>the</a:t>
              </a:r>
              <a:r>
                <a:rPr sz="1200" i="1" spc="-70">
                  <a:solidFill>
                    <a:srgbClr val="003960"/>
                  </a:solidFill>
                  <a:latin typeface="Arial"/>
                  <a:cs typeface="Arial"/>
                </a:rPr>
                <a:t> </a:t>
              </a:r>
              <a:r>
                <a:rPr sz="1200" i="1" spc="-10">
                  <a:solidFill>
                    <a:srgbClr val="003960"/>
                  </a:solidFill>
                  <a:latin typeface="Arial"/>
                  <a:cs typeface="Arial"/>
                </a:rPr>
                <a:t>issuer’s</a:t>
              </a:r>
              <a:r>
                <a:rPr sz="1200" i="1" spc="-15">
                  <a:solidFill>
                    <a:srgbClr val="003960"/>
                  </a:solidFill>
                  <a:latin typeface="Arial"/>
                  <a:cs typeface="Arial"/>
                </a:rPr>
                <a:t> </a:t>
              </a:r>
              <a:r>
                <a:rPr sz="1200" i="1" spc="-25">
                  <a:solidFill>
                    <a:srgbClr val="003960"/>
                  </a:solidFill>
                  <a:latin typeface="Arial"/>
                  <a:cs typeface="Arial"/>
                </a:rPr>
                <a:t>ability</a:t>
              </a:r>
              <a:r>
                <a:rPr sz="1200" i="1" spc="-45">
                  <a:solidFill>
                    <a:srgbClr val="003960"/>
                  </a:solidFill>
                  <a:latin typeface="Arial"/>
                  <a:cs typeface="Arial"/>
                </a:rPr>
                <a:t> </a:t>
              </a:r>
              <a:r>
                <a:rPr sz="1200" i="1">
                  <a:solidFill>
                    <a:srgbClr val="003960"/>
                  </a:solidFill>
                  <a:latin typeface="Arial"/>
                  <a:cs typeface="Arial"/>
                </a:rPr>
                <a:t>to</a:t>
              </a:r>
              <a:r>
                <a:rPr sz="1200" i="1" spc="-35">
                  <a:solidFill>
                    <a:srgbClr val="003960"/>
                  </a:solidFill>
                  <a:latin typeface="Arial"/>
                  <a:cs typeface="Arial"/>
                </a:rPr>
                <a:t> </a:t>
              </a:r>
              <a:r>
                <a:rPr sz="1200" i="1" spc="-25">
                  <a:solidFill>
                    <a:srgbClr val="003960"/>
                  </a:solidFill>
                  <a:latin typeface="Arial"/>
                  <a:cs typeface="Arial"/>
                </a:rPr>
                <a:t>manage</a:t>
              </a:r>
              <a:r>
                <a:rPr sz="1200" i="1" spc="-140">
                  <a:solidFill>
                    <a:srgbClr val="003960"/>
                  </a:solidFill>
                  <a:latin typeface="Arial"/>
                  <a:cs typeface="Arial"/>
                </a:rPr>
                <a:t> </a:t>
              </a:r>
              <a:r>
                <a:rPr sz="1200" i="1">
                  <a:solidFill>
                    <a:srgbClr val="003960"/>
                  </a:solidFill>
                  <a:latin typeface="Arial"/>
                  <a:cs typeface="Arial"/>
                </a:rPr>
                <a:t>ESG</a:t>
              </a:r>
              <a:r>
                <a:rPr sz="1200" i="1" spc="35">
                  <a:solidFill>
                    <a:srgbClr val="003960"/>
                  </a:solidFill>
                  <a:latin typeface="Arial"/>
                  <a:cs typeface="Arial"/>
                </a:rPr>
                <a:t> </a:t>
              </a:r>
              <a:r>
                <a:rPr sz="1200" i="1">
                  <a:solidFill>
                    <a:srgbClr val="003960"/>
                  </a:solidFill>
                  <a:latin typeface="Arial"/>
                  <a:cs typeface="Arial"/>
                </a:rPr>
                <a:t>risks</a:t>
              </a:r>
              <a:r>
                <a:rPr sz="1200" i="1" spc="-75">
                  <a:solidFill>
                    <a:srgbClr val="003960"/>
                  </a:solidFill>
                  <a:latin typeface="Arial"/>
                  <a:cs typeface="Arial"/>
                </a:rPr>
                <a:t> </a:t>
              </a:r>
              <a:r>
                <a:rPr sz="1200" i="1">
                  <a:solidFill>
                    <a:srgbClr val="003960"/>
                  </a:solidFill>
                  <a:latin typeface="Arial"/>
                  <a:cs typeface="Arial"/>
                </a:rPr>
                <a:t>and</a:t>
              </a:r>
              <a:r>
                <a:rPr sz="1200" i="1" spc="-60">
                  <a:solidFill>
                    <a:srgbClr val="003960"/>
                  </a:solidFill>
                  <a:latin typeface="Arial"/>
                  <a:cs typeface="Arial"/>
                </a:rPr>
                <a:t> </a:t>
              </a:r>
              <a:r>
                <a:rPr sz="1200" i="1" spc="-25">
                  <a:solidFill>
                    <a:srgbClr val="003960"/>
                  </a:solidFill>
                  <a:latin typeface="Arial"/>
                  <a:cs typeface="Arial"/>
                </a:rPr>
                <a:t>capitalize</a:t>
              </a:r>
              <a:r>
                <a:rPr sz="1200" i="1" spc="10">
                  <a:solidFill>
                    <a:srgbClr val="003960"/>
                  </a:solidFill>
                  <a:latin typeface="Arial"/>
                  <a:cs typeface="Arial"/>
                </a:rPr>
                <a:t> </a:t>
              </a:r>
              <a:r>
                <a:rPr sz="1200" i="1">
                  <a:solidFill>
                    <a:srgbClr val="003960"/>
                  </a:solidFill>
                  <a:latin typeface="Arial"/>
                  <a:cs typeface="Arial"/>
                </a:rPr>
                <a:t>on</a:t>
              </a:r>
              <a:r>
                <a:rPr sz="1200" i="1" spc="-15">
                  <a:solidFill>
                    <a:srgbClr val="003960"/>
                  </a:solidFill>
                  <a:latin typeface="Arial"/>
                  <a:cs typeface="Arial"/>
                </a:rPr>
                <a:t> </a:t>
              </a:r>
              <a:r>
                <a:rPr sz="1200" i="1" spc="-45">
                  <a:solidFill>
                    <a:srgbClr val="003960"/>
                  </a:solidFill>
                  <a:latin typeface="Arial"/>
                  <a:cs typeface="Arial"/>
                </a:rPr>
                <a:t>opportunities</a:t>
              </a:r>
              <a:r>
                <a:rPr sz="1200" i="1" spc="-185">
                  <a:solidFill>
                    <a:srgbClr val="003960"/>
                  </a:solidFill>
                  <a:latin typeface="Arial"/>
                  <a:cs typeface="Arial"/>
                </a:rPr>
                <a:t> </a:t>
              </a:r>
              <a:r>
                <a:rPr sz="1200" i="1">
                  <a:solidFill>
                    <a:srgbClr val="003960"/>
                  </a:solidFill>
                  <a:latin typeface="Arial"/>
                  <a:cs typeface="Arial"/>
                </a:rPr>
                <a:t>to</a:t>
              </a:r>
              <a:r>
                <a:rPr sz="1200" i="1" spc="-15">
                  <a:solidFill>
                    <a:srgbClr val="003960"/>
                  </a:solidFill>
                  <a:latin typeface="Arial"/>
                  <a:cs typeface="Arial"/>
                </a:rPr>
                <a:t> </a:t>
              </a:r>
              <a:r>
                <a:rPr sz="1200" i="1" spc="-35">
                  <a:solidFill>
                    <a:srgbClr val="003960"/>
                  </a:solidFill>
                  <a:latin typeface="Arial"/>
                  <a:cs typeface="Arial"/>
                </a:rPr>
                <a:t>generate</a:t>
              </a:r>
              <a:r>
                <a:rPr sz="1200" i="1" spc="-150">
                  <a:solidFill>
                    <a:srgbClr val="003960"/>
                  </a:solidFill>
                  <a:latin typeface="Arial"/>
                  <a:cs typeface="Arial"/>
                </a:rPr>
                <a:t> </a:t>
              </a:r>
              <a:r>
                <a:rPr sz="1200" i="1" spc="-10">
                  <a:solidFill>
                    <a:srgbClr val="003960"/>
                  </a:solidFill>
                  <a:latin typeface="Arial"/>
                  <a:cs typeface="Arial"/>
                </a:rPr>
                <a:t>positive </a:t>
              </a:r>
              <a:r>
                <a:rPr sz="1200" i="1" spc="-45">
                  <a:solidFill>
                    <a:srgbClr val="003960"/>
                  </a:solidFill>
                  <a:latin typeface="Arial"/>
                  <a:cs typeface="Arial"/>
                </a:rPr>
                <a:t>environmental</a:t>
              </a:r>
              <a:r>
                <a:rPr sz="1200" i="1" spc="-160">
                  <a:solidFill>
                    <a:srgbClr val="003960"/>
                  </a:solidFill>
                  <a:latin typeface="Arial"/>
                  <a:cs typeface="Arial"/>
                </a:rPr>
                <a:t> </a:t>
              </a:r>
              <a:r>
                <a:rPr sz="1200" i="1">
                  <a:solidFill>
                    <a:srgbClr val="003960"/>
                  </a:solidFill>
                  <a:latin typeface="Arial"/>
                  <a:cs typeface="Arial"/>
                </a:rPr>
                <a:t>and</a:t>
              </a:r>
              <a:r>
                <a:rPr sz="1200" i="1" spc="-20">
                  <a:solidFill>
                    <a:srgbClr val="003960"/>
                  </a:solidFill>
                  <a:latin typeface="Arial"/>
                  <a:cs typeface="Arial"/>
                </a:rPr>
                <a:t> </a:t>
              </a:r>
              <a:r>
                <a:rPr sz="1200" i="1">
                  <a:solidFill>
                    <a:srgbClr val="003960"/>
                  </a:solidFill>
                  <a:latin typeface="Arial"/>
                  <a:cs typeface="Arial"/>
                </a:rPr>
                <a:t>social</a:t>
              </a:r>
              <a:r>
                <a:rPr sz="1200" i="1" spc="-45">
                  <a:solidFill>
                    <a:srgbClr val="003960"/>
                  </a:solidFill>
                  <a:latin typeface="Arial"/>
                  <a:cs typeface="Arial"/>
                </a:rPr>
                <a:t> </a:t>
              </a:r>
              <a:r>
                <a:rPr sz="1200" i="1" spc="-10">
                  <a:solidFill>
                    <a:srgbClr val="003960"/>
                  </a:solidFill>
                  <a:latin typeface="Arial"/>
                  <a:cs typeface="Arial"/>
                </a:rPr>
                <a:t>impact</a:t>
              </a:r>
              <a:endParaRPr sz="1200">
                <a:latin typeface="Arial"/>
                <a:cs typeface="Arial"/>
              </a:endParaRPr>
            </a:p>
          </p:txBody>
        </p:sp>
        <p:sp>
          <p:nvSpPr>
            <p:cNvPr id="8" name="object 9">
              <a:extLst>
                <a:ext uri="{FF2B5EF4-FFF2-40B4-BE49-F238E27FC236}">
                  <a16:creationId xmlns:a16="http://schemas.microsoft.com/office/drawing/2014/main" id="{8AA1407C-0D7F-44F6-AB9D-55BDFE877278}"/>
                </a:ext>
              </a:extLst>
            </p:cNvPr>
            <p:cNvSpPr txBox="1"/>
            <p:nvPr/>
          </p:nvSpPr>
          <p:spPr>
            <a:xfrm>
              <a:off x="379171" y="6198140"/>
              <a:ext cx="8750300" cy="611505"/>
            </a:xfrm>
            <a:prstGeom prst="rect">
              <a:avLst/>
            </a:prstGeom>
          </p:spPr>
          <p:txBody>
            <a:bodyPr vert="horz" wrap="square" lIns="0" tIns="12065" rIns="0" bIns="0" rtlCol="0">
              <a:spAutoFit/>
            </a:bodyPr>
            <a:lstStyle/>
            <a:p>
              <a:pPr marL="38100">
                <a:lnSpc>
                  <a:spcPts val="2970"/>
                </a:lnSpc>
                <a:spcBef>
                  <a:spcPts val="95"/>
                </a:spcBef>
              </a:pPr>
              <a:r>
                <a:rPr sz="3750" b="1" baseline="6666">
                  <a:solidFill>
                    <a:srgbClr val="C1C1C1"/>
                  </a:solidFill>
                  <a:latin typeface="Arial"/>
                  <a:cs typeface="Arial"/>
                </a:rPr>
                <a:t>3</a:t>
              </a:r>
              <a:r>
                <a:rPr sz="3750" b="1" spc="15" baseline="6666">
                  <a:solidFill>
                    <a:srgbClr val="C1C1C1"/>
                  </a:solidFill>
                  <a:latin typeface="Arial"/>
                  <a:cs typeface="Arial"/>
                </a:rPr>
                <a:t> </a:t>
              </a:r>
              <a:r>
                <a:rPr sz="1600" b="1" spc="-10">
                  <a:solidFill>
                    <a:srgbClr val="003960"/>
                  </a:solidFill>
                  <a:latin typeface="Arial"/>
                  <a:cs typeface="Arial"/>
                </a:rPr>
                <a:t>Engagement</a:t>
              </a:r>
              <a:endParaRPr sz="1600">
                <a:latin typeface="Arial"/>
                <a:cs typeface="Arial"/>
              </a:endParaRPr>
            </a:p>
            <a:p>
              <a:pPr marL="310515">
                <a:lnSpc>
                  <a:spcPts val="1650"/>
                </a:lnSpc>
              </a:pPr>
              <a:r>
                <a:rPr sz="1200" i="1" spc="-30">
                  <a:solidFill>
                    <a:srgbClr val="003960"/>
                  </a:solidFill>
                  <a:latin typeface="Arial"/>
                  <a:cs typeface="Arial"/>
                </a:rPr>
                <a:t>Enhances</a:t>
              </a:r>
              <a:r>
                <a:rPr sz="1200" i="1" spc="-130">
                  <a:solidFill>
                    <a:srgbClr val="003960"/>
                  </a:solidFill>
                  <a:latin typeface="Arial"/>
                  <a:cs typeface="Arial"/>
                </a:rPr>
                <a:t> </a:t>
              </a:r>
              <a:r>
                <a:rPr sz="1200" i="1">
                  <a:solidFill>
                    <a:srgbClr val="003960"/>
                  </a:solidFill>
                  <a:latin typeface="Arial"/>
                  <a:cs typeface="Arial"/>
                </a:rPr>
                <a:t>due</a:t>
              </a:r>
              <a:r>
                <a:rPr sz="1200" i="1" spc="-10">
                  <a:solidFill>
                    <a:srgbClr val="003960"/>
                  </a:solidFill>
                  <a:latin typeface="Arial"/>
                  <a:cs typeface="Arial"/>
                </a:rPr>
                <a:t> </a:t>
              </a:r>
              <a:r>
                <a:rPr sz="1200" i="1" spc="-30">
                  <a:solidFill>
                    <a:srgbClr val="003960"/>
                  </a:solidFill>
                  <a:latin typeface="Arial"/>
                  <a:cs typeface="Arial"/>
                </a:rPr>
                <a:t>diligence,</a:t>
              </a:r>
              <a:r>
                <a:rPr sz="1200" i="1" spc="-60">
                  <a:solidFill>
                    <a:srgbClr val="003960"/>
                  </a:solidFill>
                  <a:latin typeface="Arial"/>
                  <a:cs typeface="Arial"/>
                </a:rPr>
                <a:t> </a:t>
              </a:r>
              <a:r>
                <a:rPr sz="1200" i="1" spc="-35">
                  <a:solidFill>
                    <a:srgbClr val="003960"/>
                  </a:solidFill>
                  <a:latin typeface="Arial"/>
                  <a:cs typeface="Arial"/>
                </a:rPr>
                <a:t>advocates</a:t>
              </a:r>
              <a:r>
                <a:rPr sz="1200" i="1" spc="-130">
                  <a:solidFill>
                    <a:srgbClr val="003960"/>
                  </a:solidFill>
                  <a:latin typeface="Arial"/>
                  <a:cs typeface="Arial"/>
                </a:rPr>
                <a:t> </a:t>
              </a:r>
              <a:r>
                <a:rPr sz="1200" i="1">
                  <a:solidFill>
                    <a:srgbClr val="003960"/>
                  </a:solidFill>
                  <a:latin typeface="Arial"/>
                  <a:cs typeface="Arial"/>
                </a:rPr>
                <a:t>for</a:t>
              </a:r>
              <a:r>
                <a:rPr sz="1200" i="1" spc="-25">
                  <a:solidFill>
                    <a:srgbClr val="003960"/>
                  </a:solidFill>
                  <a:latin typeface="Arial"/>
                  <a:cs typeface="Arial"/>
                </a:rPr>
                <a:t> </a:t>
              </a:r>
              <a:r>
                <a:rPr sz="1200" i="1" spc="-30">
                  <a:solidFill>
                    <a:srgbClr val="003960"/>
                  </a:solidFill>
                  <a:latin typeface="Arial"/>
                  <a:cs typeface="Arial"/>
                </a:rPr>
                <a:t>strong</a:t>
              </a:r>
              <a:r>
                <a:rPr sz="1200" i="1" spc="-114">
                  <a:solidFill>
                    <a:srgbClr val="003960"/>
                  </a:solidFill>
                  <a:latin typeface="Arial"/>
                  <a:cs typeface="Arial"/>
                </a:rPr>
                <a:t> </a:t>
              </a:r>
              <a:r>
                <a:rPr sz="1200" i="1">
                  <a:solidFill>
                    <a:srgbClr val="003960"/>
                  </a:solidFill>
                  <a:latin typeface="Arial"/>
                  <a:cs typeface="Arial"/>
                </a:rPr>
                <a:t>ESG</a:t>
              </a:r>
              <a:r>
                <a:rPr sz="1200" i="1" spc="70">
                  <a:solidFill>
                    <a:srgbClr val="003960"/>
                  </a:solidFill>
                  <a:latin typeface="Arial"/>
                  <a:cs typeface="Arial"/>
                </a:rPr>
                <a:t> </a:t>
              </a:r>
              <a:r>
                <a:rPr sz="1200" i="1" spc="-30">
                  <a:solidFill>
                    <a:srgbClr val="003960"/>
                  </a:solidFill>
                  <a:latin typeface="Arial"/>
                  <a:cs typeface="Arial"/>
                </a:rPr>
                <a:t>practices,</a:t>
              </a:r>
              <a:r>
                <a:rPr sz="1200" i="1" spc="-135">
                  <a:solidFill>
                    <a:srgbClr val="003960"/>
                  </a:solidFill>
                  <a:latin typeface="Arial"/>
                  <a:cs typeface="Arial"/>
                </a:rPr>
                <a:t> </a:t>
              </a:r>
              <a:r>
                <a:rPr sz="1200" i="1">
                  <a:solidFill>
                    <a:srgbClr val="003960"/>
                  </a:solidFill>
                  <a:latin typeface="Arial"/>
                  <a:cs typeface="Arial"/>
                </a:rPr>
                <a:t>and</a:t>
              </a:r>
              <a:r>
                <a:rPr sz="1200" i="1" spc="-15">
                  <a:solidFill>
                    <a:srgbClr val="003960"/>
                  </a:solidFill>
                  <a:latin typeface="Arial"/>
                  <a:cs typeface="Arial"/>
                </a:rPr>
                <a:t> </a:t>
              </a:r>
              <a:r>
                <a:rPr sz="1200" i="1" spc="-35">
                  <a:solidFill>
                    <a:srgbClr val="003960"/>
                  </a:solidFill>
                  <a:latin typeface="Arial"/>
                  <a:cs typeface="Arial"/>
                </a:rPr>
                <a:t>promotes</a:t>
              </a:r>
              <a:r>
                <a:rPr sz="1200" i="1" spc="-105">
                  <a:solidFill>
                    <a:srgbClr val="003960"/>
                  </a:solidFill>
                  <a:latin typeface="Arial"/>
                  <a:cs typeface="Arial"/>
                </a:rPr>
                <a:t> </a:t>
              </a:r>
              <a:r>
                <a:rPr sz="1200" i="1" spc="-20">
                  <a:solidFill>
                    <a:srgbClr val="003960"/>
                  </a:solidFill>
                  <a:latin typeface="Arial"/>
                  <a:cs typeface="Arial"/>
                </a:rPr>
                <a:t>growth</a:t>
              </a:r>
              <a:r>
                <a:rPr sz="1200" i="1" spc="-65">
                  <a:solidFill>
                    <a:srgbClr val="003960"/>
                  </a:solidFill>
                  <a:latin typeface="Arial"/>
                  <a:cs typeface="Arial"/>
                </a:rPr>
                <a:t> </a:t>
              </a:r>
              <a:r>
                <a:rPr sz="1200" i="1">
                  <a:solidFill>
                    <a:srgbClr val="003960"/>
                  </a:solidFill>
                  <a:latin typeface="Arial"/>
                  <a:cs typeface="Arial"/>
                </a:rPr>
                <a:t>of</a:t>
              </a:r>
              <a:r>
                <a:rPr sz="1200" i="1" spc="10">
                  <a:solidFill>
                    <a:srgbClr val="003960"/>
                  </a:solidFill>
                  <a:latin typeface="Arial"/>
                  <a:cs typeface="Arial"/>
                </a:rPr>
                <a:t> </a:t>
              </a:r>
              <a:r>
                <a:rPr sz="1200" i="1">
                  <a:solidFill>
                    <a:srgbClr val="003960"/>
                  </a:solidFill>
                  <a:latin typeface="Arial"/>
                  <a:cs typeface="Arial"/>
                </a:rPr>
                <a:t>the</a:t>
              </a:r>
              <a:r>
                <a:rPr sz="1200" i="1" spc="-25">
                  <a:solidFill>
                    <a:srgbClr val="003960"/>
                  </a:solidFill>
                  <a:latin typeface="Arial"/>
                  <a:cs typeface="Arial"/>
                </a:rPr>
                <a:t> </a:t>
              </a:r>
              <a:r>
                <a:rPr sz="1200" i="1" spc="-30">
                  <a:solidFill>
                    <a:srgbClr val="003960"/>
                  </a:solidFill>
                  <a:latin typeface="Arial"/>
                  <a:cs typeface="Arial"/>
                </a:rPr>
                <a:t>labeled</a:t>
              </a:r>
              <a:r>
                <a:rPr sz="1200" i="1" spc="-65">
                  <a:solidFill>
                    <a:srgbClr val="003960"/>
                  </a:solidFill>
                  <a:latin typeface="Arial"/>
                  <a:cs typeface="Arial"/>
                </a:rPr>
                <a:t> </a:t>
              </a:r>
              <a:r>
                <a:rPr sz="1200" i="1">
                  <a:solidFill>
                    <a:srgbClr val="003960"/>
                  </a:solidFill>
                  <a:latin typeface="Arial"/>
                  <a:cs typeface="Arial"/>
                </a:rPr>
                <a:t>bond</a:t>
              </a:r>
              <a:r>
                <a:rPr sz="1200" i="1" spc="-40">
                  <a:solidFill>
                    <a:srgbClr val="003960"/>
                  </a:solidFill>
                  <a:latin typeface="Arial"/>
                  <a:cs typeface="Arial"/>
                </a:rPr>
                <a:t> </a:t>
              </a:r>
              <a:r>
                <a:rPr sz="1200" i="1" spc="-10">
                  <a:solidFill>
                    <a:srgbClr val="003960"/>
                  </a:solidFill>
                  <a:latin typeface="Arial"/>
                  <a:cs typeface="Arial"/>
                </a:rPr>
                <a:t>market</a:t>
              </a:r>
              <a:endParaRPr sz="1200">
                <a:latin typeface="Arial"/>
                <a:cs typeface="Arial"/>
              </a:endParaRPr>
            </a:p>
          </p:txBody>
        </p:sp>
      </p:grpSp>
      <p:sp>
        <p:nvSpPr>
          <p:cNvPr id="12" name="Rectangle 11">
            <a:extLst>
              <a:ext uri="{FF2B5EF4-FFF2-40B4-BE49-F238E27FC236}">
                <a16:creationId xmlns:a16="http://schemas.microsoft.com/office/drawing/2014/main" id="{7C15EB0E-4126-44EB-B59D-B57486722CA6}"/>
              </a:ext>
            </a:extLst>
          </p:cNvPr>
          <p:cNvSpPr/>
          <p:nvPr/>
        </p:nvSpPr>
        <p:spPr bwMode="auto">
          <a:xfrm>
            <a:off x="379170" y="1203078"/>
            <a:ext cx="9222029" cy="720596"/>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0C49B899-39F8-4B4C-B75E-A62E8066CE14}"/>
              </a:ext>
            </a:extLst>
          </p:cNvPr>
          <p:cNvSpPr/>
          <p:nvPr/>
        </p:nvSpPr>
        <p:spPr>
          <a:xfrm>
            <a:off x="325757" y="1271813"/>
            <a:ext cx="9275442" cy="584775"/>
          </a:xfrm>
          <a:prstGeom prst="rect">
            <a:avLst/>
          </a:prstGeom>
        </p:spPr>
        <p:txBody>
          <a:bodyPr wrap="square">
            <a:spAutoFit/>
          </a:bodyPr>
          <a:lstStyle/>
          <a:p>
            <a:pPr marL="89535">
              <a:lnSpc>
                <a:spcPct val="100000"/>
              </a:lnSpc>
              <a:spcBef>
                <a:spcPts val="700"/>
              </a:spcBef>
            </a:pPr>
            <a:r>
              <a:rPr lang="en-US" sz="1600">
                <a:solidFill>
                  <a:schemeClr val="tx1">
                    <a:lumMod val="75000"/>
                    <a:lumOff val="25000"/>
                  </a:schemeClr>
                </a:solidFill>
                <a:latin typeface="Arial"/>
                <a:cs typeface="Arial"/>
              </a:rPr>
              <a:t>Our</a:t>
            </a:r>
            <a:r>
              <a:rPr lang="en-US" sz="1600" spc="-80">
                <a:solidFill>
                  <a:schemeClr val="tx1">
                    <a:lumMod val="75000"/>
                    <a:lumOff val="25000"/>
                  </a:schemeClr>
                </a:solidFill>
                <a:latin typeface="Arial"/>
                <a:cs typeface="Arial"/>
              </a:rPr>
              <a:t> </a:t>
            </a:r>
            <a:r>
              <a:rPr lang="en-US" sz="1600">
                <a:solidFill>
                  <a:schemeClr val="tx1">
                    <a:lumMod val="75000"/>
                    <a:lumOff val="25000"/>
                  </a:schemeClr>
                </a:solidFill>
                <a:latin typeface="Arial"/>
                <a:cs typeface="Arial"/>
              </a:rPr>
              <a:t>ESG</a:t>
            </a:r>
            <a:r>
              <a:rPr lang="en-US" sz="1600" spc="-70">
                <a:solidFill>
                  <a:schemeClr val="tx1">
                    <a:lumMod val="75000"/>
                    <a:lumOff val="25000"/>
                  </a:schemeClr>
                </a:solidFill>
                <a:latin typeface="Arial"/>
                <a:cs typeface="Arial"/>
              </a:rPr>
              <a:t> </a:t>
            </a:r>
            <a:r>
              <a:rPr lang="en-US" sz="1600" spc="-10">
                <a:solidFill>
                  <a:schemeClr val="tx1">
                    <a:lumMod val="75000"/>
                    <a:lumOff val="25000"/>
                  </a:schemeClr>
                </a:solidFill>
                <a:latin typeface="Arial"/>
                <a:cs typeface="Arial"/>
              </a:rPr>
              <a:t>Research</a:t>
            </a:r>
            <a:r>
              <a:rPr lang="en-US" sz="1600" spc="-75">
                <a:solidFill>
                  <a:schemeClr val="tx1">
                    <a:lumMod val="75000"/>
                    <a:lumOff val="25000"/>
                  </a:schemeClr>
                </a:solidFill>
                <a:latin typeface="Arial"/>
                <a:cs typeface="Arial"/>
              </a:rPr>
              <a:t> </a:t>
            </a:r>
            <a:r>
              <a:rPr lang="en-US" sz="1600">
                <a:solidFill>
                  <a:schemeClr val="tx1">
                    <a:lumMod val="75000"/>
                    <a:lumOff val="25000"/>
                  </a:schemeClr>
                </a:solidFill>
                <a:latin typeface="Arial"/>
                <a:cs typeface="Arial"/>
              </a:rPr>
              <a:t>team</a:t>
            </a:r>
            <a:r>
              <a:rPr lang="en-US" sz="1600" spc="5">
                <a:solidFill>
                  <a:schemeClr val="tx1">
                    <a:lumMod val="75000"/>
                    <a:lumOff val="25000"/>
                  </a:schemeClr>
                </a:solidFill>
                <a:latin typeface="Arial"/>
                <a:cs typeface="Arial"/>
              </a:rPr>
              <a:t> </a:t>
            </a:r>
            <a:r>
              <a:rPr lang="en-US" sz="1600" spc="-10">
                <a:solidFill>
                  <a:schemeClr val="tx1">
                    <a:lumMod val="75000"/>
                    <a:lumOff val="25000"/>
                  </a:schemeClr>
                </a:solidFill>
                <a:latin typeface="Arial"/>
                <a:cs typeface="Arial"/>
              </a:rPr>
              <a:t>utilizes</a:t>
            </a:r>
            <a:r>
              <a:rPr lang="en-US" sz="1600" spc="-100">
                <a:solidFill>
                  <a:schemeClr val="tx1">
                    <a:lumMod val="75000"/>
                    <a:lumOff val="25000"/>
                  </a:schemeClr>
                </a:solidFill>
                <a:latin typeface="Arial"/>
                <a:cs typeface="Arial"/>
              </a:rPr>
              <a:t> </a:t>
            </a:r>
            <a:r>
              <a:rPr lang="en-US" sz="1600">
                <a:solidFill>
                  <a:schemeClr val="tx1">
                    <a:lumMod val="75000"/>
                    <a:lumOff val="25000"/>
                  </a:schemeClr>
                </a:solidFill>
                <a:latin typeface="Arial"/>
                <a:cs typeface="Arial"/>
              </a:rPr>
              <a:t>a</a:t>
            </a:r>
            <a:r>
              <a:rPr lang="en-US" sz="1600" spc="-65">
                <a:solidFill>
                  <a:schemeClr val="tx1">
                    <a:lumMod val="75000"/>
                    <a:lumOff val="25000"/>
                  </a:schemeClr>
                </a:solidFill>
                <a:latin typeface="Arial"/>
                <a:cs typeface="Arial"/>
              </a:rPr>
              <a:t> </a:t>
            </a:r>
            <a:r>
              <a:rPr lang="en-US" sz="1600" spc="-30">
                <a:solidFill>
                  <a:schemeClr val="tx1">
                    <a:lumMod val="75000"/>
                    <a:lumOff val="25000"/>
                  </a:schemeClr>
                </a:solidFill>
                <a:latin typeface="Arial"/>
                <a:cs typeface="Arial"/>
              </a:rPr>
              <a:t>three-</a:t>
            </a:r>
            <a:r>
              <a:rPr lang="en-US" sz="1600">
                <a:solidFill>
                  <a:schemeClr val="tx1">
                    <a:lumMod val="75000"/>
                    <a:lumOff val="25000"/>
                  </a:schemeClr>
                </a:solidFill>
                <a:latin typeface="Arial"/>
                <a:cs typeface="Arial"/>
              </a:rPr>
              <a:t>pronged</a:t>
            </a:r>
            <a:r>
              <a:rPr lang="en-US" sz="1600" spc="25">
                <a:solidFill>
                  <a:schemeClr val="tx1">
                    <a:lumMod val="75000"/>
                    <a:lumOff val="25000"/>
                  </a:schemeClr>
                </a:solidFill>
                <a:latin typeface="Arial"/>
                <a:cs typeface="Arial"/>
              </a:rPr>
              <a:t> </a:t>
            </a:r>
            <a:r>
              <a:rPr lang="en-US" sz="1600">
                <a:solidFill>
                  <a:schemeClr val="tx1">
                    <a:lumMod val="75000"/>
                    <a:lumOff val="25000"/>
                  </a:schemeClr>
                </a:solidFill>
                <a:latin typeface="Arial"/>
                <a:cs typeface="Arial"/>
              </a:rPr>
              <a:t>approach</a:t>
            </a:r>
            <a:r>
              <a:rPr lang="en-US" sz="1600" spc="-40">
                <a:solidFill>
                  <a:schemeClr val="tx1">
                    <a:lumMod val="75000"/>
                    <a:lumOff val="25000"/>
                  </a:schemeClr>
                </a:solidFill>
                <a:latin typeface="Arial"/>
                <a:cs typeface="Arial"/>
              </a:rPr>
              <a:t> </a:t>
            </a:r>
            <a:r>
              <a:rPr lang="en-US" sz="1600" spc="-25">
                <a:solidFill>
                  <a:schemeClr val="tx1">
                    <a:lumMod val="75000"/>
                    <a:lumOff val="25000"/>
                  </a:schemeClr>
                </a:solidFill>
                <a:latin typeface="Arial"/>
                <a:cs typeface="Arial"/>
              </a:rPr>
              <a:t>consisting</a:t>
            </a:r>
            <a:r>
              <a:rPr lang="en-US" sz="1600" spc="-110">
                <a:solidFill>
                  <a:schemeClr val="tx1">
                    <a:lumMod val="75000"/>
                    <a:lumOff val="25000"/>
                  </a:schemeClr>
                </a:solidFill>
                <a:latin typeface="Arial"/>
                <a:cs typeface="Arial"/>
              </a:rPr>
              <a:t> </a:t>
            </a:r>
            <a:r>
              <a:rPr lang="en-US" sz="1600">
                <a:solidFill>
                  <a:schemeClr val="tx1">
                    <a:lumMod val="75000"/>
                    <a:lumOff val="25000"/>
                  </a:schemeClr>
                </a:solidFill>
                <a:latin typeface="Arial"/>
                <a:cs typeface="Arial"/>
              </a:rPr>
              <a:t>of</a:t>
            </a:r>
            <a:r>
              <a:rPr lang="en-US" sz="1600" spc="-25">
                <a:solidFill>
                  <a:schemeClr val="tx1">
                    <a:lumMod val="75000"/>
                    <a:lumOff val="25000"/>
                  </a:schemeClr>
                </a:solidFill>
                <a:latin typeface="Arial"/>
                <a:cs typeface="Arial"/>
              </a:rPr>
              <a:t> </a:t>
            </a:r>
            <a:r>
              <a:rPr lang="en-US" sz="1600" b="1">
                <a:solidFill>
                  <a:schemeClr val="tx1">
                    <a:lumMod val="75000"/>
                    <a:lumOff val="25000"/>
                  </a:schemeClr>
                </a:solidFill>
                <a:latin typeface="Arial"/>
                <a:cs typeface="Arial"/>
              </a:rPr>
              <a:t>sector</a:t>
            </a:r>
            <a:r>
              <a:rPr lang="en-US" sz="1600" b="1" spc="-20">
                <a:solidFill>
                  <a:schemeClr val="tx1">
                    <a:lumMod val="75000"/>
                    <a:lumOff val="25000"/>
                  </a:schemeClr>
                </a:solidFill>
                <a:latin typeface="Arial"/>
                <a:cs typeface="Arial"/>
              </a:rPr>
              <a:t> </a:t>
            </a:r>
            <a:r>
              <a:rPr lang="en-US" sz="1600" b="1">
                <a:solidFill>
                  <a:schemeClr val="tx1">
                    <a:lumMod val="75000"/>
                    <a:lumOff val="25000"/>
                  </a:schemeClr>
                </a:solidFill>
                <a:latin typeface="Arial"/>
                <a:cs typeface="Arial"/>
              </a:rPr>
              <a:t>and</a:t>
            </a:r>
            <a:r>
              <a:rPr lang="en-US" sz="1600" b="1" spc="-55">
                <a:solidFill>
                  <a:schemeClr val="tx1">
                    <a:lumMod val="75000"/>
                    <a:lumOff val="25000"/>
                  </a:schemeClr>
                </a:solidFill>
                <a:latin typeface="Arial"/>
                <a:cs typeface="Arial"/>
              </a:rPr>
              <a:t> </a:t>
            </a:r>
            <a:r>
              <a:rPr lang="en-US" sz="1600" b="1" spc="-10">
                <a:solidFill>
                  <a:schemeClr val="tx1">
                    <a:lumMod val="75000"/>
                    <a:lumOff val="25000"/>
                  </a:schemeClr>
                </a:solidFill>
                <a:latin typeface="Arial"/>
                <a:cs typeface="Arial"/>
              </a:rPr>
              <a:t>thematic</a:t>
            </a:r>
            <a:endParaRPr lang="en-US" sz="1600">
              <a:solidFill>
                <a:schemeClr val="tx1">
                  <a:lumMod val="75000"/>
                  <a:lumOff val="25000"/>
                </a:schemeClr>
              </a:solidFill>
              <a:latin typeface="Arial"/>
              <a:cs typeface="Arial"/>
            </a:endParaRPr>
          </a:p>
          <a:p>
            <a:pPr marL="89535">
              <a:lnSpc>
                <a:spcPct val="100000"/>
              </a:lnSpc>
            </a:pPr>
            <a:r>
              <a:rPr lang="en-US" sz="1600" b="1" spc="-10">
                <a:solidFill>
                  <a:schemeClr val="tx1">
                    <a:lumMod val="75000"/>
                    <a:lumOff val="25000"/>
                  </a:schemeClr>
                </a:solidFill>
                <a:latin typeface="Arial"/>
                <a:cs typeface="Arial"/>
              </a:rPr>
              <a:t>research</a:t>
            </a:r>
            <a:r>
              <a:rPr lang="en-US" sz="1600" spc="-10">
                <a:solidFill>
                  <a:schemeClr val="tx1">
                    <a:lumMod val="75000"/>
                    <a:lumOff val="25000"/>
                  </a:schemeClr>
                </a:solidFill>
                <a:latin typeface="Arial"/>
                <a:cs typeface="Arial"/>
              </a:rPr>
              <a:t>,</a:t>
            </a:r>
            <a:r>
              <a:rPr lang="en-US" sz="1600" spc="-85">
                <a:solidFill>
                  <a:schemeClr val="tx1">
                    <a:lumMod val="75000"/>
                    <a:lumOff val="25000"/>
                  </a:schemeClr>
                </a:solidFill>
                <a:latin typeface="Arial"/>
                <a:cs typeface="Arial"/>
              </a:rPr>
              <a:t> </a:t>
            </a:r>
            <a:r>
              <a:rPr lang="en-US" sz="1600" b="1" spc="-10">
                <a:solidFill>
                  <a:schemeClr val="tx1">
                    <a:lumMod val="75000"/>
                    <a:lumOff val="25000"/>
                  </a:schemeClr>
                </a:solidFill>
                <a:latin typeface="Arial"/>
                <a:cs typeface="Arial"/>
              </a:rPr>
              <a:t>proprietary</a:t>
            </a:r>
            <a:r>
              <a:rPr lang="en-US" sz="1600" b="1" spc="-45">
                <a:solidFill>
                  <a:schemeClr val="tx1">
                    <a:lumMod val="75000"/>
                    <a:lumOff val="25000"/>
                  </a:schemeClr>
                </a:solidFill>
                <a:latin typeface="Arial"/>
                <a:cs typeface="Arial"/>
              </a:rPr>
              <a:t> </a:t>
            </a:r>
            <a:r>
              <a:rPr lang="en-US" sz="1600" b="1" spc="-10">
                <a:solidFill>
                  <a:schemeClr val="tx1">
                    <a:lumMod val="75000"/>
                    <a:lumOff val="25000"/>
                  </a:schemeClr>
                </a:solidFill>
                <a:latin typeface="Arial"/>
                <a:cs typeface="Arial"/>
              </a:rPr>
              <a:t>ESG</a:t>
            </a:r>
            <a:r>
              <a:rPr lang="en-US" sz="1600" b="1" spc="-100">
                <a:solidFill>
                  <a:schemeClr val="tx1">
                    <a:lumMod val="75000"/>
                    <a:lumOff val="25000"/>
                  </a:schemeClr>
                </a:solidFill>
                <a:latin typeface="Arial"/>
                <a:cs typeface="Arial"/>
              </a:rPr>
              <a:t> </a:t>
            </a:r>
            <a:r>
              <a:rPr lang="en-US" sz="1600" b="1" spc="-10">
                <a:solidFill>
                  <a:schemeClr val="tx1">
                    <a:lumMod val="75000"/>
                    <a:lumOff val="25000"/>
                  </a:schemeClr>
                </a:solidFill>
                <a:latin typeface="Arial"/>
                <a:cs typeface="Arial"/>
              </a:rPr>
              <a:t>assessments</a:t>
            </a:r>
            <a:r>
              <a:rPr lang="en-US" sz="1600" b="1" spc="-70">
                <a:solidFill>
                  <a:schemeClr val="tx1">
                    <a:lumMod val="75000"/>
                    <a:lumOff val="25000"/>
                  </a:schemeClr>
                </a:solidFill>
                <a:latin typeface="Arial"/>
                <a:cs typeface="Arial"/>
              </a:rPr>
              <a:t> </a:t>
            </a:r>
            <a:r>
              <a:rPr lang="en-US" sz="1600" spc="-10">
                <a:solidFill>
                  <a:schemeClr val="tx1">
                    <a:lumMod val="75000"/>
                    <a:lumOff val="25000"/>
                  </a:schemeClr>
                </a:solidFill>
                <a:latin typeface="Arial"/>
                <a:cs typeface="Arial"/>
              </a:rPr>
              <a:t>and</a:t>
            </a:r>
            <a:r>
              <a:rPr lang="en-US" sz="1600" spc="-90">
                <a:solidFill>
                  <a:schemeClr val="tx1">
                    <a:lumMod val="75000"/>
                    <a:lumOff val="25000"/>
                  </a:schemeClr>
                </a:solidFill>
                <a:latin typeface="Arial"/>
                <a:cs typeface="Arial"/>
              </a:rPr>
              <a:t> </a:t>
            </a:r>
            <a:r>
              <a:rPr lang="en-US" sz="1600" b="1" spc="-10">
                <a:solidFill>
                  <a:schemeClr val="tx1">
                    <a:lumMod val="75000"/>
                    <a:lumOff val="25000"/>
                  </a:schemeClr>
                </a:solidFill>
                <a:latin typeface="Arial"/>
                <a:cs typeface="Arial"/>
              </a:rPr>
              <a:t>engagement.</a:t>
            </a:r>
            <a:endParaRPr lang="en-US" sz="1600">
              <a:solidFill>
                <a:schemeClr val="tx1">
                  <a:lumMod val="75000"/>
                  <a:lumOff val="25000"/>
                </a:schemeClr>
              </a:solidFill>
              <a:latin typeface="Arial"/>
              <a:cs typeface="Arial"/>
            </a:endParaRPr>
          </a:p>
        </p:txBody>
      </p:sp>
      <p:sp>
        <p:nvSpPr>
          <p:cNvPr id="14" name="Slide Number Placeholder 3">
            <a:extLst>
              <a:ext uri="{FF2B5EF4-FFF2-40B4-BE49-F238E27FC236}">
                <a16:creationId xmlns:a16="http://schemas.microsoft.com/office/drawing/2014/main" id="{98ED8124-A6E7-4A2F-80FB-F32AD48D312D}"/>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26</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102548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53E3-1EAB-4B63-AAE9-9D5E495238DB}"/>
              </a:ext>
            </a:extLst>
          </p:cNvPr>
          <p:cNvSpPr>
            <a:spLocks noGrp="1"/>
          </p:cNvSpPr>
          <p:nvPr>
            <p:ph type="title"/>
          </p:nvPr>
        </p:nvSpPr>
        <p:spPr/>
        <p:txBody>
          <a:bodyPr/>
          <a:lstStyle/>
          <a:p>
            <a:r>
              <a:rPr lang="en-US">
                <a:solidFill>
                  <a:srgbClr val="153860"/>
                </a:solidFill>
              </a:rPr>
              <a:t>BROWN</a:t>
            </a:r>
            <a:r>
              <a:rPr lang="en-US" spc="-125">
                <a:solidFill>
                  <a:srgbClr val="153860"/>
                </a:solidFill>
              </a:rPr>
              <a:t> </a:t>
            </a:r>
            <a:r>
              <a:rPr lang="en-US" spc="-10">
                <a:solidFill>
                  <a:srgbClr val="153860"/>
                </a:solidFill>
              </a:rPr>
              <a:t>ADVISORY’S</a:t>
            </a:r>
            <a:r>
              <a:rPr lang="en-US" spc="-70">
                <a:solidFill>
                  <a:srgbClr val="153860"/>
                </a:solidFill>
              </a:rPr>
              <a:t> </a:t>
            </a:r>
            <a:r>
              <a:rPr lang="en-US">
                <a:solidFill>
                  <a:srgbClr val="153860"/>
                </a:solidFill>
              </a:rPr>
              <a:t>ESG</a:t>
            </a:r>
            <a:r>
              <a:rPr lang="en-US" spc="-95">
                <a:solidFill>
                  <a:srgbClr val="153860"/>
                </a:solidFill>
              </a:rPr>
              <a:t> </a:t>
            </a:r>
            <a:r>
              <a:rPr lang="en-US">
                <a:solidFill>
                  <a:srgbClr val="153860"/>
                </a:solidFill>
              </a:rPr>
              <a:t>RATING</a:t>
            </a:r>
            <a:r>
              <a:rPr lang="en-US" spc="-90">
                <a:solidFill>
                  <a:srgbClr val="153860"/>
                </a:solidFill>
              </a:rPr>
              <a:t> </a:t>
            </a:r>
            <a:r>
              <a:rPr lang="en-US" spc="-10">
                <a:solidFill>
                  <a:srgbClr val="153860"/>
                </a:solidFill>
              </a:rPr>
              <a:t>FRAMEWORK</a:t>
            </a:r>
            <a:endParaRPr lang="en-US"/>
          </a:p>
        </p:txBody>
      </p:sp>
      <p:sp>
        <p:nvSpPr>
          <p:cNvPr id="5" name="object 4">
            <a:extLst>
              <a:ext uri="{FF2B5EF4-FFF2-40B4-BE49-F238E27FC236}">
                <a16:creationId xmlns:a16="http://schemas.microsoft.com/office/drawing/2014/main" id="{76AF8961-B516-4C8D-843C-FD7BF6FE7108}"/>
              </a:ext>
            </a:extLst>
          </p:cNvPr>
          <p:cNvSpPr txBox="1"/>
          <p:nvPr/>
        </p:nvSpPr>
        <p:spPr>
          <a:xfrm>
            <a:off x="266701" y="1121537"/>
            <a:ext cx="2687514" cy="182742"/>
          </a:xfrm>
          <a:prstGeom prst="rect">
            <a:avLst/>
          </a:prstGeom>
        </p:spPr>
        <p:txBody>
          <a:bodyPr vert="horz" wrap="square" lIns="0" tIns="13335" rIns="0" bIns="0" rtlCol="0">
            <a:spAutoFit/>
          </a:bodyPr>
          <a:lstStyle/>
          <a:p>
            <a:pPr marL="12700">
              <a:lnSpc>
                <a:spcPct val="100000"/>
              </a:lnSpc>
              <a:spcBef>
                <a:spcPts val="105"/>
              </a:spcBef>
            </a:pPr>
            <a:r>
              <a:rPr sz="1100" b="1" spc="-20" dirty="0">
                <a:solidFill>
                  <a:srgbClr val="153860"/>
                </a:solidFill>
                <a:latin typeface="Arial"/>
                <a:cs typeface="Arial"/>
              </a:rPr>
              <a:t>ESG</a:t>
            </a:r>
            <a:r>
              <a:rPr sz="1100" b="1" spc="-75" dirty="0">
                <a:solidFill>
                  <a:srgbClr val="153860"/>
                </a:solidFill>
                <a:latin typeface="Arial"/>
                <a:cs typeface="Arial"/>
              </a:rPr>
              <a:t> </a:t>
            </a:r>
            <a:r>
              <a:rPr sz="1100" b="1" spc="-10" dirty="0">
                <a:solidFill>
                  <a:srgbClr val="153860"/>
                </a:solidFill>
                <a:latin typeface="Arial"/>
                <a:cs typeface="Arial"/>
              </a:rPr>
              <a:t>RISK</a:t>
            </a:r>
            <a:r>
              <a:rPr sz="1100" b="1" spc="-70" dirty="0">
                <a:solidFill>
                  <a:srgbClr val="153860"/>
                </a:solidFill>
                <a:latin typeface="Arial"/>
                <a:cs typeface="Arial"/>
              </a:rPr>
              <a:t> </a:t>
            </a:r>
            <a:r>
              <a:rPr sz="1100" b="1" spc="-10" dirty="0">
                <a:solidFill>
                  <a:srgbClr val="153860"/>
                </a:solidFill>
                <a:latin typeface="Arial"/>
                <a:cs typeface="Arial"/>
              </a:rPr>
              <a:t>MANAGEMENT</a:t>
            </a:r>
            <a:r>
              <a:rPr sz="1100" b="1" spc="-20" dirty="0">
                <a:solidFill>
                  <a:srgbClr val="153860"/>
                </a:solidFill>
                <a:latin typeface="Arial"/>
                <a:cs typeface="Arial"/>
              </a:rPr>
              <a:t> </a:t>
            </a:r>
            <a:r>
              <a:rPr lang="en-US" sz="1100" b="1" spc="-20" dirty="0">
                <a:solidFill>
                  <a:srgbClr val="153860"/>
                </a:solidFill>
                <a:latin typeface="Arial"/>
                <a:cs typeface="Arial"/>
              </a:rPr>
              <a:t>RATING</a:t>
            </a:r>
            <a:endParaRPr sz="1100" dirty="0">
              <a:latin typeface="Arial"/>
              <a:cs typeface="Arial"/>
            </a:endParaRPr>
          </a:p>
        </p:txBody>
      </p:sp>
      <p:sp>
        <p:nvSpPr>
          <p:cNvPr id="6" name="object 5">
            <a:extLst>
              <a:ext uri="{FF2B5EF4-FFF2-40B4-BE49-F238E27FC236}">
                <a16:creationId xmlns:a16="http://schemas.microsoft.com/office/drawing/2014/main" id="{D37E178F-E27A-4B5A-BCC4-6A9609216C62}"/>
              </a:ext>
            </a:extLst>
          </p:cNvPr>
          <p:cNvSpPr txBox="1"/>
          <p:nvPr/>
        </p:nvSpPr>
        <p:spPr>
          <a:xfrm>
            <a:off x="4497884" y="1116136"/>
            <a:ext cx="2931616" cy="182742"/>
          </a:xfrm>
          <a:prstGeom prst="rect">
            <a:avLst/>
          </a:prstGeom>
        </p:spPr>
        <p:txBody>
          <a:bodyPr vert="horz" wrap="square" lIns="0" tIns="13335" rIns="0" bIns="0" rtlCol="0">
            <a:spAutoFit/>
          </a:bodyPr>
          <a:lstStyle/>
          <a:p>
            <a:pPr marL="12700">
              <a:lnSpc>
                <a:spcPct val="100000"/>
              </a:lnSpc>
              <a:spcBef>
                <a:spcPts val="105"/>
              </a:spcBef>
            </a:pPr>
            <a:r>
              <a:rPr sz="1100" b="1" spc="-10" dirty="0">
                <a:solidFill>
                  <a:srgbClr val="003961"/>
                </a:solidFill>
                <a:latin typeface="Arial"/>
                <a:cs typeface="Arial"/>
              </a:rPr>
              <a:t>SUSTAINABLE</a:t>
            </a:r>
            <a:r>
              <a:rPr sz="1100" b="1" spc="-5" dirty="0">
                <a:solidFill>
                  <a:srgbClr val="003961"/>
                </a:solidFill>
                <a:latin typeface="Arial"/>
                <a:cs typeface="Arial"/>
              </a:rPr>
              <a:t> </a:t>
            </a:r>
            <a:r>
              <a:rPr sz="1100" b="1" spc="-20" dirty="0">
                <a:solidFill>
                  <a:srgbClr val="003961"/>
                </a:solidFill>
                <a:latin typeface="Arial"/>
                <a:cs typeface="Arial"/>
              </a:rPr>
              <a:t>OPPORTUNITY</a:t>
            </a:r>
            <a:r>
              <a:rPr sz="1100" b="1" spc="-5" dirty="0">
                <a:solidFill>
                  <a:srgbClr val="003961"/>
                </a:solidFill>
                <a:latin typeface="Arial"/>
                <a:cs typeface="Arial"/>
              </a:rPr>
              <a:t> </a:t>
            </a:r>
            <a:r>
              <a:rPr lang="en-US" sz="1100" b="1" spc="-20" dirty="0">
                <a:solidFill>
                  <a:srgbClr val="003961"/>
                </a:solidFill>
                <a:latin typeface="Arial"/>
                <a:cs typeface="Arial"/>
              </a:rPr>
              <a:t>RATING</a:t>
            </a:r>
            <a:endParaRPr sz="1100" dirty="0">
              <a:latin typeface="Arial"/>
              <a:cs typeface="Arial"/>
            </a:endParaRPr>
          </a:p>
        </p:txBody>
      </p:sp>
      <p:graphicFrame>
        <p:nvGraphicFramePr>
          <p:cNvPr id="7" name="object 8">
            <a:extLst>
              <a:ext uri="{FF2B5EF4-FFF2-40B4-BE49-F238E27FC236}">
                <a16:creationId xmlns:a16="http://schemas.microsoft.com/office/drawing/2014/main" id="{08DF525D-7653-4508-96E5-098F0BBEC58B}"/>
              </a:ext>
            </a:extLst>
          </p:cNvPr>
          <p:cNvGraphicFramePr>
            <a:graphicFrameLocks noGrp="1"/>
          </p:cNvGraphicFramePr>
          <p:nvPr/>
        </p:nvGraphicFramePr>
        <p:xfrm>
          <a:off x="279477" y="1339088"/>
          <a:ext cx="3939540" cy="5368289"/>
        </p:xfrm>
        <a:graphic>
          <a:graphicData uri="http://schemas.openxmlformats.org/drawingml/2006/table">
            <a:tbl>
              <a:tblPr firstRow="1" bandRow="1">
                <a:tableStyleId>{2D5ABB26-0587-4C30-8999-92F81FD0307C}</a:tableStyleId>
              </a:tblPr>
              <a:tblGrid>
                <a:gridCol w="92964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tblGrid>
              <a:tr h="245110">
                <a:tc>
                  <a:txBody>
                    <a:bodyPr/>
                    <a:lstStyle/>
                    <a:p>
                      <a:pPr algn="ctr">
                        <a:lnSpc>
                          <a:spcPct val="100000"/>
                        </a:lnSpc>
                        <a:spcBef>
                          <a:spcPts val="355"/>
                        </a:spcBef>
                      </a:pPr>
                      <a:r>
                        <a:rPr sz="900" spc="-10">
                          <a:solidFill>
                            <a:srgbClr val="153860"/>
                          </a:solidFill>
                          <a:latin typeface="Arial"/>
                          <a:cs typeface="Arial"/>
                        </a:rPr>
                        <a:t>RATING</a:t>
                      </a:r>
                      <a:endParaRPr sz="900">
                        <a:latin typeface="Arial"/>
                        <a:cs typeface="Arial"/>
                      </a:endParaRPr>
                    </a:p>
                  </a:txBody>
                  <a:tcPr marL="0" marR="0" marT="45085" marB="0">
                    <a:lnT w="12700">
                      <a:solidFill>
                        <a:srgbClr val="A7A8AA"/>
                      </a:solidFill>
                      <a:prstDash val="solid"/>
                    </a:lnT>
                  </a:tcPr>
                </a:tc>
                <a:tc>
                  <a:txBody>
                    <a:bodyPr/>
                    <a:lstStyle/>
                    <a:p>
                      <a:pPr marL="91440">
                        <a:lnSpc>
                          <a:spcPct val="100000"/>
                        </a:lnSpc>
                        <a:spcBef>
                          <a:spcPts val="355"/>
                        </a:spcBef>
                      </a:pPr>
                      <a:r>
                        <a:rPr sz="900" spc="-10">
                          <a:solidFill>
                            <a:srgbClr val="153860"/>
                          </a:solidFill>
                          <a:latin typeface="Arial"/>
                          <a:cs typeface="Arial"/>
                        </a:rPr>
                        <a:t>CRITERIA</a:t>
                      </a:r>
                      <a:endParaRPr sz="900">
                        <a:latin typeface="Arial"/>
                        <a:cs typeface="Arial"/>
                      </a:endParaRPr>
                    </a:p>
                  </a:txBody>
                  <a:tcPr marL="0" marR="0" marT="45085" marB="0">
                    <a:lnT w="12700">
                      <a:solidFill>
                        <a:srgbClr val="A7A8AA"/>
                      </a:solidFill>
                      <a:prstDash val="solid"/>
                    </a:lnT>
                  </a:tcPr>
                </a:tc>
                <a:extLst>
                  <a:ext uri="{0D108BD9-81ED-4DB2-BD59-A6C34878D82A}">
                    <a16:rowId xmlns:a16="http://schemas.microsoft.com/office/drawing/2014/main" val="10000"/>
                  </a:ext>
                </a:extLst>
              </a:tr>
              <a:tr h="122047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45"/>
                        </a:spcBef>
                      </a:pPr>
                      <a:endParaRPr sz="1600">
                        <a:latin typeface="Times New Roman"/>
                        <a:cs typeface="Times New Roman"/>
                      </a:endParaRPr>
                    </a:p>
                    <a:p>
                      <a:pPr algn="ctr">
                        <a:lnSpc>
                          <a:spcPct val="100000"/>
                        </a:lnSpc>
                      </a:pPr>
                      <a:r>
                        <a:rPr sz="1000" b="1">
                          <a:latin typeface="Arial"/>
                          <a:cs typeface="Arial"/>
                        </a:rPr>
                        <a:t>1</a:t>
                      </a:r>
                      <a:endParaRPr sz="1000">
                        <a:latin typeface="Arial"/>
                        <a:cs typeface="Arial"/>
                      </a:endParaRPr>
                    </a:p>
                  </a:txBody>
                  <a:tcPr marL="0" marR="0" marT="0" marB="0">
                    <a:lnB w="12700">
                      <a:solidFill>
                        <a:srgbClr val="FFFFFF"/>
                      </a:solidFill>
                      <a:prstDash val="solid"/>
                    </a:lnB>
                    <a:solidFill>
                      <a:srgbClr val="41AC46"/>
                    </a:solidFill>
                  </a:tcPr>
                </a:tc>
                <a:tc>
                  <a:txBody>
                    <a:bodyPr/>
                    <a:lstStyle/>
                    <a:p>
                      <a:pPr marL="91440">
                        <a:lnSpc>
                          <a:spcPct val="100000"/>
                        </a:lnSpc>
                        <a:spcBef>
                          <a:spcPts val="270"/>
                        </a:spcBef>
                      </a:pPr>
                      <a:r>
                        <a:rPr sz="1000" b="1" spc="-10">
                          <a:solidFill>
                            <a:srgbClr val="003961"/>
                          </a:solidFill>
                          <a:latin typeface="Arial"/>
                          <a:cs typeface="Arial"/>
                        </a:rPr>
                        <a:t>NET</a:t>
                      </a:r>
                      <a:r>
                        <a:rPr sz="1000" b="1" spc="-55">
                          <a:solidFill>
                            <a:srgbClr val="003961"/>
                          </a:solidFill>
                          <a:latin typeface="Arial"/>
                          <a:cs typeface="Arial"/>
                        </a:rPr>
                        <a:t> </a:t>
                      </a:r>
                      <a:r>
                        <a:rPr sz="1000" b="1" spc="-10">
                          <a:solidFill>
                            <a:srgbClr val="003961"/>
                          </a:solidFill>
                          <a:latin typeface="Arial"/>
                          <a:cs typeface="Arial"/>
                        </a:rPr>
                        <a:t>POSITIVE</a:t>
                      </a:r>
                      <a:endParaRPr sz="1000">
                        <a:latin typeface="Arial"/>
                        <a:cs typeface="Arial"/>
                      </a:endParaRPr>
                    </a:p>
                    <a:p>
                      <a:pPr>
                        <a:lnSpc>
                          <a:spcPct val="100000"/>
                        </a:lnSpc>
                        <a:spcBef>
                          <a:spcPts val="10"/>
                        </a:spcBef>
                      </a:pPr>
                      <a:endParaRPr sz="1000">
                        <a:latin typeface="Times New Roman"/>
                        <a:cs typeface="Times New Roman"/>
                      </a:endParaRPr>
                    </a:p>
                    <a:p>
                      <a:pPr marL="91440" marR="393700">
                        <a:lnSpc>
                          <a:spcPct val="107100"/>
                        </a:lnSpc>
                      </a:pPr>
                      <a:r>
                        <a:rPr sz="1000" spc="-25">
                          <a:solidFill>
                            <a:srgbClr val="003961"/>
                          </a:solidFill>
                          <a:latin typeface="Arial"/>
                          <a:cs typeface="Arial"/>
                        </a:rPr>
                        <a:t>Entity</a:t>
                      </a:r>
                      <a:r>
                        <a:rPr sz="1000" spc="-40">
                          <a:solidFill>
                            <a:srgbClr val="003961"/>
                          </a:solidFill>
                          <a:latin typeface="Arial"/>
                          <a:cs typeface="Arial"/>
                        </a:rPr>
                        <a:t> </a:t>
                      </a:r>
                      <a:r>
                        <a:rPr sz="1000" spc="-20">
                          <a:solidFill>
                            <a:srgbClr val="003961"/>
                          </a:solidFill>
                          <a:latin typeface="Arial"/>
                          <a:cs typeface="Arial"/>
                        </a:rPr>
                        <a:t>effectively manages</a:t>
                      </a:r>
                      <a:r>
                        <a:rPr sz="1000" spc="-10">
                          <a:solidFill>
                            <a:srgbClr val="003961"/>
                          </a:solidFill>
                          <a:latin typeface="Arial"/>
                          <a:cs typeface="Arial"/>
                        </a:rPr>
                        <a:t> </a:t>
                      </a:r>
                      <a:r>
                        <a:rPr sz="1000">
                          <a:solidFill>
                            <a:srgbClr val="003961"/>
                          </a:solidFill>
                          <a:latin typeface="Arial"/>
                          <a:cs typeface="Arial"/>
                        </a:rPr>
                        <a:t>all </a:t>
                      </a:r>
                      <a:r>
                        <a:rPr sz="1000" spc="-20">
                          <a:solidFill>
                            <a:srgbClr val="003961"/>
                          </a:solidFill>
                          <a:latin typeface="Arial"/>
                          <a:cs typeface="Arial"/>
                        </a:rPr>
                        <a:t>material</a:t>
                      </a:r>
                      <a:r>
                        <a:rPr sz="1000" spc="-15">
                          <a:solidFill>
                            <a:srgbClr val="003961"/>
                          </a:solidFill>
                          <a:latin typeface="Arial"/>
                          <a:cs typeface="Arial"/>
                        </a:rPr>
                        <a:t> </a:t>
                      </a:r>
                      <a:r>
                        <a:rPr sz="1000" spc="-25">
                          <a:solidFill>
                            <a:srgbClr val="003961"/>
                          </a:solidFill>
                          <a:latin typeface="Arial"/>
                          <a:cs typeface="Arial"/>
                        </a:rPr>
                        <a:t>ESG </a:t>
                      </a:r>
                      <a:r>
                        <a:rPr sz="1000" spc="-20">
                          <a:solidFill>
                            <a:srgbClr val="003961"/>
                          </a:solidFill>
                          <a:latin typeface="Arial"/>
                          <a:cs typeface="Arial"/>
                        </a:rPr>
                        <a:t>factors,</a:t>
                      </a:r>
                      <a:r>
                        <a:rPr sz="1000" spc="-60">
                          <a:solidFill>
                            <a:srgbClr val="003961"/>
                          </a:solidFill>
                          <a:latin typeface="Arial"/>
                          <a:cs typeface="Arial"/>
                        </a:rPr>
                        <a:t> </a:t>
                      </a:r>
                      <a:r>
                        <a:rPr sz="1000" spc="-10">
                          <a:solidFill>
                            <a:srgbClr val="003961"/>
                          </a:solidFill>
                          <a:latin typeface="Arial"/>
                          <a:cs typeface="Arial"/>
                        </a:rPr>
                        <a:t>going </a:t>
                      </a:r>
                      <a:r>
                        <a:rPr sz="1000" spc="-25">
                          <a:solidFill>
                            <a:srgbClr val="003961"/>
                          </a:solidFill>
                          <a:latin typeface="Arial"/>
                          <a:cs typeface="Arial"/>
                        </a:rPr>
                        <a:t>beyond</a:t>
                      </a:r>
                      <a:r>
                        <a:rPr sz="1000" spc="-20">
                          <a:solidFill>
                            <a:srgbClr val="003961"/>
                          </a:solidFill>
                          <a:latin typeface="Arial"/>
                          <a:cs typeface="Arial"/>
                        </a:rPr>
                        <a:t> </a:t>
                      </a:r>
                      <a:r>
                        <a:rPr sz="1000" spc="-10">
                          <a:solidFill>
                            <a:srgbClr val="003961"/>
                          </a:solidFill>
                          <a:latin typeface="Arial"/>
                          <a:cs typeface="Arial"/>
                        </a:rPr>
                        <a:t>best</a:t>
                      </a:r>
                      <a:r>
                        <a:rPr sz="1000" spc="-35">
                          <a:solidFill>
                            <a:srgbClr val="003961"/>
                          </a:solidFill>
                          <a:latin typeface="Arial"/>
                          <a:cs typeface="Arial"/>
                        </a:rPr>
                        <a:t> </a:t>
                      </a:r>
                      <a:r>
                        <a:rPr sz="1000" spc="-20">
                          <a:solidFill>
                            <a:srgbClr val="003961"/>
                          </a:solidFill>
                          <a:latin typeface="Arial"/>
                          <a:cs typeface="Arial"/>
                        </a:rPr>
                        <a:t>practices</a:t>
                      </a:r>
                      <a:r>
                        <a:rPr sz="1000" spc="-10">
                          <a:solidFill>
                            <a:srgbClr val="003961"/>
                          </a:solidFill>
                          <a:latin typeface="Arial"/>
                          <a:cs typeface="Arial"/>
                        </a:rPr>
                        <a:t> </a:t>
                      </a:r>
                      <a:r>
                        <a:rPr sz="1000" spc="-25">
                          <a:solidFill>
                            <a:srgbClr val="003961"/>
                          </a:solidFill>
                          <a:latin typeface="Arial"/>
                          <a:cs typeface="Arial"/>
                        </a:rPr>
                        <a:t>and </a:t>
                      </a:r>
                      <a:r>
                        <a:rPr sz="1000" spc="-30">
                          <a:solidFill>
                            <a:srgbClr val="003961"/>
                          </a:solidFill>
                          <a:latin typeface="Arial"/>
                          <a:cs typeface="Arial"/>
                        </a:rPr>
                        <a:t>potentially</a:t>
                      </a:r>
                      <a:r>
                        <a:rPr sz="1000" spc="5">
                          <a:solidFill>
                            <a:srgbClr val="003961"/>
                          </a:solidFill>
                          <a:latin typeface="Arial"/>
                          <a:cs typeface="Arial"/>
                        </a:rPr>
                        <a:t> </a:t>
                      </a:r>
                      <a:r>
                        <a:rPr sz="1000" spc="-20">
                          <a:solidFill>
                            <a:srgbClr val="003961"/>
                          </a:solidFill>
                          <a:latin typeface="Arial"/>
                          <a:cs typeface="Arial"/>
                        </a:rPr>
                        <a:t>leading</a:t>
                      </a:r>
                      <a:r>
                        <a:rPr sz="1000" spc="-25">
                          <a:solidFill>
                            <a:srgbClr val="003961"/>
                          </a:solidFill>
                          <a:latin typeface="Arial"/>
                          <a:cs typeface="Arial"/>
                        </a:rPr>
                        <a:t> </a:t>
                      </a:r>
                      <a:r>
                        <a:rPr sz="1000">
                          <a:solidFill>
                            <a:srgbClr val="003961"/>
                          </a:solidFill>
                          <a:latin typeface="Arial"/>
                          <a:cs typeface="Arial"/>
                        </a:rPr>
                        <a:t>to</a:t>
                      </a:r>
                      <a:r>
                        <a:rPr sz="1000" spc="-15">
                          <a:solidFill>
                            <a:srgbClr val="003961"/>
                          </a:solidFill>
                          <a:latin typeface="Arial"/>
                          <a:cs typeface="Arial"/>
                        </a:rPr>
                        <a:t> </a:t>
                      </a:r>
                      <a:r>
                        <a:rPr sz="1000">
                          <a:solidFill>
                            <a:srgbClr val="003961"/>
                          </a:solidFill>
                          <a:latin typeface="Arial"/>
                          <a:cs typeface="Arial"/>
                        </a:rPr>
                        <a:t>a</a:t>
                      </a:r>
                      <a:r>
                        <a:rPr sz="1000" spc="15">
                          <a:solidFill>
                            <a:srgbClr val="003961"/>
                          </a:solidFill>
                          <a:latin typeface="Arial"/>
                          <a:cs typeface="Arial"/>
                        </a:rPr>
                        <a:t> </a:t>
                      </a:r>
                      <a:r>
                        <a:rPr sz="1000" spc="-20">
                          <a:solidFill>
                            <a:srgbClr val="003961"/>
                          </a:solidFill>
                          <a:latin typeface="Arial"/>
                          <a:cs typeface="Arial"/>
                        </a:rPr>
                        <a:t>competitive</a:t>
                      </a:r>
                      <a:r>
                        <a:rPr sz="1000">
                          <a:solidFill>
                            <a:srgbClr val="003961"/>
                          </a:solidFill>
                          <a:latin typeface="Arial"/>
                          <a:cs typeface="Arial"/>
                        </a:rPr>
                        <a:t> </a:t>
                      </a:r>
                      <a:r>
                        <a:rPr sz="1000" spc="-10">
                          <a:solidFill>
                            <a:srgbClr val="003961"/>
                          </a:solidFill>
                          <a:latin typeface="Arial"/>
                          <a:cs typeface="Arial"/>
                        </a:rPr>
                        <a:t>advantage.</a:t>
                      </a:r>
                      <a:endParaRPr sz="1000">
                        <a:latin typeface="Arial"/>
                        <a:cs typeface="Arial"/>
                      </a:endParaRPr>
                    </a:p>
                    <a:p>
                      <a:pPr>
                        <a:lnSpc>
                          <a:spcPct val="100000"/>
                        </a:lnSpc>
                        <a:spcBef>
                          <a:spcPts val="45"/>
                        </a:spcBef>
                      </a:pPr>
                      <a:endParaRPr sz="1100">
                        <a:latin typeface="Times New Roman"/>
                        <a:cs typeface="Times New Roman"/>
                      </a:endParaRPr>
                    </a:p>
                    <a:p>
                      <a:pPr marL="91440">
                        <a:lnSpc>
                          <a:spcPct val="100000"/>
                        </a:lnSpc>
                      </a:pPr>
                      <a:r>
                        <a:rPr sz="1000" spc="-20">
                          <a:solidFill>
                            <a:srgbClr val="003961"/>
                          </a:solidFill>
                          <a:latin typeface="Arial"/>
                          <a:cs typeface="Arial"/>
                        </a:rPr>
                        <a:t>Generally does</a:t>
                      </a:r>
                      <a:r>
                        <a:rPr sz="1000" spc="-55">
                          <a:solidFill>
                            <a:srgbClr val="003961"/>
                          </a:solidFill>
                          <a:latin typeface="Arial"/>
                          <a:cs typeface="Arial"/>
                        </a:rPr>
                        <a:t> </a:t>
                      </a:r>
                      <a:r>
                        <a:rPr sz="1000" spc="-10">
                          <a:solidFill>
                            <a:srgbClr val="003961"/>
                          </a:solidFill>
                          <a:latin typeface="Arial"/>
                          <a:cs typeface="Arial"/>
                        </a:rPr>
                        <a:t>not</a:t>
                      </a:r>
                      <a:r>
                        <a:rPr sz="1000" spc="-55">
                          <a:solidFill>
                            <a:srgbClr val="003961"/>
                          </a:solidFill>
                          <a:latin typeface="Arial"/>
                          <a:cs typeface="Arial"/>
                        </a:rPr>
                        <a:t> </a:t>
                      </a:r>
                      <a:r>
                        <a:rPr sz="1000" spc="-20">
                          <a:solidFill>
                            <a:srgbClr val="003961"/>
                          </a:solidFill>
                          <a:latin typeface="Arial"/>
                          <a:cs typeface="Arial"/>
                        </a:rPr>
                        <a:t>have</a:t>
                      </a:r>
                      <a:r>
                        <a:rPr sz="1000" spc="-45">
                          <a:solidFill>
                            <a:srgbClr val="003961"/>
                          </a:solidFill>
                          <a:latin typeface="Arial"/>
                          <a:cs typeface="Arial"/>
                        </a:rPr>
                        <a:t> </a:t>
                      </a:r>
                      <a:r>
                        <a:rPr sz="1000">
                          <a:solidFill>
                            <a:srgbClr val="003961"/>
                          </a:solidFill>
                          <a:latin typeface="Arial"/>
                          <a:cs typeface="Arial"/>
                        </a:rPr>
                        <a:t>ESG</a:t>
                      </a:r>
                      <a:r>
                        <a:rPr sz="1000" spc="-10">
                          <a:solidFill>
                            <a:srgbClr val="003961"/>
                          </a:solidFill>
                          <a:latin typeface="Arial"/>
                          <a:cs typeface="Arial"/>
                        </a:rPr>
                        <a:t> controversies.</a:t>
                      </a:r>
                      <a:endParaRPr sz="1000">
                        <a:latin typeface="Arial"/>
                        <a:cs typeface="Arial"/>
                      </a:endParaRPr>
                    </a:p>
                  </a:txBody>
                  <a:tcPr marL="0" marR="0" marT="34290" marB="0">
                    <a:lnB w="127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05791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050">
                        <a:latin typeface="Times New Roman"/>
                        <a:cs typeface="Times New Roman"/>
                      </a:endParaRPr>
                    </a:p>
                    <a:p>
                      <a:pPr algn="ctr">
                        <a:lnSpc>
                          <a:spcPct val="100000"/>
                        </a:lnSpc>
                      </a:pPr>
                      <a:r>
                        <a:rPr sz="1000" b="1">
                          <a:latin typeface="Arial"/>
                          <a:cs typeface="Arial"/>
                        </a:rPr>
                        <a:t>2</a:t>
                      </a:r>
                      <a:endParaRPr sz="1000">
                        <a:latin typeface="Arial"/>
                        <a:cs typeface="Arial"/>
                      </a:endParaRPr>
                    </a:p>
                  </a:txBody>
                  <a:tcPr marL="0" marR="0" marT="0" marB="0">
                    <a:lnT w="12700">
                      <a:solidFill>
                        <a:srgbClr val="FFFFFF"/>
                      </a:solidFill>
                      <a:prstDash val="solid"/>
                    </a:lnT>
                    <a:lnB w="12700">
                      <a:solidFill>
                        <a:srgbClr val="FFFFFF"/>
                      </a:solidFill>
                      <a:prstDash val="solid"/>
                    </a:lnB>
                    <a:solidFill>
                      <a:srgbClr val="9DC279"/>
                    </a:solidFill>
                  </a:tcPr>
                </a:tc>
                <a:tc>
                  <a:txBody>
                    <a:bodyPr/>
                    <a:lstStyle/>
                    <a:p>
                      <a:pPr marL="91440">
                        <a:lnSpc>
                          <a:spcPct val="100000"/>
                        </a:lnSpc>
                        <a:spcBef>
                          <a:spcPts val="270"/>
                        </a:spcBef>
                      </a:pPr>
                      <a:r>
                        <a:rPr sz="1000" b="1" spc="-10">
                          <a:solidFill>
                            <a:srgbClr val="003961"/>
                          </a:solidFill>
                          <a:latin typeface="Arial"/>
                          <a:cs typeface="Arial"/>
                        </a:rPr>
                        <a:t>SLIGHTLY</a:t>
                      </a:r>
                      <a:r>
                        <a:rPr sz="1000" b="1" spc="-45">
                          <a:solidFill>
                            <a:srgbClr val="003961"/>
                          </a:solidFill>
                          <a:latin typeface="Arial"/>
                          <a:cs typeface="Arial"/>
                        </a:rPr>
                        <a:t> </a:t>
                      </a:r>
                      <a:r>
                        <a:rPr sz="1000" b="1" spc="-10">
                          <a:solidFill>
                            <a:srgbClr val="003961"/>
                          </a:solidFill>
                          <a:latin typeface="Arial"/>
                          <a:cs typeface="Arial"/>
                        </a:rPr>
                        <a:t>POSITIVE</a:t>
                      </a:r>
                      <a:endParaRPr sz="1000">
                        <a:latin typeface="Arial"/>
                        <a:cs typeface="Arial"/>
                      </a:endParaRPr>
                    </a:p>
                    <a:p>
                      <a:pPr>
                        <a:lnSpc>
                          <a:spcPct val="100000"/>
                        </a:lnSpc>
                        <a:spcBef>
                          <a:spcPts val="10"/>
                        </a:spcBef>
                      </a:pPr>
                      <a:endParaRPr sz="1000">
                        <a:latin typeface="Times New Roman"/>
                        <a:cs typeface="Times New Roman"/>
                      </a:endParaRPr>
                    </a:p>
                    <a:p>
                      <a:pPr marL="91440" marR="431800">
                        <a:lnSpc>
                          <a:spcPct val="107100"/>
                        </a:lnSpc>
                      </a:pPr>
                      <a:r>
                        <a:rPr sz="1000" spc="-10">
                          <a:solidFill>
                            <a:srgbClr val="003961"/>
                          </a:solidFill>
                          <a:latin typeface="Arial"/>
                          <a:cs typeface="Arial"/>
                        </a:rPr>
                        <a:t>Entity</a:t>
                      </a:r>
                      <a:r>
                        <a:rPr sz="1000" spc="-55">
                          <a:solidFill>
                            <a:srgbClr val="003961"/>
                          </a:solidFill>
                          <a:latin typeface="Arial"/>
                          <a:cs typeface="Arial"/>
                        </a:rPr>
                        <a:t> </a:t>
                      </a:r>
                      <a:r>
                        <a:rPr sz="1000" spc="-10">
                          <a:solidFill>
                            <a:srgbClr val="003961"/>
                          </a:solidFill>
                          <a:latin typeface="Arial"/>
                          <a:cs typeface="Arial"/>
                        </a:rPr>
                        <a:t>has</a:t>
                      </a:r>
                      <a:r>
                        <a:rPr sz="1000" spc="-50">
                          <a:solidFill>
                            <a:srgbClr val="003961"/>
                          </a:solidFill>
                          <a:latin typeface="Arial"/>
                          <a:cs typeface="Arial"/>
                        </a:rPr>
                        <a:t> </a:t>
                      </a:r>
                      <a:r>
                        <a:rPr sz="1000" spc="-25">
                          <a:solidFill>
                            <a:srgbClr val="003961"/>
                          </a:solidFill>
                          <a:latin typeface="Arial"/>
                          <a:cs typeface="Arial"/>
                        </a:rPr>
                        <a:t>adequate</a:t>
                      </a:r>
                      <a:r>
                        <a:rPr sz="1000" spc="-120">
                          <a:solidFill>
                            <a:srgbClr val="003961"/>
                          </a:solidFill>
                          <a:latin typeface="Arial"/>
                          <a:cs typeface="Arial"/>
                        </a:rPr>
                        <a:t> </a:t>
                      </a:r>
                      <a:r>
                        <a:rPr sz="1000" spc="-10">
                          <a:solidFill>
                            <a:srgbClr val="003961"/>
                          </a:solidFill>
                          <a:latin typeface="Arial"/>
                          <a:cs typeface="Arial"/>
                        </a:rPr>
                        <a:t>ESG</a:t>
                      </a:r>
                      <a:r>
                        <a:rPr sz="1000" spc="-35">
                          <a:solidFill>
                            <a:srgbClr val="003961"/>
                          </a:solidFill>
                          <a:latin typeface="Arial"/>
                          <a:cs typeface="Arial"/>
                        </a:rPr>
                        <a:t> </a:t>
                      </a:r>
                      <a:r>
                        <a:rPr sz="1000">
                          <a:solidFill>
                            <a:srgbClr val="003961"/>
                          </a:solidFill>
                          <a:latin typeface="Arial"/>
                          <a:cs typeface="Arial"/>
                        </a:rPr>
                        <a:t>risk</a:t>
                      </a:r>
                      <a:r>
                        <a:rPr sz="1000" spc="5">
                          <a:solidFill>
                            <a:srgbClr val="003961"/>
                          </a:solidFill>
                          <a:latin typeface="Arial"/>
                          <a:cs typeface="Arial"/>
                        </a:rPr>
                        <a:t> </a:t>
                      </a:r>
                      <a:r>
                        <a:rPr sz="1000" spc="-10">
                          <a:solidFill>
                            <a:srgbClr val="003961"/>
                          </a:solidFill>
                          <a:latin typeface="Arial"/>
                          <a:cs typeface="Arial"/>
                        </a:rPr>
                        <a:t>management </a:t>
                      </a:r>
                      <a:r>
                        <a:rPr sz="1000" spc="-25">
                          <a:solidFill>
                            <a:srgbClr val="003961"/>
                          </a:solidFill>
                          <a:latin typeface="Arial"/>
                          <a:cs typeface="Arial"/>
                        </a:rPr>
                        <a:t>systems,</a:t>
                      </a:r>
                      <a:r>
                        <a:rPr sz="1000" spc="-35">
                          <a:solidFill>
                            <a:srgbClr val="003961"/>
                          </a:solidFill>
                          <a:latin typeface="Arial"/>
                          <a:cs typeface="Arial"/>
                        </a:rPr>
                        <a:t> </a:t>
                      </a:r>
                      <a:r>
                        <a:rPr sz="1000">
                          <a:solidFill>
                            <a:srgbClr val="003961"/>
                          </a:solidFill>
                          <a:latin typeface="Arial"/>
                          <a:cs typeface="Arial"/>
                        </a:rPr>
                        <a:t>such</a:t>
                      </a:r>
                      <a:r>
                        <a:rPr sz="1000" spc="-10">
                          <a:solidFill>
                            <a:srgbClr val="003961"/>
                          </a:solidFill>
                          <a:latin typeface="Arial"/>
                          <a:cs typeface="Arial"/>
                        </a:rPr>
                        <a:t> </a:t>
                      </a:r>
                      <a:r>
                        <a:rPr sz="1000" spc="-20">
                          <a:solidFill>
                            <a:srgbClr val="003961"/>
                          </a:solidFill>
                          <a:latin typeface="Arial"/>
                          <a:cs typeface="Arial"/>
                        </a:rPr>
                        <a:t>that</a:t>
                      </a:r>
                      <a:r>
                        <a:rPr sz="1000" spc="-40">
                          <a:solidFill>
                            <a:srgbClr val="003961"/>
                          </a:solidFill>
                          <a:latin typeface="Arial"/>
                          <a:cs typeface="Arial"/>
                        </a:rPr>
                        <a:t> </a:t>
                      </a:r>
                      <a:r>
                        <a:rPr sz="1000" spc="-20">
                          <a:solidFill>
                            <a:srgbClr val="003961"/>
                          </a:solidFill>
                          <a:latin typeface="Arial"/>
                          <a:cs typeface="Arial"/>
                        </a:rPr>
                        <a:t>material</a:t>
                      </a:r>
                      <a:r>
                        <a:rPr sz="1000" spc="-10">
                          <a:solidFill>
                            <a:srgbClr val="003961"/>
                          </a:solidFill>
                          <a:latin typeface="Arial"/>
                          <a:cs typeface="Arial"/>
                        </a:rPr>
                        <a:t> </a:t>
                      </a:r>
                      <a:r>
                        <a:rPr sz="1000">
                          <a:solidFill>
                            <a:srgbClr val="003961"/>
                          </a:solidFill>
                          <a:latin typeface="Arial"/>
                          <a:cs typeface="Arial"/>
                        </a:rPr>
                        <a:t>ESG</a:t>
                      </a:r>
                      <a:r>
                        <a:rPr sz="1000" spc="10">
                          <a:solidFill>
                            <a:srgbClr val="003961"/>
                          </a:solidFill>
                          <a:latin typeface="Arial"/>
                          <a:cs typeface="Arial"/>
                        </a:rPr>
                        <a:t> </a:t>
                      </a:r>
                      <a:r>
                        <a:rPr sz="1000" spc="-20">
                          <a:solidFill>
                            <a:srgbClr val="003961"/>
                          </a:solidFill>
                          <a:latin typeface="Arial"/>
                          <a:cs typeface="Arial"/>
                        </a:rPr>
                        <a:t>factors</a:t>
                      </a:r>
                      <a:r>
                        <a:rPr sz="1000" spc="-15">
                          <a:solidFill>
                            <a:srgbClr val="003961"/>
                          </a:solidFill>
                          <a:latin typeface="Arial"/>
                          <a:cs typeface="Arial"/>
                        </a:rPr>
                        <a:t> </a:t>
                      </a:r>
                      <a:r>
                        <a:rPr sz="1000" spc="-25">
                          <a:solidFill>
                            <a:srgbClr val="003961"/>
                          </a:solidFill>
                          <a:latin typeface="Arial"/>
                          <a:cs typeface="Arial"/>
                        </a:rPr>
                        <a:t>are </a:t>
                      </a:r>
                      <a:r>
                        <a:rPr sz="1000" spc="-20">
                          <a:solidFill>
                            <a:srgbClr val="003961"/>
                          </a:solidFill>
                          <a:latin typeface="Arial"/>
                          <a:cs typeface="Arial"/>
                        </a:rPr>
                        <a:t>unlikely</a:t>
                      </a:r>
                      <a:r>
                        <a:rPr sz="1000" spc="-40">
                          <a:solidFill>
                            <a:srgbClr val="003961"/>
                          </a:solidFill>
                          <a:latin typeface="Arial"/>
                          <a:cs typeface="Arial"/>
                        </a:rPr>
                        <a:t> </a:t>
                      </a:r>
                      <a:r>
                        <a:rPr sz="1000">
                          <a:solidFill>
                            <a:srgbClr val="003961"/>
                          </a:solidFill>
                          <a:latin typeface="Arial"/>
                          <a:cs typeface="Arial"/>
                        </a:rPr>
                        <a:t>to</a:t>
                      </a:r>
                      <a:r>
                        <a:rPr sz="1000" spc="-20">
                          <a:solidFill>
                            <a:srgbClr val="003961"/>
                          </a:solidFill>
                          <a:latin typeface="Arial"/>
                          <a:cs typeface="Arial"/>
                        </a:rPr>
                        <a:t> pose</a:t>
                      </a:r>
                      <a:r>
                        <a:rPr sz="1000" spc="-60">
                          <a:solidFill>
                            <a:srgbClr val="003961"/>
                          </a:solidFill>
                          <a:latin typeface="Arial"/>
                          <a:cs typeface="Arial"/>
                        </a:rPr>
                        <a:t> </a:t>
                      </a:r>
                      <a:r>
                        <a:rPr sz="1000">
                          <a:solidFill>
                            <a:srgbClr val="003961"/>
                          </a:solidFill>
                          <a:latin typeface="Arial"/>
                          <a:cs typeface="Arial"/>
                        </a:rPr>
                        <a:t>a</a:t>
                      </a:r>
                      <a:r>
                        <a:rPr sz="1000" spc="-30">
                          <a:solidFill>
                            <a:srgbClr val="003961"/>
                          </a:solidFill>
                          <a:latin typeface="Arial"/>
                          <a:cs typeface="Arial"/>
                        </a:rPr>
                        <a:t> </a:t>
                      </a:r>
                      <a:r>
                        <a:rPr sz="1000" spc="-10">
                          <a:solidFill>
                            <a:srgbClr val="003961"/>
                          </a:solidFill>
                          <a:latin typeface="Arial"/>
                          <a:cs typeface="Arial"/>
                        </a:rPr>
                        <a:t>material</a:t>
                      </a:r>
                      <a:r>
                        <a:rPr sz="1000" spc="-20">
                          <a:solidFill>
                            <a:srgbClr val="003961"/>
                          </a:solidFill>
                          <a:latin typeface="Arial"/>
                          <a:cs typeface="Arial"/>
                        </a:rPr>
                        <a:t> threat.</a:t>
                      </a:r>
                      <a:r>
                        <a:rPr sz="1000" spc="-45">
                          <a:solidFill>
                            <a:srgbClr val="003961"/>
                          </a:solidFill>
                          <a:latin typeface="Arial"/>
                          <a:cs typeface="Arial"/>
                        </a:rPr>
                        <a:t> </a:t>
                      </a:r>
                      <a:r>
                        <a:rPr sz="1000">
                          <a:solidFill>
                            <a:srgbClr val="003961"/>
                          </a:solidFill>
                          <a:latin typeface="Arial"/>
                          <a:cs typeface="Arial"/>
                        </a:rPr>
                        <a:t>May</a:t>
                      </a:r>
                      <a:r>
                        <a:rPr sz="1000" spc="10">
                          <a:solidFill>
                            <a:srgbClr val="003961"/>
                          </a:solidFill>
                          <a:latin typeface="Arial"/>
                          <a:cs typeface="Arial"/>
                        </a:rPr>
                        <a:t> </a:t>
                      </a:r>
                      <a:r>
                        <a:rPr sz="1000" spc="-20">
                          <a:solidFill>
                            <a:srgbClr val="003961"/>
                          </a:solidFill>
                          <a:latin typeface="Arial"/>
                          <a:cs typeface="Arial"/>
                        </a:rPr>
                        <a:t>have</a:t>
                      </a:r>
                      <a:r>
                        <a:rPr sz="1000" spc="-45">
                          <a:solidFill>
                            <a:srgbClr val="003961"/>
                          </a:solidFill>
                          <a:latin typeface="Arial"/>
                          <a:cs typeface="Arial"/>
                        </a:rPr>
                        <a:t> </a:t>
                      </a:r>
                      <a:r>
                        <a:rPr sz="1000" spc="-50">
                          <a:solidFill>
                            <a:srgbClr val="003961"/>
                          </a:solidFill>
                          <a:latin typeface="Arial"/>
                          <a:cs typeface="Arial"/>
                        </a:rPr>
                        <a:t>a </a:t>
                      </a:r>
                      <a:r>
                        <a:rPr sz="1000">
                          <a:solidFill>
                            <a:srgbClr val="003961"/>
                          </a:solidFill>
                          <a:latin typeface="Arial"/>
                          <a:cs typeface="Arial"/>
                        </a:rPr>
                        <a:t>small</a:t>
                      </a:r>
                      <a:r>
                        <a:rPr sz="1000" spc="-60">
                          <a:solidFill>
                            <a:srgbClr val="003961"/>
                          </a:solidFill>
                          <a:latin typeface="Arial"/>
                          <a:cs typeface="Arial"/>
                        </a:rPr>
                        <a:t> </a:t>
                      </a:r>
                      <a:r>
                        <a:rPr sz="1000" spc="-20">
                          <a:solidFill>
                            <a:srgbClr val="003961"/>
                          </a:solidFill>
                          <a:latin typeface="Arial"/>
                          <a:cs typeface="Arial"/>
                        </a:rPr>
                        <a:t>number</a:t>
                      </a:r>
                      <a:r>
                        <a:rPr sz="1000" spc="-60">
                          <a:solidFill>
                            <a:srgbClr val="003961"/>
                          </a:solidFill>
                          <a:latin typeface="Arial"/>
                          <a:cs typeface="Arial"/>
                        </a:rPr>
                        <a:t> </a:t>
                      </a:r>
                      <a:r>
                        <a:rPr sz="1000">
                          <a:solidFill>
                            <a:srgbClr val="003961"/>
                          </a:solidFill>
                          <a:latin typeface="Arial"/>
                          <a:cs typeface="Arial"/>
                        </a:rPr>
                        <a:t>of</a:t>
                      </a:r>
                      <a:r>
                        <a:rPr sz="1000" spc="-60">
                          <a:solidFill>
                            <a:srgbClr val="003961"/>
                          </a:solidFill>
                          <a:latin typeface="Arial"/>
                          <a:cs typeface="Arial"/>
                        </a:rPr>
                        <a:t> </a:t>
                      </a:r>
                      <a:r>
                        <a:rPr sz="1000">
                          <a:solidFill>
                            <a:srgbClr val="003961"/>
                          </a:solidFill>
                          <a:latin typeface="Arial"/>
                          <a:cs typeface="Arial"/>
                        </a:rPr>
                        <a:t>ESG</a:t>
                      </a:r>
                      <a:r>
                        <a:rPr sz="1000" spc="-45">
                          <a:solidFill>
                            <a:srgbClr val="003961"/>
                          </a:solidFill>
                          <a:latin typeface="Arial"/>
                          <a:cs typeface="Arial"/>
                        </a:rPr>
                        <a:t> </a:t>
                      </a:r>
                      <a:r>
                        <a:rPr sz="1000" spc="-10">
                          <a:solidFill>
                            <a:srgbClr val="003961"/>
                          </a:solidFill>
                          <a:latin typeface="Arial"/>
                          <a:cs typeface="Arial"/>
                        </a:rPr>
                        <a:t>controversies.</a:t>
                      </a:r>
                      <a:endParaRPr sz="1000">
                        <a:latin typeface="Arial"/>
                        <a:cs typeface="Arial"/>
                      </a:endParaRPr>
                    </a:p>
                  </a:txBody>
                  <a:tcPr marL="0" marR="0" marT="34290" marB="0">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1057275">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050">
                        <a:latin typeface="Times New Roman"/>
                        <a:cs typeface="Times New Roman"/>
                      </a:endParaRPr>
                    </a:p>
                    <a:p>
                      <a:pPr algn="ctr">
                        <a:lnSpc>
                          <a:spcPct val="100000"/>
                        </a:lnSpc>
                      </a:pPr>
                      <a:r>
                        <a:rPr sz="1000" b="1">
                          <a:latin typeface="Arial"/>
                          <a:cs typeface="Arial"/>
                        </a:rPr>
                        <a:t>3</a:t>
                      </a:r>
                      <a:endParaRPr sz="1000">
                        <a:latin typeface="Arial"/>
                        <a:cs typeface="Arial"/>
                      </a:endParaRPr>
                    </a:p>
                  </a:txBody>
                  <a:tcPr marL="0" marR="0" marT="0" marB="0">
                    <a:lnT w="12700">
                      <a:solidFill>
                        <a:srgbClr val="FFFFFF"/>
                      </a:solidFill>
                      <a:prstDash val="solid"/>
                    </a:lnT>
                    <a:lnB w="12700">
                      <a:solidFill>
                        <a:srgbClr val="FFFFFF"/>
                      </a:solidFill>
                      <a:prstDash val="solid"/>
                    </a:lnB>
                    <a:solidFill>
                      <a:srgbClr val="FBC00E"/>
                    </a:solidFill>
                  </a:tcPr>
                </a:tc>
                <a:tc>
                  <a:txBody>
                    <a:bodyPr/>
                    <a:lstStyle/>
                    <a:p>
                      <a:pPr marL="91440">
                        <a:lnSpc>
                          <a:spcPct val="100000"/>
                        </a:lnSpc>
                        <a:spcBef>
                          <a:spcPts val="270"/>
                        </a:spcBef>
                      </a:pPr>
                      <a:r>
                        <a:rPr sz="1000" b="1" spc="-10">
                          <a:solidFill>
                            <a:srgbClr val="003961"/>
                          </a:solidFill>
                          <a:latin typeface="Arial"/>
                          <a:cs typeface="Arial"/>
                        </a:rPr>
                        <a:t>NEUTRAL</a:t>
                      </a:r>
                      <a:endParaRPr sz="1000">
                        <a:latin typeface="Arial"/>
                        <a:cs typeface="Arial"/>
                      </a:endParaRPr>
                    </a:p>
                    <a:p>
                      <a:pPr>
                        <a:lnSpc>
                          <a:spcPct val="100000"/>
                        </a:lnSpc>
                        <a:spcBef>
                          <a:spcPts val="15"/>
                        </a:spcBef>
                      </a:pPr>
                      <a:endParaRPr sz="1000">
                        <a:latin typeface="Times New Roman"/>
                        <a:cs typeface="Times New Roman"/>
                      </a:endParaRPr>
                    </a:p>
                    <a:p>
                      <a:pPr marL="91440" marR="247650">
                        <a:lnSpc>
                          <a:spcPct val="107000"/>
                        </a:lnSpc>
                      </a:pPr>
                      <a:r>
                        <a:rPr sz="1000" spc="-10">
                          <a:solidFill>
                            <a:srgbClr val="003961"/>
                          </a:solidFill>
                          <a:latin typeface="Arial"/>
                          <a:cs typeface="Arial"/>
                        </a:rPr>
                        <a:t>Entity</a:t>
                      </a:r>
                      <a:r>
                        <a:rPr sz="1000" spc="-30">
                          <a:solidFill>
                            <a:srgbClr val="003961"/>
                          </a:solidFill>
                          <a:latin typeface="Arial"/>
                          <a:cs typeface="Arial"/>
                        </a:rPr>
                        <a:t> </a:t>
                      </a:r>
                      <a:r>
                        <a:rPr sz="1000" spc="-10">
                          <a:solidFill>
                            <a:srgbClr val="003961"/>
                          </a:solidFill>
                          <a:latin typeface="Arial"/>
                          <a:cs typeface="Arial"/>
                        </a:rPr>
                        <a:t>has</a:t>
                      </a:r>
                      <a:r>
                        <a:rPr sz="1000" spc="-35">
                          <a:solidFill>
                            <a:srgbClr val="003961"/>
                          </a:solidFill>
                          <a:latin typeface="Arial"/>
                          <a:cs typeface="Arial"/>
                        </a:rPr>
                        <a:t> </a:t>
                      </a:r>
                      <a:r>
                        <a:rPr sz="1000" spc="-10">
                          <a:solidFill>
                            <a:srgbClr val="003961"/>
                          </a:solidFill>
                          <a:latin typeface="Arial"/>
                          <a:cs typeface="Arial"/>
                        </a:rPr>
                        <a:t>basic</a:t>
                      </a:r>
                      <a:r>
                        <a:rPr sz="1000" spc="-35">
                          <a:solidFill>
                            <a:srgbClr val="003961"/>
                          </a:solidFill>
                          <a:latin typeface="Arial"/>
                          <a:cs typeface="Arial"/>
                        </a:rPr>
                        <a:t> </a:t>
                      </a:r>
                      <a:r>
                        <a:rPr sz="1000">
                          <a:solidFill>
                            <a:srgbClr val="003961"/>
                          </a:solidFill>
                          <a:latin typeface="Arial"/>
                          <a:cs typeface="Arial"/>
                        </a:rPr>
                        <a:t>ESG</a:t>
                      </a:r>
                      <a:r>
                        <a:rPr sz="1000" spc="-25">
                          <a:solidFill>
                            <a:srgbClr val="003961"/>
                          </a:solidFill>
                          <a:latin typeface="Arial"/>
                          <a:cs typeface="Arial"/>
                        </a:rPr>
                        <a:t> </a:t>
                      </a:r>
                      <a:r>
                        <a:rPr sz="1000">
                          <a:solidFill>
                            <a:srgbClr val="003961"/>
                          </a:solidFill>
                          <a:latin typeface="Arial"/>
                          <a:cs typeface="Arial"/>
                        </a:rPr>
                        <a:t>risk </a:t>
                      </a:r>
                      <a:r>
                        <a:rPr sz="1000" spc="-35">
                          <a:solidFill>
                            <a:srgbClr val="003961"/>
                          </a:solidFill>
                          <a:latin typeface="Arial"/>
                          <a:cs typeface="Arial"/>
                        </a:rPr>
                        <a:t>management</a:t>
                      </a:r>
                      <a:r>
                        <a:rPr sz="1000" spc="-65">
                          <a:solidFill>
                            <a:srgbClr val="003961"/>
                          </a:solidFill>
                          <a:latin typeface="Arial"/>
                          <a:cs typeface="Arial"/>
                        </a:rPr>
                        <a:t> </a:t>
                      </a:r>
                      <a:r>
                        <a:rPr sz="1000" spc="-10">
                          <a:solidFill>
                            <a:srgbClr val="003961"/>
                          </a:solidFill>
                          <a:latin typeface="Arial"/>
                          <a:cs typeface="Arial"/>
                        </a:rPr>
                        <a:t>systems, </a:t>
                      </a:r>
                      <a:r>
                        <a:rPr sz="1000">
                          <a:solidFill>
                            <a:srgbClr val="003961"/>
                          </a:solidFill>
                          <a:latin typeface="Arial"/>
                          <a:cs typeface="Arial"/>
                        </a:rPr>
                        <a:t>but</a:t>
                      </a:r>
                      <a:r>
                        <a:rPr sz="1000" spc="-25">
                          <a:solidFill>
                            <a:srgbClr val="003961"/>
                          </a:solidFill>
                          <a:latin typeface="Arial"/>
                          <a:cs typeface="Arial"/>
                        </a:rPr>
                        <a:t> </a:t>
                      </a:r>
                      <a:r>
                        <a:rPr sz="1000" spc="-20">
                          <a:solidFill>
                            <a:srgbClr val="003961"/>
                          </a:solidFill>
                          <a:latin typeface="Arial"/>
                          <a:cs typeface="Arial"/>
                        </a:rPr>
                        <a:t>there</a:t>
                      </a:r>
                      <a:r>
                        <a:rPr sz="1000" spc="-55">
                          <a:solidFill>
                            <a:srgbClr val="003961"/>
                          </a:solidFill>
                          <a:latin typeface="Arial"/>
                          <a:cs typeface="Arial"/>
                        </a:rPr>
                        <a:t> </a:t>
                      </a:r>
                      <a:r>
                        <a:rPr sz="1000">
                          <a:solidFill>
                            <a:srgbClr val="003961"/>
                          </a:solidFill>
                          <a:latin typeface="Arial"/>
                          <a:cs typeface="Arial"/>
                        </a:rPr>
                        <a:t>is</a:t>
                      </a:r>
                      <a:r>
                        <a:rPr sz="1000" spc="45">
                          <a:solidFill>
                            <a:srgbClr val="003961"/>
                          </a:solidFill>
                          <a:latin typeface="Arial"/>
                          <a:cs typeface="Arial"/>
                        </a:rPr>
                        <a:t> </a:t>
                      </a:r>
                      <a:r>
                        <a:rPr sz="1000">
                          <a:solidFill>
                            <a:srgbClr val="003961"/>
                          </a:solidFill>
                          <a:latin typeface="Arial"/>
                          <a:cs typeface="Arial"/>
                        </a:rPr>
                        <a:t>not</a:t>
                      </a:r>
                      <a:r>
                        <a:rPr sz="1000" spc="-25">
                          <a:solidFill>
                            <a:srgbClr val="003961"/>
                          </a:solidFill>
                          <a:latin typeface="Arial"/>
                          <a:cs typeface="Arial"/>
                        </a:rPr>
                        <a:t> </a:t>
                      </a:r>
                      <a:r>
                        <a:rPr sz="1000" spc="-40">
                          <a:solidFill>
                            <a:srgbClr val="003961"/>
                          </a:solidFill>
                          <a:latin typeface="Arial"/>
                          <a:cs typeface="Arial"/>
                        </a:rPr>
                        <a:t>enough</a:t>
                      </a:r>
                      <a:r>
                        <a:rPr sz="1000" spc="-60">
                          <a:solidFill>
                            <a:srgbClr val="003961"/>
                          </a:solidFill>
                          <a:latin typeface="Arial"/>
                          <a:cs typeface="Arial"/>
                        </a:rPr>
                        <a:t> </a:t>
                      </a:r>
                      <a:r>
                        <a:rPr sz="1000" spc="-25">
                          <a:solidFill>
                            <a:srgbClr val="003961"/>
                          </a:solidFill>
                          <a:latin typeface="Arial"/>
                          <a:cs typeface="Arial"/>
                        </a:rPr>
                        <a:t>information</a:t>
                      </a:r>
                      <a:r>
                        <a:rPr sz="1000" spc="-55">
                          <a:solidFill>
                            <a:srgbClr val="003961"/>
                          </a:solidFill>
                          <a:latin typeface="Arial"/>
                          <a:cs typeface="Arial"/>
                        </a:rPr>
                        <a:t> </a:t>
                      </a:r>
                      <a:r>
                        <a:rPr sz="1000">
                          <a:solidFill>
                            <a:srgbClr val="003961"/>
                          </a:solidFill>
                          <a:latin typeface="Arial"/>
                          <a:cs typeface="Arial"/>
                        </a:rPr>
                        <a:t>to</a:t>
                      </a:r>
                      <a:r>
                        <a:rPr sz="1000" spc="15">
                          <a:solidFill>
                            <a:srgbClr val="003961"/>
                          </a:solidFill>
                          <a:latin typeface="Arial"/>
                          <a:cs typeface="Arial"/>
                        </a:rPr>
                        <a:t> </a:t>
                      </a:r>
                      <a:r>
                        <a:rPr sz="1000" spc="-10">
                          <a:solidFill>
                            <a:srgbClr val="003961"/>
                          </a:solidFill>
                          <a:latin typeface="Arial"/>
                          <a:cs typeface="Arial"/>
                        </a:rPr>
                        <a:t>evaluate </a:t>
                      </a:r>
                      <a:r>
                        <a:rPr sz="1000" spc="-35">
                          <a:solidFill>
                            <a:srgbClr val="003961"/>
                          </a:solidFill>
                          <a:latin typeface="Arial"/>
                          <a:cs typeface="Arial"/>
                        </a:rPr>
                        <a:t>effectiveness.</a:t>
                      </a:r>
                      <a:r>
                        <a:rPr sz="1000" spc="-45">
                          <a:solidFill>
                            <a:srgbClr val="003961"/>
                          </a:solidFill>
                          <a:latin typeface="Arial"/>
                          <a:cs typeface="Arial"/>
                        </a:rPr>
                        <a:t> </a:t>
                      </a:r>
                      <a:r>
                        <a:rPr sz="1000">
                          <a:solidFill>
                            <a:srgbClr val="003961"/>
                          </a:solidFill>
                          <a:latin typeface="Arial"/>
                          <a:cs typeface="Arial"/>
                        </a:rPr>
                        <a:t>May</a:t>
                      </a:r>
                      <a:r>
                        <a:rPr sz="1000" spc="10">
                          <a:solidFill>
                            <a:srgbClr val="003961"/>
                          </a:solidFill>
                          <a:latin typeface="Arial"/>
                          <a:cs typeface="Arial"/>
                        </a:rPr>
                        <a:t> </a:t>
                      </a:r>
                      <a:r>
                        <a:rPr sz="1000" spc="-10">
                          <a:solidFill>
                            <a:srgbClr val="003961"/>
                          </a:solidFill>
                          <a:latin typeface="Arial"/>
                          <a:cs typeface="Arial"/>
                        </a:rPr>
                        <a:t>have</a:t>
                      </a:r>
                      <a:r>
                        <a:rPr sz="1000" spc="-25">
                          <a:solidFill>
                            <a:srgbClr val="003961"/>
                          </a:solidFill>
                          <a:latin typeface="Arial"/>
                          <a:cs typeface="Arial"/>
                        </a:rPr>
                        <a:t> </a:t>
                      </a:r>
                      <a:r>
                        <a:rPr sz="1000">
                          <a:solidFill>
                            <a:srgbClr val="003961"/>
                          </a:solidFill>
                          <a:latin typeface="Arial"/>
                          <a:cs typeface="Arial"/>
                        </a:rPr>
                        <a:t>a</a:t>
                      </a:r>
                      <a:r>
                        <a:rPr sz="1000" spc="5">
                          <a:solidFill>
                            <a:srgbClr val="003961"/>
                          </a:solidFill>
                          <a:latin typeface="Arial"/>
                          <a:cs typeface="Arial"/>
                        </a:rPr>
                        <a:t> </a:t>
                      </a:r>
                      <a:r>
                        <a:rPr sz="1000" spc="-20">
                          <a:solidFill>
                            <a:srgbClr val="003961"/>
                          </a:solidFill>
                          <a:latin typeface="Arial"/>
                          <a:cs typeface="Arial"/>
                        </a:rPr>
                        <a:t>moderate</a:t>
                      </a:r>
                      <a:r>
                        <a:rPr sz="1000" spc="-40">
                          <a:solidFill>
                            <a:srgbClr val="003961"/>
                          </a:solidFill>
                          <a:latin typeface="Arial"/>
                          <a:cs typeface="Arial"/>
                        </a:rPr>
                        <a:t> </a:t>
                      </a:r>
                      <a:r>
                        <a:rPr sz="1000">
                          <a:solidFill>
                            <a:srgbClr val="003961"/>
                          </a:solidFill>
                          <a:latin typeface="Arial"/>
                          <a:cs typeface="Arial"/>
                        </a:rPr>
                        <a:t>number</a:t>
                      </a:r>
                      <a:r>
                        <a:rPr sz="1000" spc="-20">
                          <a:solidFill>
                            <a:srgbClr val="003961"/>
                          </a:solidFill>
                          <a:latin typeface="Arial"/>
                          <a:cs typeface="Arial"/>
                        </a:rPr>
                        <a:t> </a:t>
                      </a:r>
                      <a:r>
                        <a:rPr sz="1000" spc="-25">
                          <a:solidFill>
                            <a:srgbClr val="003961"/>
                          </a:solidFill>
                          <a:latin typeface="Arial"/>
                          <a:cs typeface="Arial"/>
                        </a:rPr>
                        <a:t>of </a:t>
                      </a:r>
                      <a:r>
                        <a:rPr sz="1000" spc="-10">
                          <a:solidFill>
                            <a:srgbClr val="003961"/>
                          </a:solidFill>
                          <a:latin typeface="Arial"/>
                          <a:cs typeface="Arial"/>
                        </a:rPr>
                        <a:t>controversies.</a:t>
                      </a:r>
                      <a:endParaRPr sz="1000">
                        <a:latin typeface="Arial"/>
                        <a:cs typeface="Arial"/>
                      </a:endParaRPr>
                    </a:p>
                  </a:txBody>
                  <a:tcPr marL="0" marR="0" marT="34290" marB="0">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894080">
                <a:tc>
                  <a:txBody>
                    <a:bodyPr/>
                    <a:lstStyle/>
                    <a:p>
                      <a:pPr>
                        <a:lnSpc>
                          <a:spcPct val="100000"/>
                        </a:lnSpc>
                      </a:pPr>
                      <a:endParaRPr sz="1100">
                        <a:latin typeface="Times New Roman"/>
                        <a:cs typeface="Times New Roman"/>
                      </a:endParaRPr>
                    </a:p>
                    <a:p>
                      <a:pPr>
                        <a:lnSpc>
                          <a:spcPct val="100000"/>
                        </a:lnSpc>
                        <a:spcBef>
                          <a:spcPts val="45"/>
                        </a:spcBef>
                      </a:pPr>
                      <a:endParaRPr sz="1500">
                        <a:latin typeface="Times New Roman"/>
                        <a:cs typeface="Times New Roman"/>
                      </a:endParaRPr>
                    </a:p>
                    <a:p>
                      <a:pPr algn="ctr">
                        <a:lnSpc>
                          <a:spcPct val="100000"/>
                        </a:lnSpc>
                        <a:spcBef>
                          <a:spcPts val="5"/>
                        </a:spcBef>
                      </a:pPr>
                      <a:r>
                        <a:rPr sz="1000" b="1">
                          <a:latin typeface="Arial"/>
                          <a:cs typeface="Arial"/>
                        </a:rPr>
                        <a:t>4</a:t>
                      </a:r>
                      <a:endParaRPr sz="1000">
                        <a:latin typeface="Arial"/>
                        <a:cs typeface="Arial"/>
                      </a:endParaRPr>
                    </a:p>
                  </a:txBody>
                  <a:tcPr marL="0" marR="0" marT="0" marB="0">
                    <a:lnT w="12700">
                      <a:solidFill>
                        <a:srgbClr val="FFFFFF"/>
                      </a:solidFill>
                      <a:prstDash val="solid"/>
                    </a:lnT>
                    <a:lnB w="12700">
                      <a:solidFill>
                        <a:srgbClr val="FFFFFF"/>
                      </a:solidFill>
                      <a:prstDash val="solid"/>
                    </a:lnB>
                    <a:solidFill>
                      <a:srgbClr val="F8A25F"/>
                    </a:solidFill>
                  </a:tcPr>
                </a:tc>
                <a:tc>
                  <a:txBody>
                    <a:bodyPr/>
                    <a:lstStyle/>
                    <a:p>
                      <a:pPr marL="91440">
                        <a:lnSpc>
                          <a:spcPct val="100000"/>
                        </a:lnSpc>
                        <a:spcBef>
                          <a:spcPts val="270"/>
                        </a:spcBef>
                      </a:pPr>
                      <a:r>
                        <a:rPr sz="1000" b="1" spc="-10">
                          <a:solidFill>
                            <a:srgbClr val="003961"/>
                          </a:solidFill>
                          <a:latin typeface="Arial"/>
                          <a:cs typeface="Arial"/>
                        </a:rPr>
                        <a:t>SLIGHTLY</a:t>
                      </a:r>
                      <a:r>
                        <a:rPr sz="1000" b="1" spc="-45">
                          <a:solidFill>
                            <a:srgbClr val="003961"/>
                          </a:solidFill>
                          <a:latin typeface="Arial"/>
                          <a:cs typeface="Arial"/>
                        </a:rPr>
                        <a:t> </a:t>
                      </a:r>
                      <a:r>
                        <a:rPr sz="1000" b="1" spc="-10">
                          <a:solidFill>
                            <a:srgbClr val="003961"/>
                          </a:solidFill>
                          <a:latin typeface="Arial"/>
                          <a:cs typeface="Arial"/>
                        </a:rPr>
                        <a:t>NEGATIVE</a:t>
                      </a:r>
                      <a:endParaRPr sz="1000">
                        <a:latin typeface="Arial"/>
                        <a:cs typeface="Arial"/>
                      </a:endParaRPr>
                    </a:p>
                    <a:p>
                      <a:pPr>
                        <a:lnSpc>
                          <a:spcPct val="100000"/>
                        </a:lnSpc>
                        <a:spcBef>
                          <a:spcPts val="10"/>
                        </a:spcBef>
                      </a:pPr>
                      <a:endParaRPr sz="1000">
                        <a:latin typeface="Times New Roman"/>
                        <a:cs typeface="Times New Roman"/>
                      </a:endParaRPr>
                    </a:p>
                    <a:p>
                      <a:pPr marL="91440" marR="153035">
                        <a:lnSpc>
                          <a:spcPct val="107000"/>
                        </a:lnSpc>
                        <a:spcBef>
                          <a:spcPts val="5"/>
                        </a:spcBef>
                      </a:pPr>
                      <a:r>
                        <a:rPr sz="1000">
                          <a:solidFill>
                            <a:srgbClr val="003961"/>
                          </a:solidFill>
                          <a:latin typeface="Arial"/>
                          <a:cs typeface="Arial"/>
                        </a:rPr>
                        <a:t>Minimal</a:t>
                      </a:r>
                      <a:r>
                        <a:rPr sz="1000" spc="-20">
                          <a:solidFill>
                            <a:srgbClr val="003961"/>
                          </a:solidFill>
                          <a:latin typeface="Arial"/>
                          <a:cs typeface="Arial"/>
                        </a:rPr>
                        <a:t> </a:t>
                      </a:r>
                      <a:r>
                        <a:rPr sz="1000">
                          <a:solidFill>
                            <a:srgbClr val="003961"/>
                          </a:solidFill>
                          <a:latin typeface="Arial"/>
                          <a:cs typeface="Arial"/>
                        </a:rPr>
                        <a:t>ESG</a:t>
                      </a:r>
                      <a:r>
                        <a:rPr sz="1000" spc="-30">
                          <a:solidFill>
                            <a:srgbClr val="003961"/>
                          </a:solidFill>
                          <a:latin typeface="Arial"/>
                          <a:cs typeface="Arial"/>
                        </a:rPr>
                        <a:t> </a:t>
                      </a:r>
                      <a:r>
                        <a:rPr sz="1000">
                          <a:solidFill>
                            <a:srgbClr val="003961"/>
                          </a:solidFill>
                          <a:latin typeface="Arial"/>
                          <a:cs typeface="Arial"/>
                        </a:rPr>
                        <a:t>risk</a:t>
                      </a:r>
                      <a:r>
                        <a:rPr sz="1000" spc="-5">
                          <a:solidFill>
                            <a:srgbClr val="003961"/>
                          </a:solidFill>
                          <a:latin typeface="Arial"/>
                          <a:cs typeface="Arial"/>
                        </a:rPr>
                        <a:t> </a:t>
                      </a:r>
                      <a:r>
                        <a:rPr sz="1000" spc="-35">
                          <a:solidFill>
                            <a:srgbClr val="003961"/>
                          </a:solidFill>
                          <a:latin typeface="Arial"/>
                          <a:cs typeface="Arial"/>
                        </a:rPr>
                        <a:t>management</a:t>
                      </a:r>
                      <a:r>
                        <a:rPr sz="1000" spc="-100">
                          <a:solidFill>
                            <a:srgbClr val="003961"/>
                          </a:solidFill>
                          <a:latin typeface="Arial"/>
                          <a:cs typeface="Arial"/>
                        </a:rPr>
                        <a:t> </a:t>
                      </a:r>
                      <a:r>
                        <a:rPr sz="1000" spc="-10">
                          <a:solidFill>
                            <a:srgbClr val="003961"/>
                          </a:solidFill>
                          <a:latin typeface="Arial"/>
                          <a:cs typeface="Arial"/>
                        </a:rPr>
                        <a:t>means</a:t>
                      </a:r>
                      <a:r>
                        <a:rPr sz="1000" spc="-65">
                          <a:solidFill>
                            <a:srgbClr val="003961"/>
                          </a:solidFill>
                          <a:latin typeface="Arial"/>
                          <a:cs typeface="Arial"/>
                        </a:rPr>
                        <a:t> </a:t>
                      </a:r>
                      <a:r>
                        <a:rPr sz="1000" spc="-10">
                          <a:solidFill>
                            <a:srgbClr val="003961"/>
                          </a:solidFill>
                          <a:latin typeface="Arial"/>
                          <a:cs typeface="Arial"/>
                        </a:rPr>
                        <a:t>that</a:t>
                      </a:r>
                      <a:r>
                        <a:rPr sz="1000" spc="-65">
                          <a:solidFill>
                            <a:srgbClr val="003961"/>
                          </a:solidFill>
                          <a:latin typeface="Arial"/>
                          <a:cs typeface="Arial"/>
                        </a:rPr>
                        <a:t> </a:t>
                      </a:r>
                      <a:r>
                        <a:rPr sz="1000" spc="-25">
                          <a:solidFill>
                            <a:srgbClr val="003961"/>
                          </a:solidFill>
                          <a:latin typeface="Arial"/>
                          <a:cs typeface="Arial"/>
                        </a:rPr>
                        <a:t>ESG </a:t>
                      </a:r>
                      <a:r>
                        <a:rPr sz="1000">
                          <a:solidFill>
                            <a:srgbClr val="003961"/>
                          </a:solidFill>
                          <a:latin typeface="Arial"/>
                          <a:cs typeface="Arial"/>
                        </a:rPr>
                        <a:t>risk</a:t>
                      </a:r>
                      <a:r>
                        <a:rPr sz="1000" spc="-20">
                          <a:solidFill>
                            <a:srgbClr val="003961"/>
                          </a:solidFill>
                          <a:latin typeface="Arial"/>
                          <a:cs typeface="Arial"/>
                        </a:rPr>
                        <a:t> </a:t>
                      </a:r>
                      <a:r>
                        <a:rPr sz="1000">
                          <a:solidFill>
                            <a:srgbClr val="003961"/>
                          </a:solidFill>
                          <a:latin typeface="Arial"/>
                          <a:cs typeface="Arial"/>
                        </a:rPr>
                        <a:t>may</a:t>
                      </a:r>
                      <a:r>
                        <a:rPr sz="1000" spc="-35">
                          <a:solidFill>
                            <a:srgbClr val="003961"/>
                          </a:solidFill>
                          <a:latin typeface="Arial"/>
                          <a:cs typeface="Arial"/>
                        </a:rPr>
                        <a:t> </a:t>
                      </a:r>
                      <a:r>
                        <a:rPr sz="1000" spc="-10">
                          <a:solidFill>
                            <a:srgbClr val="003961"/>
                          </a:solidFill>
                          <a:latin typeface="Arial"/>
                          <a:cs typeface="Arial"/>
                        </a:rPr>
                        <a:t>pose</a:t>
                      </a:r>
                      <a:r>
                        <a:rPr sz="1000" spc="-60">
                          <a:solidFill>
                            <a:srgbClr val="003961"/>
                          </a:solidFill>
                          <a:latin typeface="Arial"/>
                          <a:cs typeface="Arial"/>
                        </a:rPr>
                        <a:t> </a:t>
                      </a:r>
                      <a:r>
                        <a:rPr sz="1000">
                          <a:solidFill>
                            <a:srgbClr val="003961"/>
                          </a:solidFill>
                          <a:latin typeface="Arial"/>
                          <a:cs typeface="Arial"/>
                        </a:rPr>
                        <a:t>a</a:t>
                      </a:r>
                      <a:r>
                        <a:rPr sz="1000" spc="-55">
                          <a:solidFill>
                            <a:srgbClr val="003961"/>
                          </a:solidFill>
                          <a:latin typeface="Arial"/>
                          <a:cs typeface="Arial"/>
                        </a:rPr>
                        <a:t> </a:t>
                      </a:r>
                      <a:r>
                        <a:rPr sz="1000" spc="-10">
                          <a:solidFill>
                            <a:srgbClr val="003961"/>
                          </a:solidFill>
                          <a:latin typeface="Arial"/>
                          <a:cs typeface="Arial"/>
                        </a:rPr>
                        <a:t>material</a:t>
                      </a:r>
                      <a:r>
                        <a:rPr sz="1000" spc="-45">
                          <a:solidFill>
                            <a:srgbClr val="003961"/>
                          </a:solidFill>
                          <a:latin typeface="Arial"/>
                          <a:cs typeface="Arial"/>
                        </a:rPr>
                        <a:t> </a:t>
                      </a:r>
                      <a:r>
                        <a:rPr sz="1000" spc="-25">
                          <a:solidFill>
                            <a:srgbClr val="003961"/>
                          </a:solidFill>
                          <a:latin typeface="Arial"/>
                          <a:cs typeface="Arial"/>
                        </a:rPr>
                        <a:t>threat</a:t>
                      </a:r>
                      <a:r>
                        <a:rPr sz="1000" spc="-60">
                          <a:solidFill>
                            <a:srgbClr val="003961"/>
                          </a:solidFill>
                          <a:latin typeface="Arial"/>
                          <a:cs typeface="Arial"/>
                        </a:rPr>
                        <a:t> </a:t>
                      </a:r>
                      <a:r>
                        <a:rPr sz="1000">
                          <a:solidFill>
                            <a:srgbClr val="003961"/>
                          </a:solidFill>
                          <a:latin typeface="Arial"/>
                          <a:cs typeface="Arial"/>
                        </a:rPr>
                        <a:t>to</a:t>
                      </a:r>
                      <a:r>
                        <a:rPr sz="1000" spc="-40">
                          <a:solidFill>
                            <a:srgbClr val="003961"/>
                          </a:solidFill>
                          <a:latin typeface="Arial"/>
                          <a:cs typeface="Arial"/>
                        </a:rPr>
                        <a:t> </a:t>
                      </a:r>
                      <a:r>
                        <a:rPr sz="1000" spc="-20">
                          <a:solidFill>
                            <a:srgbClr val="003961"/>
                          </a:solidFill>
                          <a:latin typeface="Arial"/>
                          <a:cs typeface="Arial"/>
                        </a:rPr>
                        <a:t>entity.</a:t>
                      </a:r>
                      <a:r>
                        <a:rPr sz="1000" spc="-10">
                          <a:solidFill>
                            <a:srgbClr val="003961"/>
                          </a:solidFill>
                          <a:latin typeface="Arial"/>
                          <a:cs typeface="Arial"/>
                        </a:rPr>
                        <a:t> </a:t>
                      </a:r>
                      <a:r>
                        <a:rPr sz="1000">
                          <a:solidFill>
                            <a:srgbClr val="003961"/>
                          </a:solidFill>
                          <a:latin typeface="Arial"/>
                          <a:cs typeface="Arial"/>
                        </a:rPr>
                        <a:t>May</a:t>
                      </a:r>
                      <a:r>
                        <a:rPr sz="1000" spc="-10">
                          <a:solidFill>
                            <a:srgbClr val="003961"/>
                          </a:solidFill>
                          <a:latin typeface="Arial"/>
                          <a:cs typeface="Arial"/>
                        </a:rPr>
                        <a:t> </a:t>
                      </a:r>
                      <a:r>
                        <a:rPr sz="1000" spc="-20">
                          <a:solidFill>
                            <a:srgbClr val="003961"/>
                          </a:solidFill>
                          <a:latin typeface="Arial"/>
                          <a:cs typeface="Arial"/>
                        </a:rPr>
                        <a:t>have </a:t>
                      </a:r>
                      <a:r>
                        <a:rPr sz="1000" spc="-25">
                          <a:solidFill>
                            <a:srgbClr val="003961"/>
                          </a:solidFill>
                          <a:latin typeface="Arial"/>
                          <a:cs typeface="Arial"/>
                        </a:rPr>
                        <a:t>moderate</a:t>
                      </a:r>
                      <a:r>
                        <a:rPr sz="1000" spc="-90">
                          <a:solidFill>
                            <a:srgbClr val="003961"/>
                          </a:solidFill>
                          <a:latin typeface="Arial"/>
                          <a:cs typeface="Arial"/>
                        </a:rPr>
                        <a:t> </a:t>
                      </a:r>
                      <a:r>
                        <a:rPr sz="1000">
                          <a:solidFill>
                            <a:srgbClr val="003961"/>
                          </a:solidFill>
                          <a:latin typeface="Arial"/>
                          <a:cs typeface="Arial"/>
                        </a:rPr>
                        <a:t>to</a:t>
                      </a:r>
                      <a:r>
                        <a:rPr sz="1000" spc="-5">
                          <a:solidFill>
                            <a:srgbClr val="003961"/>
                          </a:solidFill>
                          <a:latin typeface="Arial"/>
                          <a:cs typeface="Arial"/>
                        </a:rPr>
                        <a:t> </a:t>
                      </a:r>
                      <a:r>
                        <a:rPr sz="1000" spc="-10">
                          <a:solidFill>
                            <a:srgbClr val="003961"/>
                          </a:solidFill>
                          <a:latin typeface="Arial"/>
                          <a:cs typeface="Arial"/>
                        </a:rPr>
                        <a:t>severe</a:t>
                      </a:r>
                      <a:r>
                        <a:rPr sz="1000" spc="-35">
                          <a:solidFill>
                            <a:srgbClr val="003961"/>
                          </a:solidFill>
                          <a:latin typeface="Arial"/>
                          <a:cs typeface="Arial"/>
                        </a:rPr>
                        <a:t> </a:t>
                      </a:r>
                      <a:r>
                        <a:rPr sz="1000" spc="-10">
                          <a:solidFill>
                            <a:srgbClr val="003961"/>
                          </a:solidFill>
                          <a:latin typeface="Arial"/>
                          <a:cs typeface="Arial"/>
                        </a:rPr>
                        <a:t>ESG</a:t>
                      </a:r>
                      <a:r>
                        <a:rPr sz="1000" spc="-25">
                          <a:solidFill>
                            <a:srgbClr val="003961"/>
                          </a:solidFill>
                          <a:latin typeface="Arial"/>
                          <a:cs typeface="Arial"/>
                        </a:rPr>
                        <a:t> </a:t>
                      </a:r>
                      <a:r>
                        <a:rPr sz="1000" spc="-10">
                          <a:solidFill>
                            <a:srgbClr val="003961"/>
                          </a:solidFill>
                          <a:latin typeface="Arial"/>
                          <a:cs typeface="Arial"/>
                        </a:rPr>
                        <a:t>controversies.</a:t>
                      </a:r>
                      <a:endParaRPr sz="1000">
                        <a:latin typeface="Arial"/>
                        <a:cs typeface="Arial"/>
                      </a:endParaRPr>
                    </a:p>
                  </a:txBody>
                  <a:tcPr marL="0" marR="0" marT="34290" marB="0">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893444">
                <a:tc>
                  <a:txBody>
                    <a:bodyPr/>
                    <a:lstStyle/>
                    <a:p>
                      <a:pPr>
                        <a:lnSpc>
                          <a:spcPct val="100000"/>
                        </a:lnSpc>
                      </a:pPr>
                      <a:endParaRPr sz="1100">
                        <a:latin typeface="Times New Roman"/>
                        <a:cs typeface="Times New Roman"/>
                      </a:endParaRPr>
                    </a:p>
                    <a:p>
                      <a:pPr>
                        <a:lnSpc>
                          <a:spcPct val="100000"/>
                        </a:lnSpc>
                        <a:spcBef>
                          <a:spcPts val="50"/>
                        </a:spcBef>
                      </a:pPr>
                      <a:endParaRPr sz="1500">
                        <a:latin typeface="Times New Roman"/>
                        <a:cs typeface="Times New Roman"/>
                      </a:endParaRPr>
                    </a:p>
                    <a:p>
                      <a:pPr algn="ctr">
                        <a:lnSpc>
                          <a:spcPct val="100000"/>
                        </a:lnSpc>
                      </a:pPr>
                      <a:r>
                        <a:rPr sz="1000" b="1">
                          <a:latin typeface="Arial"/>
                          <a:cs typeface="Arial"/>
                        </a:rPr>
                        <a:t>5</a:t>
                      </a:r>
                      <a:endParaRPr sz="1000">
                        <a:latin typeface="Arial"/>
                        <a:cs typeface="Arial"/>
                      </a:endParaRPr>
                    </a:p>
                  </a:txBody>
                  <a:tcPr marL="0" marR="0" marT="0" marB="0">
                    <a:lnT w="12700">
                      <a:solidFill>
                        <a:srgbClr val="FFFFFF"/>
                      </a:solidFill>
                      <a:prstDash val="solid"/>
                    </a:lnT>
                    <a:solidFill>
                      <a:srgbClr val="DD6C52"/>
                    </a:solidFill>
                  </a:tcPr>
                </a:tc>
                <a:tc>
                  <a:txBody>
                    <a:bodyPr/>
                    <a:lstStyle/>
                    <a:p>
                      <a:pPr marL="91440">
                        <a:lnSpc>
                          <a:spcPct val="100000"/>
                        </a:lnSpc>
                        <a:spcBef>
                          <a:spcPts val="265"/>
                        </a:spcBef>
                      </a:pPr>
                      <a:r>
                        <a:rPr sz="1000" b="1" spc="-10" dirty="0">
                          <a:solidFill>
                            <a:srgbClr val="003961"/>
                          </a:solidFill>
                          <a:latin typeface="Arial"/>
                          <a:cs typeface="Arial"/>
                        </a:rPr>
                        <a:t>NET</a:t>
                      </a:r>
                      <a:r>
                        <a:rPr sz="1000" b="1" spc="-55" dirty="0">
                          <a:solidFill>
                            <a:srgbClr val="003961"/>
                          </a:solidFill>
                          <a:latin typeface="Arial"/>
                          <a:cs typeface="Arial"/>
                        </a:rPr>
                        <a:t> </a:t>
                      </a:r>
                      <a:r>
                        <a:rPr sz="1000" b="1" spc="-10" dirty="0">
                          <a:solidFill>
                            <a:srgbClr val="003961"/>
                          </a:solidFill>
                          <a:latin typeface="Arial"/>
                          <a:cs typeface="Arial"/>
                        </a:rPr>
                        <a:t>NEGATIVE</a:t>
                      </a:r>
                      <a:endParaRPr sz="1000" dirty="0">
                        <a:latin typeface="Arial"/>
                        <a:cs typeface="Arial"/>
                      </a:endParaRPr>
                    </a:p>
                    <a:p>
                      <a:pPr>
                        <a:lnSpc>
                          <a:spcPct val="100000"/>
                        </a:lnSpc>
                        <a:spcBef>
                          <a:spcPts val="15"/>
                        </a:spcBef>
                      </a:pPr>
                      <a:endParaRPr sz="1000" dirty="0">
                        <a:latin typeface="Times New Roman"/>
                        <a:cs typeface="Times New Roman"/>
                      </a:endParaRPr>
                    </a:p>
                    <a:p>
                      <a:pPr marL="91440" marR="153035">
                        <a:lnSpc>
                          <a:spcPct val="107000"/>
                        </a:lnSpc>
                      </a:pPr>
                      <a:r>
                        <a:rPr sz="1000" dirty="0">
                          <a:solidFill>
                            <a:srgbClr val="003961"/>
                          </a:solidFill>
                          <a:latin typeface="Arial"/>
                          <a:cs typeface="Arial"/>
                        </a:rPr>
                        <a:t>Minimal</a:t>
                      </a:r>
                      <a:r>
                        <a:rPr sz="1000" spc="-20" dirty="0">
                          <a:solidFill>
                            <a:srgbClr val="003961"/>
                          </a:solidFill>
                          <a:latin typeface="Arial"/>
                          <a:cs typeface="Arial"/>
                        </a:rPr>
                        <a:t> </a:t>
                      </a:r>
                      <a:r>
                        <a:rPr sz="1000" dirty="0">
                          <a:solidFill>
                            <a:srgbClr val="003961"/>
                          </a:solidFill>
                          <a:latin typeface="Arial"/>
                          <a:cs typeface="Arial"/>
                        </a:rPr>
                        <a:t>ESG</a:t>
                      </a:r>
                      <a:r>
                        <a:rPr sz="1000" spc="-30" dirty="0">
                          <a:solidFill>
                            <a:srgbClr val="003961"/>
                          </a:solidFill>
                          <a:latin typeface="Arial"/>
                          <a:cs typeface="Arial"/>
                        </a:rPr>
                        <a:t> </a:t>
                      </a:r>
                      <a:r>
                        <a:rPr sz="1000" dirty="0">
                          <a:solidFill>
                            <a:srgbClr val="003961"/>
                          </a:solidFill>
                          <a:latin typeface="Arial"/>
                          <a:cs typeface="Arial"/>
                        </a:rPr>
                        <a:t>risk</a:t>
                      </a:r>
                      <a:r>
                        <a:rPr sz="1000" spc="-5" dirty="0">
                          <a:solidFill>
                            <a:srgbClr val="003961"/>
                          </a:solidFill>
                          <a:latin typeface="Arial"/>
                          <a:cs typeface="Arial"/>
                        </a:rPr>
                        <a:t> </a:t>
                      </a:r>
                      <a:r>
                        <a:rPr sz="1000" spc="-35" dirty="0">
                          <a:solidFill>
                            <a:srgbClr val="003961"/>
                          </a:solidFill>
                          <a:latin typeface="Arial"/>
                          <a:cs typeface="Arial"/>
                        </a:rPr>
                        <a:t>management</a:t>
                      </a:r>
                      <a:r>
                        <a:rPr sz="1000" spc="-100" dirty="0">
                          <a:solidFill>
                            <a:srgbClr val="003961"/>
                          </a:solidFill>
                          <a:latin typeface="Arial"/>
                          <a:cs typeface="Arial"/>
                        </a:rPr>
                        <a:t> </a:t>
                      </a:r>
                      <a:r>
                        <a:rPr sz="1000" spc="-10" dirty="0">
                          <a:solidFill>
                            <a:srgbClr val="003961"/>
                          </a:solidFill>
                          <a:latin typeface="Arial"/>
                          <a:cs typeface="Arial"/>
                        </a:rPr>
                        <a:t>means</a:t>
                      </a:r>
                      <a:r>
                        <a:rPr sz="1000" spc="-65" dirty="0">
                          <a:solidFill>
                            <a:srgbClr val="003961"/>
                          </a:solidFill>
                          <a:latin typeface="Arial"/>
                          <a:cs typeface="Arial"/>
                        </a:rPr>
                        <a:t> </a:t>
                      </a:r>
                      <a:r>
                        <a:rPr sz="1000" spc="-10" dirty="0">
                          <a:solidFill>
                            <a:srgbClr val="003961"/>
                          </a:solidFill>
                          <a:latin typeface="Arial"/>
                          <a:cs typeface="Arial"/>
                        </a:rPr>
                        <a:t>that</a:t>
                      </a:r>
                      <a:r>
                        <a:rPr sz="1000" spc="-65" dirty="0">
                          <a:solidFill>
                            <a:srgbClr val="003961"/>
                          </a:solidFill>
                          <a:latin typeface="Arial"/>
                          <a:cs typeface="Arial"/>
                        </a:rPr>
                        <a:t> </a:t>
                      </a:r>
                      <a:r>
                        <a:rPr sz="1000" spc="-25" dirty="0">
                          <a:solidFill>
                            <a:srgbClr val="003961"/>
                          </a:solidFill>
                          <a:latin typeface="Arial"/>
                          <a:cs typeface="Arial"/>
                        </a:rPr>
                        <a:t>ESG </a:t>
                      </a:r>
                      <a:r>
                        <a:rPr sz="1000" dirty="0">
                          <a:solidFill>
                            <a:srgbClr val="003961"/>
                          </a:solidFill>
                          <a:latin typeface="Arial"/>
                          <a:cs typeface="Arial"/>
                        </a:rPr>
                        <a:t>risk</a:t>
                      </a:r>
                      <a:r>
                        <a:rPr sz="1000" spc="-20" dirty="0">
                          <a:solidFill>
                            <a:srgbClr val="003961"/>
                          </a:solidFill>
                          <a:latin typeface="Arial"/>
                          <a:cs typeface="Arial"/>
                        </a:rPr>
                        <a:t> </a:t>
                      </a:r>
                      <a:r>
                        <a:rPr sz="1000" dirty="0">
                          <a:solidFill>
                            <a:srgbClr val="003961"/>
                          </a:solidFill>
                          <a:latin typeface="Arial"/>
                          <a:cs typeface="Arial"/>
                        </a:rPr>
                        <a:t>may</a:t>
                      </a:r>
                      <a:r>
                        <a:rPr sz="1000" spc="-35" dirty="0">
                          <a:solidFill>
                            <a:srgbClr val="003961"/>
                          </a:solidFill>
                          <a:latin typeface="Arial"/>
                          <a:cs typeface="Arial"/>
                        </a:rPr>
                        <a:t> </a:t>
                      </a:r>
                      <a:r>
                        <a:rPr sz="1000" spc="-10" dirty="0">
                          <a:solidFill>
                            <a:srgbClr val="003961"/>
                          </a:solidFill>
                          <a:latin typeface="Arial"/>
                          <a:cs typeface="Arial"/>
                        </a:rPr>
                        <a:t>pose</a:t>
                      </a:r>
                      <a:r>
                        <a:rPr sz="1000" spc="-60" dirty="0">
                          <a:solidFill>
                            <a:srgbClr val="003961"/>
                          </a:solidFill>
                          <a:latin typeface="Arial"/>
                          <a:cs typeface="Arial"/>
                        </a:rPr>
                        <a:t> </a:t>
                      </a:r>
                      <a:r>
                        <a:rPr sz="1000" dirty="0">
                          <a:solidFill>
                            <a:srgbClr val="003961"/>
                          </a:solidFill>
                          <a:latin typeface="Arial"/>
                          <a:cs typeface="Arial"/>
                        </a:rPr>
                        <a:t>a</a:t>
                      </a:r>
                      <a:r>
                        <a:rPr sz="1000" spc="-55" dirty="0">
                          <a:solidFill>
                            <a:srgbClr val="003961"/>
                          </a:solidFill>
                          <a:latin typeface="Arial"/>
                          <a:cs typeface="Arial"/>
                        </a:rPr>
                        <a:t> </a:t>
                      </a:r>
                      <a:r>
                        <a:rPr sz="1000" spc="-10" dirty="0">
                          <a:solidFill>
                            <a:srgbClr val="003961"/>
                          </a:solidFill>
                          <a:latin typeface="Arial"/>
                          <a:cs typeface="Arial"/>
                        </a:rPr>
                        <a:t>material</a:t>
                      </a:r>
                      <a:r>
                        <a:rPr sz="1000" spc="-45" dirty="0">
                          <a:solidFill>
                            <a:srgbClr val="003961"/>
                          </a:solidFill>
                          <a:latin typeface="Arial"/>
                          <a:cs typeface="Arial"/>
                        </a:rPr>
                        <a:t> </a:t>
                      </a:r>
                      <a:r>
                        <a:rPr sz="1000" spc="-25" dirty="0">
                          <a:solidFill>
                            <a:srgbClr val="003961"/>
                          </a:solidFill>
                          <a:latin typeface="Arial"/>
                          <a:cs typeface="Arial"/>
                        </a:rPr>
                        <a:t>threat</a:t>
                      </a:r>
                      <a:r>
                        <a:rPr sz="1000" spc="-60" dirty="0">
                          <a:solidFill>
                            <a:srgbClr val="003961"/>
                          </a:solidFill>
                          <a:latin typeface="Arial"/>
                          <a:cs typeface="Arial"/>
                        </a:rPr>
                        <a:t> </a:t>
                      </a:r>
                      <a:r>
                        <a:rPr sz="1000" dirty="0">
                          <a:solidFill>
                            <a:srgbClr val="003961"/>
                          </a:solidFill>
                          <a:latin typeface="Arial"/>
                          <a:cs typeface="Arial"/>
                        </a:rPr>
                        <a:t>to</a:t>
                      </a:r>
                      <a:r>
                        <a:rPr sz="1000" spc="-40" dirty="0">
                          <a:solidFill>
                            <a:srgbClr val="003961"/>
                          </a:solidFill>
                          <a:latin typeface="Arial"/>
                          <a:cs typeface="Arial"/>
                        </a:rPr>
                        <a:t> </a:t>
                      </a:r>
                      <a:r>
                        <a:rPr sz="1000" spc="-20" dirty="0">
                          <a:solidFill>
                            <a:srgbClr val="003961"/>
                          </a:solidFill>
                          <a:latin typeface="Arial"/>
                          <a:cs typeface="Arial"/>
                        </a:rPr>
                        <a:t>entity.</a:t>
                      </a:r>
                      <a:r>
                        <a:rPr sz="1000" spc="-10" dirty="0">
                          <a:solidFill>
                            <a:srgbClr val="003961"/>
                          </a:solidFill>
                          <a:latin typeface="Arial"/>
                          <a:cs typeface="Arial"/>
                        </a:rPr>
                        <a:t> </a:t>
                      </a:r>
                      <a:r>
                        <a:rPr sz="1000" dirty="0">
                          <a:solidFill>
                            <a:srgbClr val="003961"/>
                          </a:solidFill>
                          <a:latin typeface="Arial"/>
                          <a:cs typeface="Arial"/>
                        </a:rPr>
                        <a:t>May</a:t>
                      </a:r>
                      <a:r>
                        <a:rPr sz="1000" spc="-10" dirty="0">
                          <a:solidFill>
                            <a:srgbClr val="003961"/>
                          </a:solidFill>
                          <a:latin typeface="Arial"/>
                          <a:cs typeface="Arial"/>
                        </a:rPr>
                        <a:t> </a:t>
                      </a:r>
                      <a:r>
                        <a:rPr sz="1000" spc="-20" dirty="0">
                          <a:solidFill>
                            <a:srgbClr val="003961"/>
                          </a:solidFill>
                          <a:latin typeface="Arial"/>
                          <a:cs typeface="Arial"/>
                        </a:rPr>
                        <a:t>have </a:t>
                      </a:r>
                      <a:r>
                        <a:rPr sz="1000" spc="-25" dirty="0">
                          <a:solidFill>
                            <a:srgbClr val="003961"/>
                          </a:solidFill>
                          <a:latin typeface="Arial"/>
                          <a:cs typeface="Arial"/>
                        </a:rPr>
                        <a:t>moderate</a:t>
                      </a:r>
                      <a:r>
                        <a:rPr sz="1000" spc="-90" dirty="0">
                          <a:solidFill>
                            <a:srgbClr val="003961"/>
                          </a:solidFill>
                          <a:latin typeface="Arial"/>
                          <a:cs typeface="Arial"/>
                        </a:rPr>
                        <a:t> </a:t>
                      </a:r>
                      <a:r>
                        <a:rPr sz="1000" dirty="0">
                          <a:solidFill>
                            <a:srgbClr val="003961"/>
                          </a:solidFill>
                          <a:latin typeface="Arial"/>
                          <a:cs typeface="Arial"/>
                        </a:rPr>
                        <a:t>to</a:t>
                      </a:r>
                      <a:r>
                        <a:rPr sz="1000" spc="-5" dirty="0">
                          <a:solidFill>
                            <a:srgbClr val="003961"/>
                          </a:solidFill>
                          <a:latin typeface="Arial"/>
                          <a:cs typeface="Arial"/>
                        </a:rPr>
                        <a:t> </a:t>
                      </a:r>
                      <a:r>
                        <a:rPr sz="1000" spc="-10" dirty="0">
                          <a:solidFill>
                            <a:srgbClr val="003961"/>
                          </a:solidFill>
                          <a:latin typeface="Arial"/>
                          <a:cs typeface="Arial"/>
                        </a:rPr>
                        <a:t>severe</a:t>
                      </a:r>
                      <a:r>
                        <a:rPr sz="1000" spc="-35" dirty="0">
                          <a:solidFill>
                            <a:srgbClr val="003961"/>
                          </a:solidFill>
                          <a:latin typeface="Arial"/>
                          <a:cs typeface="Arial"/>
                        </a:rPr>
                        <a:t> </a:t>
                      </a:r>
                      <a:r>
                        <a:rPr sz="1000" spc="-10" dirty="0">
                          <a:solidFill>
                            <a:srgbClr val="003961"/>
                          </a:solidFill>
                          <a:latin typeface="Arial"/>
                          <a:cs typeface="Arial"/>
                        </a:rPr>
                        <a:t>ESG</a:t>
                      </a:r>
                      <a:r>
                        <a:rPr sz="1000" spc="-25" dirty="0">
                          <a:solidFill>
                            <a:srgbClr val="003961"/>
                          </a:solidFill>
                          <a:latin typeface="Arial"/>
                          <a:cs typeface="Arial"/>
                        </a:rPr>
                        <a:t> </a:t>
                      </a:r>
                      <a:r>
                        <a:rPr sz="1000" spc="-10" dirty="0">
                          <a:solidFill>
                            <a:srgbClr val="003961"/>
                          </a:solidFill>
                          <a:latin typeface="Arial"/>
                          <a:cs typeface="Arial"/>
                        </a:rPr>
                        <a:t>controversies.</a:t>
                      </a:r>
                      <a:endParaRPr sz="1000" dirty="0">
                        <a:latin typeface="Arial"/>
                        <a:cs typeface="Arial"/>
                      </a:endParaRPr>
                    </a:p>
                  </a:txBody>
                  <a:tcPr marL="0" marR="0" marT="33655" marB="0">
                    <a:lnT w="12700">
                      <a:solidFill>
                        <a:srgbClr val="FFFFFF"/>
                      </a:solidFill>
                      <a:prstDash val="solid"/>
                    </a:lnT>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8" name="object 9">
            <a:extLst>
              <a:ext uri="{FF2B5EF4-FFF2-40B4-BE49-F238E27FC236}">
                <a16:creationId xmlns:a16="http://schemas.microsoft.com/office/drawing/2014/main" id="{5B7CA99F-784A-4F90-B7C7-B7EC834E7993}"/>
              </a:ext>
            </a:extLst>
          </p:cNvPr>
          <p:cNvGraphicFramePr>
            <a:graphicFrameLocks noGrp="1"/>
          </p:cNvGraphicFramePr>
          <p:nvPr/>
        </p:nvGraphicFramePr>
        <p:xfrm>
          <a:off x="4510330" y="1333687"/>
          <a:ext cx="4841875" cy="5367018"/>
        </p:xfrm>
        <a:graphic>
          <a:graphicData uri="http://schemas.openxmlformats.org/drawingml/2006/table">
            <a:tbl>
              <a:tblPr firstRow="1" bandRow="1">
                <a:tableStyleId>{2D5ABB26-0587-4C30-8999-92F81FD0307C}</a:tableStyleId>
              </a:tblPr>
              <a:tblGrid>
                <a:gridCol w="973455">
                  <a:extLst>
                    <a:ext uri="{9D8B030D-6E8A-4147-A177-3AD203B41FA5}">
                      <a16:colId xmlns:a16="http://schemas.microsoft.com/office/drawing/2014/main" val="20000"/>
                    </a:ext>
                  </a:extLst>
                </a:gridCol>
                <a:gridCol w="3868420">
                  <a:extLst>
                    <a:ext uri="{9D8B030D-6E8A-4147-A177-3AD203B41FA5}">
                      <a16:colId xmlns:a16="http://schemas.microsoft.com/office/drawing/2014/main" val="20001"/>
                    </a:ext>
                  </a:extLst>
                </a:gridCol>
              </a:tblGrid>
              <a:tr h="245110">
                <a:tc>
                  <a:txBody>
                    <a:bodyPr/>
                    <a:lstStyle/>
                    <a:p>
                      <a:pPr marL="2540" algn="ctr">
                        <a:lnSpc>
                          <a:spcPct val="100000"/>
                        </a:lnSpc>
                        <a:spcBef>
                          <a:spcPts val="355"/>
                        </a:spcBef>
                      </a:pPr>
                      <a:r>
                        <a:rPr sz="900" spc="-10">
                          <a:solidFill>
                            <a:srgbClr val="153860"/>
                          </a:solidFill>
                          <a:latin typeface="Arial"/>
                          <a:cs typeface="Arial"/>
                        </a:rPr>
                        <a:t>RATING</a:t>
                      </a:r>
                      <a:endParaRPr sz="900">
                        <a:latin typeface="Arial"/>
                        <a:cs typeface="Arial"/>
                      </a:endParaRPr>
                    </a:p>
                  </a:txBody>
                  <a:tcPr marL="0" marR="0" marT="45085" marB="0">
                    <a:lnT w="12700">
                      <a:solidFill>
                        <a:srgbClr val="A7A8AA"/>
                      </a:solidFill>
                      <a:prstDash val="solid"/>
                    </a:lnT>
                  </a:tcPr>
                </a:tc>
                <a:tc>
                  <a:txBody>
                    <a:bodyPr/>
                    <a:lstStyle/>
                    <a:p>
                      <a:pPr marL="90805">
                        <a:lnSpc>
                          <a:spcPct val="100000"/>
                        </a:lnSpc>
                        <a:spcBef>
                          <a:spcPts val="355"/>
                        </a:spcBef>
                      </a:pPr>
                      <a:r>
                        <a:rPr sz="900" spc="-10">
                          <a:solidFill>
                            <a:srgbClr val="153860"/>
                          </a:solidFill>
                          <a:latin typeface="Arial"/>
                          <a:cs typeface="Arial"/>
                        </a:rPr>
                        <a:t>CRITERIA</a:t>
                      </a:r>
                      <a:endParaRPr sz="900">
                        <a:latin typeface="Arial"/>
                        <a:cs typeface="Arial"/>
                      </a:endParaRPr>
                    </a:p>
                  </a:txBody>
                  <a:tcPr marL="0" marR="0" marT="45085" marB="0">
                    <a:lnT w="12700">
                      <a:solidFill>
                        <a:srgbClr val="A7A8AA"/>
                      </a:solidFill>
                      <a:prstDash val="solid"/>
                    </a:lnT>
                  </a:tcPr>
                </a:tc>
                <a:extLst>
                  <a:ext uri="{0D108BD9-81ED-4DB2-BD59-A6C34878D82A}">
                    <a16:rowId xmlns:a16="http://schemas.microsoft.com/office/drawing/2014/main" val="10000"/>
                  </a:ext>
                </a:extLst>
              </a:tr>
              <a:tr h="122047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45"/>
                        </a:spcBef>
                      </a:pPr>
                      <a:endParaRPr sz="1600">
                        <a:latin typeface="Times New Roman"/>
                        <a:cs typeface="Times New Roman"/>
                      </a:endParaRPr>
                    </a:p>
                    <a:p>
                      <a:pPr algn="ctr">
                        <a:lnSpc>
                          <a:spcPct val="100000"/>
                        </a:lnSpc>
                      </a:pPr>
                      <a:r>
                        <a:rPr sz="1000" b="1">
                          <a:latin typeface="Arial"/>
                          <a:cs typeface="Arial"/>
                        </a:rPr>
                        <a:t>1</a:t>
                      </a:r>
                      <a:endParaRPr sz="1000">
                        <a:latin typeface="Arial"/>
                        <a:cs typeface="Arial"/>
                      </a:endParaRPr>
                    </a:p>
                  </a:txBody>
                  <a:tcPr marL="0" marR="0" marT="0" marB="0">
                    <a:lnB w="12700">
                      <a:solidFill>
                        <a:srgbClr val="FFFFFF"/>
                      </a:solidFill>
                      <a:prstDash val="solid"/>
                    </a:lnB>
                    <a:solidFill>
                      <a:srgbClr val="41AC46"/>
                    </a:solidFill>
                  </a:tcPr>
                </a:tc>
                <a:tc>
                  <a:txBody>
                    <a:bodyPr/>
                    <a:lstStyle/>
                    <a:p>
                      <a:pPr marL="92075">
                        <a:lnSpc>
                          <a:spcPct val="100000"/>
                        </a:lnSpc>
                        <a:spcBef>
                          <a:spcPts val="270"/>
                        </a:spcBef>
                      </a:pPr>
                      <a:r>
                        <a:rPr sz="1000" b="1" spc="-10">
                          <a:solidFill>
                            <a:srgbClr val="003961"/>
                          </a:solidFill>
                          <a:latin typeface="Arial"/>
                          <a:cs typeface="Arial"/>
                        </a:rPr>
                        <a:t>NET</a:t>
                      </a:r>
                      <a:r>
                        <a:rPr sz="1000" b="1" spc="-55">
                          <a:solidFill>
                            <a:srgbClr val="003961"/>
                          </a:solidFill>
                          <a:latin typeface="Arial"/>
                          <a:cs typeface="Arial"/>
                        </a:rPr>
                        <a:t> </a:t>
                      </a:r>
                      <a:r>
                        <a:rPr sz="1000" b="1" spc="-10">
                          <a:solidFill>
                            <a:srgbClr val="003961"/>
                          </a:solidFill>
                          <a:latin typeface="Arial"/>
                          <a:cs typeface="Arial"/>
                        </a:rPr>
                        <a:t>POSITIVE</a:t>
                      </a:r>
                      <a:endParaRPr sz="1000">
                        <a:latin typeface="Arial"/>
                        <a:cs typeface="Arial"/>
                      </a:endParaRPr>
                    </a:p>
                    <a:p>
                      <a:pPr>
                        <a:lnSpc>
                          <a:spcPct val="100000"/>
                        </a:lnSpc>
                        <a:spcBef>
                          <a:spcPts val="35"/>
                        </a:spcBef>
                      </a:pPr>
                      <a:endParaRPr sz="1050">
                        <a:latin typeface="Times New Roman"/>
                        <a:cs typeface="Times New Roman"/>
                      </a:endParaRPr>
                    </a:p>
                    <a:p>
                      <a:pPr marL="92075">
                        <a:lnSpc>
                          <a:spcPct val="100000"/>
                        </a:lnSpc>
                        <a:spcBef>
                          <a:spcPts val="5"/>
                        </a:spcBef>
                      </a:pPr>
                      <a:r>
                        <a:rPr sz="1000">
                          <a:solidFill>
                            <a:srgbClr val="003961"/>
                          </a:solidFill>
                          <a:latin typeface="Arial"/>
                          <a:cs typeface="Arial"/>
                        </a:rPr>
                        <a:t>The</a:t>
                      </a:r>
                      <a:r>
                        <a:rPr sz="1000" spc="-45">
                          <a:solidFill>
                            <a:srgbClr val="003961"/>
                          </a:solidFill>
                          <a:latin typeface="Arial"/>
                          <a:cs typeface="Arial"/>
                        </a:rPr>
                        <a:t> </a:t>
                      </a:r>
                      <a:r>
                        <a:rPr sz="1000">
                          <a:solidFill>
                            <a:srgbClr val="003961"/>
                          </a:solidFill>
                          <a:latin typeface="Arial"/>
                          <a:cs typeface="Arial"/>
                        </a:rPr>
                        <a:t>primary</a:t>
                      </a:r>
                      <a:r>
                        <a:rPr sz="1000" spc="-20">
                          <a:solidFill>
                            <a:srgbClr val="003961"/>
                          </a:solidFill>
                          <a:latin typeface="Arial"/>
                          <a:cs typeface="Arial"/>
                        </a:rPr>
                        <a:t> </a:t>
                      </a:r>
                      <a:r>
                        <a:rPr sz="1000" spc="-35">
                          <a:solidFill>
                            <a:srgbClr val="003961"/>
                          </a:solidFill>
                          <a:latin typeface="Arial"/>
                          <a:cs typeface="Arial"/>
                        </a:rPr>
                        <a:t>product/service</a:t>
                      </a:r>
                      <a:r>
                        <a:rPr sz="1000">
                          <a:solidFill>
                            <a:srgbClr val="003961"/>
                          </a:solidFill>
                          <a:latin typeface="Arial"/>
                          <a:cs typeface="Arial"/>
                        </a:rPr>
                        <a:t> </a:t>
                      </a:r>
                      <a:r>
                        <a:rPr sz="1000" spc="-25">
                          <a:solidFill>
                            <a:srgbClr val="003961"/>
                          </a:solidFill>
                          <a:latin typeface="Arial"/>
                          <a:cs typeface="Arial"/>
                        </a:rPr>
                        <a:t>offering</a:t>
                      </a:r>
                      <a:r>
                        <a:rPr sz="1000" spc="-70">
                          <a:solidFill>
                            <a:srgbClr val="003961"/>
                          </a:solidFill>
                          <a:latin typeface="Arial"/>
                          <a:cs typeface="Arial"/>
                        </a:rPr>
                        <a:t> </a:t>
                      </a:r>
                      <a:r>
                        <a:rPr sz="1000">
                          <a:solidFill>
                            <a:srgbClr val="003961"/>
                          </a:solidFill>
                          <a:latin typeface="Arial"/>
                          <a:cs typeface="Arial"/>
                        </a:rPr>
                        <a:t>solves</a:t>
                      </a:r>
                      <a:r>
                        <a:rPr sz="1000" spc="5">
                          <a:solidFill>
                            <a:srgbClr val="003961"/>
                          </a:solidFill>
                          <a:latin typeface="Arial"/>
                          <a:cs typeface="Arial"/>
                        </a:rPr>
                        <a:t> </a:t>
                      </a:r>
                      <a:r>
                        <a:rPr sz="1000">
                          <a:solidFill>
                            <a:srgbClr val="003961"/>
                          </a:solidFill>
                          <a:latin typeface="Arial"/>
                          <a:cs typeface="Arial"/>
                        </a:rPr>
                        <a:t>for</a:t>
                      </a:r>
                      <a:r>
                        <a:rPr sz="1000" spc="-20">
                          <a:solidFill>
                            <a:srgbClr val="003961"/>
                          </a:solidFill>
                          <a:latin typeface="Arial"/>
                          <a:cs typeface="Arial"/>
                        </a:rPr>
                        <a:t> </a:t>
                      </a:r>
                      <a:r>
                        <a:rPr sz="1000">
                          <a:solidFill>
                            <a:srgbClr val="003961"/>
                          </a:solidFill>
                          <a:latin typeface="Arial"/>
                          <a:cs typeface="Arial"/>
                        </a:rPr>
                        <a:t>a</a:t>
                      </a:r>
                      <a:r>
                        <a:rPr sz="1000" spc="5">
                          <a:solidFill>
                            <a:srgbClr val="003961"/>
                          </a:solidFill>
                          <a:latin typeface="Arial"/>
                          <a:cs typeface="Arial"/>
                        </a:rPr>
                        <a:t> </a:t>
                      </a:r>
                      <a:r>
                        <a:rPr sz="1000" spc="-10">
                          <a:solidFill>
                            <a:srgbClr val="003961"/>
                          </a:solidFill>
                          <a:latin typeface="Arial"/>
                          <a:cs typeface="Arial"/>
                        </a:rPr>
                        <a:t>critical</a:t>
                      </a:r>
                      <a:endParaRPr sz="1000">
                        <a:latin typeface="Arial"/>
                        <a:cs typeface="Arial"/>
                      </a:endParaRPr>
                    </a:p>
                    <a:p>
                      <a:pPr marL="92075">
                        <a:lnSpc>
                          <a:spcPct val="100000"/>
                        </a:lnSpc>
                        <a:spcBef>
                          <a:spcPts val="85"/>
                        </a:spcBef>
                      </a:pPr>
                      <a:r>
                        <a:rPr sz="1000" spc="-30">
                          <a:solidFill>
                            <a:srgbClr val="003961"/>
                          </a:solidFill>
                          <a:latin typeface="Arial"/>
                          <a:cs typeface="Arial"/>
                        </a:rPr>
                        <a:t>environmental</a:t>
                      </a:r>
                      <a:r>
                        <a:rPr sz="1000">
                          <a:solidFill>
                            <a:srgbClr val="003961"/>
                          </a:solidFill>
                          <a:latin typeface="Arial"/>
                          <a:cs typeface="Arial"/>
                        </a:rPr>
                        <a:t> </a:t>
                      </a:r>
                      <a:r>
                        <a:rPr sz="1000" spc="-10">
                          <a:solidFill>
                            <a:srgbClr val="003961"/>
                          </a:solidFill>
                          <a:latin typeface="Arial"/>
                          <a:cs typeface="Arial"/>
                        </a:rPr>
                        <a:t>and/or social</a:t>
                      </a:r>
                      <a:r>
                        <a:rPr sz="1000" spc="-25">
                          <a:solidFill>
                            <a:srgbClr val="003961"/>
                          </a:solidFill>
                          <a:latin typeface="Arial"/>
                          <a:cs typeface="Arial"/>
                        </a:rPr>
                        <a:t> </a:t>
                      </a:r>
                      <a:r>
                        <a:rPr sz="1000" spc="-10">
                          <a:solidFill>
                            <a:srgbClr val="003961"/>
                          </a:solidFill>
                          <a:latin typeface="Arial"/>
                          <a:cs typeface="Arial"/>
                        </a:rPr>
                        <a:t>challenge.</a:t>
                      </a:r>
                      <a:endParaRPr sz="1000">
                        <a:latin typeface="Arial"/>
                        <a:cs typeface="Arial"/>
                      </a:endParaRPr>
                    </a:p>
                    <a:p>
                      <a:pPr marL="92075" marR="432434">
                        <a:lnSpc>
                          <a:spcPct val="107000"/>
                        </a:lnSpc>
                      </a:pPr>
                      <a:r>
                        <a:rPr sz="1000" spc="-35">
                          <a:solidFill>
                            <a:srgbClr val="003961"/>
                          </a:solidFill>
                          <a:latin typeface="Arial"/>
                          <a:cs typeface="Arial"/>
                        </a:rPr>
                        <a:t>Sustainable</a:t>
                      </a:r>
                      <a:r>
                        <a:rPr sz="1000" spc="-25">
                          <a:solidFill>
                            <a:srgbClr val="003961"/>
                          </a:solidFill>
                          <a:latin typeface="Arial"/>
                          <a:cs typeface="Arial"/>
                        </a:rPr>
                        <a:t> </a:t>
                      </a:r>
                      <a:r>
                        <a:rPr sz="1000" spc="-30">
                          <a:solidFill>
                            <a:srgbClr val="003961"/>
                          </a:solidFill>
                          <a:latin typeface="Arial"/>
                          <a:cs typeface="Arial"/>
                        </a:rPr>
                        <a:t>operations</a:t>
                      </a:r>
                      <a:r>
                        <a:rPr sz="1000" spc="-5">
                          <a:solidFill>
                            <a:srgbClr val="003961"/>
                          </a:solidFill>
                          <a:latin typeface="Arial"/>
                          <a:cs typeface="Arial"/>
                        </a:rPr>
                        <a:t> </a:t>
                      </a:r>
                      <a:r>
                        <a:rPr sz="1000">
                          <a:solidFill>
                            <a:srgbClr val="003961"/>
                          </a:solidFill>
                          <a:latin typeface="Arial"/>
                          <a:cs typeface="Arial"/>
                        </a:rPr>
                        <a:t>are</a:t>
                      </a:r>
                      <a:r>
                        <a:rPr sz="1000" spc="-10">
                          <a:solidFill>
                            <a:srgbClr val="003961"/>
                          </a:solidFill>
                          <a:latin typeface="Arial"/>
                          <a:cs typeface="Arial"/>
                        </a:rPr>
                        <a:t> </a:t>
                      </a:r>
                      <a:r>
                        <a:rPr sz="1000" spc="-20">
                          <a:solidFill>
                            <a:srgbClr val="003961"/>
                          </a:solidFill>
                          <a:latin typeface="Arial"/>
                          <a:cs typeface="Arial"/>
                        </a:rPr>
                        <a:t>helping</a:t>
                      </a:r>
                      <a:r>
                        <a:rPr sz="1000" spc="-25">
                          <a:solidFill>
                            <a:srgbClr val="003961"/>
                          </a:solidFill>
                          <a:latin typeface="Arial"/>
                          <a:cs typeface="Arial"/>
                        </a:rPr>
                        <a:t> </a:t>
                      </a:r>
                      <a:r>
                        <a:rPr sz="1000">
                          <a:solidFill>
                            <a:srgbClr val="003961"/>
                          </a:solidFill>
                          <a:latin typeface="Arial"/>
                          <a:cs typeface="Arial"/>
                        </a:rPr>
                        <a:t>to</a:t>
                      </a:r>
                      <a:r>
                        <a:rPr sz="1000" spc="5">
                          <a:solidFill>
                            <a:srgbClr val="003961"/>
                          </a:solidFill>
                          <a:latin typeface="Arial"/>
                          <a:cs typeface="Arial"/>
                        </a:rPr>
                        <a:t> </a:t>
                      </a:r>
                      <a:r>
                        <a:rPr sz="1000">
                          <a:solidFill>
                            <a:srgbClr val="003961"/>
                          </a:solidFill>
                          <a:latin typeface="Arial"/>
                          <a:cs typeface="Arial"/>
                        </a:rPr>
                        <a:t>drive</a:t>
                      </a:r>
                      <a:r>
                        <a:rPr sz="1000" spc="25">
                          <a:solidFill>
                            <a:srgbClr val="003961"/>
                          </a:solidFill>
                          <a:latin typeface="Arial"/>
                          <a:cs typeface="Arial"/>
                        </a:rPr>
                        <a:t> </a:t>
                      </a:r>
                      <a:r>
                        <a:rPr sz="1000" spc="-30">
                          <a:solidFill>
                            <a:srgbClr val="003961"/>
                          </a:solidFill>
                          <a:latin typeface="Arial"/>
                          <a:cs typeface="Arial"/>
                        </a:rPr>
                        <a:t>potential</a:t>
                      </a:r>
                      <a:r>
                        <a:rPr sz="1000" spc="-15">
                          <a:solidFill>
                            <a:srgbClr val="003961"/>
                          </a:solidFill>
                          <a:latin typeface="Arial"/>
                          <a:cs typeface="Arial"/>
                        </a:rPr>
                        <a:t> </a:t>
                      </a:r>
                      <a:r>
                        <a:rPr sz="1000" spc="-10">
                          <a:solidFill>
                            <a:srgbClr val="003961"/>
                          </a:solidFill>
                          <a:latin typeface="Arial"/>
                          <a:cs typeface="Arial"/>
                        </a:rPr>
                        <a:t>business </a:t>
                      </a:r>
                      <a:r>
                        <a:rPr sz="1000" spc="-35">
                          <a:solidFill>
                            <a:srgbClr val="003961"/>
                          </a:solidFill>
                          <a:latin typeface="Arial"/>
                          <a:cs typeface="Arial"/>
                        </a:rPr>
                        <a:t>advantages</a:t>
                      </a:r>
                      <a:r>
                        <a:rPr sz="1000" spc="-15">
                          <a:solidFill>
                            <a:srgbClr val="003961"/>
                          </a:solidFill>
                          <a:latin typeface="Arial"/>
                          <a:cs typeface="Arial"/>
                        </a:rPr>
                        <a:t> </a:t>
                      </a:r>
                      <a:r>
                        <a:rPr sz="1000">
                          <a:solidFill>
                            <a:srgbClr val="003961"/>
                          </a:solidFill>
                          <a:latin typeface="Arial"/>
                          <a:cs typeface="Arial"/>
                        </a:rPr>
                        <a:t>and</a:t>
                      </a:r>
                      <a:r>
                        <a:rPr sz="1000" spc="-5">
                          <a:solidFill>
                            <a:srgbClr val="003961"/>
                          </a:solidFill>
                          <a:latin typeface="Arial"/>
                          <a:cs typeface="Arial"/>
                        </a:rPr>
                        <a:t> </a:t>
                      </a:r>
                      <a:r>
                        <a:rPr sz="1000" spc="-30">
                          <a:solidFill>
                            <a:srgbClr val="003961"/>
                          </a:solidFill>
                          <a:latin typeface="Arial"/>
                          <a:cs typeface="Arial"/>
                        </a:rPr>
                        <a:t>efficiencies,</a:t>
                      </a:r>
                      <a:r>
                        <a:rPr sz="1000" spc="5">
                          <a:solidFill>
                            <a:srgbClr val="003961"/>
                          </a:solidFill>
                          <a:latin typeface="Arial"/>
                          <a:cs typeface="Arial"/>
                        </a:rPr>
                        <a:t> </a:t>
                      </a:r>
                      <a:r>
                        <a:rPr sz="1000">
                          <a:solidFill>
                            <a:srgbClr val="003961"/>
                          </a:solidFill>
                          <a:latin typeface="Arial"/>
                          <a:cs typeface="Arial"/>
                        </a:rPr>
                        <a:t>and</a:t>
                      </a:r>
                      <a:r>
                        <a:rPr sz="1000" spc="-5">
                          <a:solidFill>
                            <a:srgbClr val="003961"/>
                          </a:solidFill>
                          <a:latin typeface="Arial"/>
                          <a:cs typeface="Arial"/>
                        </a:rPr>
                        <a:t> </a:t>
                      </a:r>
                      <a:r>
                        <a:rPr sz="1000" spc="-25">
                          <a:solidFill>
                            <a:srgbClr val="003961"/>
                          </a:solidFill>
                          <a:latin typeface="Arial"/>
                          <a:cs typeface="Arial"/>
                        </a:rPr>
                        <a:t>significantly</a:t>
                      </a:r>
                      <a:r>
                        <a:rPr sz="1000" spc="35">
                          <a:solidFill>
                            <a:srgbClr val="003961"/>
                          </a:solidFill>
                          <a:latin typeface="Arial"/>
                          <a:cs typeface="Arial"/>
                        </a:rPr>
                        <a:t> </a:t>
                      </a:r>
                      <a:r>
                        <a:rPr sz="1000" spc="-10">
                          <a:solidFill>
                            <a:srgbClr val="003961"/>
                          </a:solidFill>
                          <a:latin typeface="Arial"/>
                          <a:cs typeface="Arial"/>
                        </a:rPr>
                        <a:t>reducing</a:t>
                      </a:r>
                      <a:r>
                        <a:rPr sz="1000" spc="-15">
                          <a:solidFill>
                            <a:srgbClr val="003961"/>
                          </a:solidFill>
                          <a:latin typeface="Arial"/>
                          <a:cs typeface="Arial"/>
                        </a:rPr>
                        <a:t> </a:t>
                      </a:r>
                      <a:r>
                        <a:rPr sz="1000" spc="-25">
                          <a:solidFill>
                            <a:srgbClr val="003961"/>
                          </a:solidFill>
                          <a:latin typeface="Arial"/>
                          <a:cs typeface="Arial"/>
                        </a:rPr>
                        <a:t>or </a:t>
                      </a:r>
                      <a:r>
                        <a:rPr sz="1000" spc="-20">
                          <a:solidFill>
                            <a:srgbClr val="003961"/>
                          </a:solidFill>
                          <a:latin typeface="Arial"/>
                          <a:cs typeface="Arial"/>
                        </a:rPr>
                        <a:t>mitigating</a:t>
                      </a:r>
                      <a:r>
                        <a:rPr sz="1000" spc="-35">
                          <a:solidFill>
                            <a:srgbClr val="003961"/>
                          </a:solidFill>
                          <a:latin typeface="Arial"/>
                          <a:cs typeface="Arial"/>
                        </a:rPr>
                        <a:t> </a:t>
                      </a:r>
                      <a:r>
                        <a:rPr sz="1000">
                          <a:solidFill>
                            <a:srgbClr val="003961"/>
                          </a:solidFill>
                          <a:latin typeface="Arial"/>
                          <a:cs typeface="Arial"/>
                        </a:rPr>
                        <a:t>any</a:t>
                      </a:r>
                      <a:r>
                        <a:rPr sz="1000" spc="-10">
                          <a:solidFill>
                            <a:srgbClr val="003961"/>
                          </a:solidFill>
                          <a:latin typeface="Arial"/>
                          <a:cs typeface="Arial"/>
                        </a:rPr>
                        <a:t> </a:t>
                      </a:r>
                      <a:r>
                        <a:rPr sz="1000" spc="-20">
                          <a:solidFill>
                            <a:srgbClr val="003961"/>
                          </a:solidFill>
                          <a:latin typeface="Arial"/>
                          <a:cs typeface="Arial"/>
                        </a:rPr>
                        <a:t>negative</a:t>
                      </a:r>
                      <a:r>
                        <a:rPr sz="1000">
                          <a:solidFill>
                            <a:srgbClr val="003961"/>
                          </a:solidFill>
                          <a:latin typeface="Arial"/>
                          <a:cs typeface="Arial"/>
                        </a:rPr>
                        <a:t> </a:t>
                      </a:r>
                      <a:r>
                        <a:rPr sz="1000" spc="-35">
                          <a:solidFill>
                            <a:srgbClr val="003961"/>
                          </a:solidFill>
                          <a:latin typeface="Arial"/>
                          <a:cs typeface="Arial"/>
                        </a:rPr>
                        <a:t>environmental</a:t>
                      </a:r>
                      <a:r>
                        <a:rPr sz="1000" spc="-10">
                          <a:solidFill>
                            <a:srgbClr val="003961"/>
                          </a:solidFill>
                          <a:latin typeface="Arial"/>
                          <a:cs typeface="Arial"/>
                        </a:rPr>
                        <a:t> and</a:t>
                      </a:r>
                      <a:r>
                        <a:rPr sz="1000" spc="-45">
                          <a:solidFill>
                            <a:srgbClr val="003961"/>
                          </a:solidFill>
                          <a:latin typeface="Arial"/>
                          <a:cs typeface="Arial"/>
                        </a:rPr>
                        <a:t> </a:t>
                      </a:r>
                      <a:r>
                        <a:rPr sz="1000">
                          <a:solidFill>
                            <a:srgbClr val="003961"/>
                          </a:solidFill>
                          <a:latin typeface="Arial"/>
                          <a:cs typeface="Arial"/>
                        </a:rPr>
                        <a:t>social</a:t>
                      </a:r>
                      <a:r>
                        <a:rPr sz="1000" spc="15">
                          <a:solidFill>
                            <a:srgbClr val="003961"/>
                          </a:solidFill>
                          <a:latin typeface="Arial"/>
                          <a:cs typeface="Arial"/>
                        </a:rPr>
                        <a:t> </a:t>
                      </a:r>
                      <a:r>
                        <a:rPr sz="1000" spc="-10">
                          <a:solidFill>
                            <a:srgbClr val="003961"/>
                          </a:solidFill>
                          <a:latin typeface="Arial"/>
                          <a:cs typeface="Arial"/>
                        </a:rPr>
                        <a:t>impacts</a:t>
                      </a:r>
                      <a:endParaRPr sz="1000">
                        <a:latin typeface="Arial"/>
                        <a:cs typeface="Arial"/>
                      </a:endParaRPr>
                    </a:p>
                  </a:txBody>
                  <a:tcPr marL="0" marR="0" marT="34290" marB="0">
                    <a:lnB w="127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220470">
                <a:tc>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45"/>
                        </a:spcBef>
                      </a:pPr>
                      <a:endParaRPr sz="1600">
                        <a:latin typeface="Times New Roman"/>
                        <a:cs typeface="Times New Roman"/>
                      </a:endParaRPr>
                    </a:p>
                    <a:p>
                      <a:pPr algn="ctr">
                        <a:lnSpc>
                          <a:spcPct val="100000"/>
                        </a:lnSpc>
                      </a:pPr>
                      <a:r>
                        <a:rPr sz="1000" b="1">
                          <a:latin typeface="Arial"/>
                          <a:cs typeface="Arial"/>
                        </a:rPr>
                        <a:t>2</a:t>
                      </a:r>
                      <a:endParaRPr sz="1000">
                        <a:latin typeface="Arial"/>
                        <a:cs typeface="Arial"/>
                      </a:endParaRPr>
                    </a:p>
                  </a:txBody>
                  <a:tcPr marL="0" marR="0" marT="0" marB="0">
                    <a:lnT w="12700">
                      <a:solidFill>
                        <a:srgbClr val="FFFFFF"/>
                      </a:solidFill>
                      <a:prstDash val="solid"/>
                    </a:lnT>
                    <a:lnB w="12700">
                      <a:solidFill>
                        <a:srgbClr val="FFFFFF"/>
                      </a:solidFill>
                      <a:prstDash val="solid"/>
                    </a:lnB>
                    <a:solidFill>
                      <a:srgbClr val="9DC279"/>
                    </a:solidFill>
                  </a:tcPr>
                </a:tc>
                <a:tc>
                  <a:txBody>
                    <a:bodyPr/>
                    <a:lstStyle/>
                    <a:p>
                      <a:pPr marL="92075">
                        <a:lnSpc>
                          <a:spcPct val="100000"/>
                        </a:lnSpc>
                        <a:spcBef>
                          <a:spcPts val="265"/>
                        </a:spcBef>
                      </a:pPr>
                      <a:r>
                        <a:rPr sz="1000" b="1" spc="-10">
                          <a:solidFill>
                            <a:srgbClr val="003961"/>
                          </a:solidFill>
                          <a:latin typeface="Arial"/>
                          <a:cs typeface="Arial"/>
                        </a:rPr>
                        <a:t>SLIGHTLY</a:t>
                      </a:r>
                      <a:r>
                        <a:rPr sz="1000" b="1" spc="-45">
                          <a:solidFill>
                            <a:srgbClr val="003961"/>
                          </a:solidFill>
                          <a:latin typeface="Arial"/>
                          <a:cs typeface="Arial"/>
                        </a:rPr>
                        <a:t> </a:t>
                      </a:r>
                      <a:r>
                        <a:rPr sz="1000" b="1" spc="-10">
                          <a:solidFill>
                            <a:srgbClr val="003961"/>
                          </a:solidFill>
                          <a:latin typeface="Arial"/>
                          <a:cs typeface="Arial"/>
                        </a:rPr>
                        <a:t>POSITIVE</a:t>
                      </a:r>
                      <a:endParaRPr sz="1000">
                        <a:latin typeface="Arial"/>
                        <a:cs typeface="Arial"/>
                      </a:endParaRPr>
                    </a:p>
                    <a:p>
                      <a:pPr>
                        <a:lnSpc>
                          <a:spcPct val="100000"/>
                        </a:lnSpc>
                        <a:spcBef>
                          <a:spcPts val="10"/>
                        </a:spcBef>
                      </a:pPr>
                      <a:endParaRPr sz="1000">
                        <a:latin typeface="Times New Roman"/>
                        <a:cs typeface="Times New Roman"/>
                      </a:endParaRPr>
                    </a:p>
                    <a:p>
                      <a:pPr marL="90805" marR="390525">
                        <a:lnSpc>
                          <a:spcPct val="107100"/>
                        </a:lnSpc>
                      </a:pPr>
                      <a:r>
                        <a:rPr sz="1000">
                          <a:solidFill>
                            <a:srgbClr val="003961"/>
                          </a:solidFill>
                          <a:latin typeface="Arial"/>
                          <a:cs typeface="Arial"/>
                        </a:rPr>
                        <a:t>Some</a:t>
                      </a:r>
                      <a:r>
                        <a:rPr sz="1000" spc="-30">
                          <a:solidFill>
                            <a:srgbClr val="003961"/>
                          </a:solidFill>
                          <a:latin typeface="Arial"/>
                          <a:cs typeface="Arial"/>
                        </a:rPr>
                        <a:t> products/services</a:t>
                      </a:r>
                      <a:r>
                        <a:rPr sz="1000" spc="10">
                          <a:solidFill>
                            <a:srgbClr val="003961"/>
                          </a:solidFill>
                          <a:latin typeface="Arial"/>
                          <a:cs typeface="Arial"/>
                        </a:rPr>
                        <a:t> </a:t>
                      </a:r>
                      <a:r>
                        <a:rPr sz="1000">
                          <a:solidFill>
                            <a:srgbClr val="003961"/>
                          </a:solidFill>
                          <a:latin typeface="Arial"/>
                          <a:cs typeface="Arial"/>
                        </a:rPr>
                        <a:t>solve</a:t>
                      </a:r>
                      <a:r>
                        <a:rPr sz="1000" spc="10">
                          <a:solidFill>
                            <a:srgbClr val="003961"/>
                          </a:solidFill>
                          <a:latin typeface="Arial"/>
                          <a:cs typeface="Arial"/>
                        </a:rPr>
                        <a:t> </a:t>
                      </a:r>
                      <a:r>
                        <a:rPr sz="1000">
                          <a:solidFill>
                            <a:srgbClr val="003961"/>
                          </a:solidFill>
                          <a:latin typeface="Arial"/>
                          <a:cs typeface="Arial"/>
                        </a:rPr>
                        <a:t>for</a:t>
                      </a:r>
                      <a:r>
                        <a:rPr sz="1000" spc="15">
                          <a:solidFill>
                            <a:srgbClr val="003961"/>
                          </a:solidFill>
                          <a:latin typeface="Arial"/>
                          <a:cs typeface="Arial"/>
                        </a:rPr>
                        <a:t> </a:t>
                      </a:r>
                      <a:r>
                        <a:rPr sz="1000" spc="-30">
                          <a:solidFill>
                            <a:srgbClr val="003961"/>
                          </a:solidFill>
                          <a:latin typeface="Arial"/>
                          <a:cs typeface="Arial"/>
                        </a:rPr>
                        <a:t>environmental</a:t>
                      </a:r>
                      <a:r>
                        <a:rPr sz="1000" spc="-5">
                          <a:solidFill>
                            <a:srgbClr val="003961"/>
                          </a:solidFill>
                          <a:latin typeface="Arial"/>
                          <a:cs typeface="Arial"/>
                        </a:rPr>
                        <a:t> </a:t>
                      </a:r>
                      <a:r>
                        <a:rPr sz="1000">
                          <a:solidFill>
                            <a:srgbClr val="003961"/>
                          </a:solidFill>
                          <a:latin typeface="Arial"/>
                          <a:cs typeface="Arial"/>
                        </a:rPr>
                        <a:t>and</a:t>
                      </a:r>
                      <a:r>
                        <a:rPr sz="1000" spc="-30">
                          <a:solidFill>
                            <a:srgbClr val="003961"/>
                          </a:solidFill>
                          <a:latin typeface="Arial"/>
                          <a:cs typeface="Arial"/>
                        </a:rPr>
                        <a:t> </a:t>
                      </a:r>
                      <a:r>
                        <a:rPr sz="1000" spc="-10">
                          <a:solidFill>
                            <a:srgbClr val="003961"/>
                          </a:solidFill>
                          <a:latin typeface="Arial"/>
                          <a:cs typeface="Arial"/>
                        </a:rPr>
                        <a:t>social </a:t>
                      </a:r>
                      <a:r>
                        <a:rPr sz="1000" spc="-35">
                          <a:solidFill>
                            <a:srgbClr val="003961"/>
                          </a:solidFill>
                          <a:latin typeface="Arial"/>
                          <a:cs typeface="Arial"/>
                        </a:rPr>
                        <a:t>challenges,</a:t>
                      </a:r>
                      <a:r>
                        <a:rPr sz="1000" spc="-45">
                          <a:solidFill>
                            <a:srgbClr val="003961"/>
                          </a:solidFill>
                          <a:latin typeface="Arial"/>
                          <a:cs typeface="Arial"/>
                        </a:rPr>
                        <a:t> </a:t>
                      </a:r>
                      <a:r>
                        <a:rPr sz="1000" spc="-10">
                          <a:solidFill>
                            <a:srgbClr val="003961"/>
                          </a:solidFill>
                          <a:latin typeface="Arial"/>
                          <a:cs typeface="Arial"/>
                        </a:rPr>
                        <a:t>and</a:t>
                      </a:r>
                      <a:r>
                        <a:rPr sz="1000" spc="-45">
                          <a:solidFill>
                            <a:srgbClr val="003961"/>
                          </a:solidFill>
                          <a:latin typeface="Arial"/>
                          <a:cs typeface="Arial"/>
                        </a:rPr>
                        <a:t> </a:t>
                      </a:r>
                      <a:r>
                        <a:rPr sz="1000" spc="-10">
                          <a:solidFill>
                            <a:srgbClr val="003961"/>
                          </a:solidFill>
                          <a:latin typeface="Arial"/>
                          <a:cs typeface="Arial"/>
                        </a:rPr>
                        <a:t>some</a:t>
                      </a:r>
                      <a:r>
                        <a:rPr sz="1000" spc="-40">
                          <a:solidFill>
                            <a:srgbClr val="003961"/>
                          </a:solidFill>
                          <a:latin typeface="Arial"/>
                          <a:cs typeface="Arial"/>
                        </a:rPr>
                        <a:t> </a:t>
                      </a:r>
                      <a:r>
                        <a:rPr sz="1000" spc="-10">
                          <a:solidFill>
                            <a:srgbClr val="003961"/>
                          </a:solidFill>
                          <a:latin typeface="Arial"/>
                          <a:cs typeface="Arial"/>
                        </a:rPr>
                        <a:t>efforts</a:t>
                      </a:r>
                      <a:r>
                        <a:rPr sz="1000" spc="-30">
                          <a:solidFill>
                            <a:srgbClr val="003961"/>
                          </a:solidFill>
                          <a:latin typeface="Arial"/>
                          <a:cs typeface="Arial"/>
                        </a:rPr>
                        <a:t> </a:t>
                      </a:r>
                      <a:r>
                        <a:rPr sz="1000">
                          <a:solidFill>
                            <a:srgbClr val="003961"/>
                          </a:solidFill>
                          <a:latin typeface="Arial"/>
                          <a:cs typeface="Arial"/>
                        </a:rPr>
                        <a:t>to</a:t>
                      </a:r>
                      <a:r>
                        <a:rPr sz="1000" spc="-5">
                          <a:solidFill>
                            <a:srgbClr val="003961"/>
                          </a:solidFill>
                          <a:latin typeface="Arial"/>
                          <a:cs typeface="Arial"/>
                        </a:rPr>
                        <a:t> </a:t>
                      </a:r>
                      <a:r>
                        <a:rPr sz="1000" spc="-25">
                          <a:solidFill>
                            <a:srgbClr val="003961"/>
                          </a:solidFill>
                          <a:latin typeface="Arial"/>
                          <a:cs typeface="Arial"/>
                        </a:rPr>
                        <a:t>reduce</a:t>
                      </a:r>
                      <a:r>
                        <a:rPr sz="1000" spc="-45">
                          <a:solidFill>
                            <a:srgbClr val="003961"/>
                          </a:solidFill>
                          <a:latin typeface="Arial"/>
                          <a:cs typeface="Arial"/>
                        </a:rPr>
                        <a:t> </a:t>
                      </a:r>
                      <a:r>
                        <a:rPr sz="1000" spc="-25">
                          <a:solidFill>
                            <a:srgbClr val="003961"/>
                          </a:solidFill>
                          <a:latin typeface="Arial"/>
                          <a:cs typeface="Arial"/>
                        </a:rPr>
                        <a:t>negative</a:t>
                      </a:r>
                      <a:r>
                        <a:rPr sz="1000" spc="-15">
                          <a:solidFill>
                            <a:srgbClr val="003961"/>
                          </a:solidFill>
                          <a:latin typeface="Arial"/>
                          <a:cs typeface="Arial"/>
                        </a:rPr>
                        <a:t> </a:t>
                      </a:r>
                      <a:r>
                        <a:rPr sz="1000">
                          <a:solidFill>
                            <a:srgbClr val="003961"/>
                          </a:solidFill>
                          <a:latin typeface="Arial"/>
                          <a:cs typeface="Arial"/>
                        </a:rPr>
                        <a:t>impact</a:t>
                      </a:r>
                      <a:r>
                        <a:rPr sz="1000" spc="-15">
                          <a:solidFill>
                            <a:srgbClr val="003961"/>
                          </a:solidFill>
                          <a:latin typeface="Arial"/>
                          <a:cs typeface="Arial"/>
                        </a:rPr>
                        <a:t> </a:t>
                      </a:r>
                      <a:r>
                        <a:rPr sz="1000" spc="-25">
                          <a:solidFill>
                            <a:srgbClr val="003961"/>
                          </a:solidFill>
                          <a:latin typeface="Arial"/>
                          <a:cs typeface="Arial"/>
                        </a:rPr>
                        <a:t>of </a:t>
                      </a:r>
                      <a:r>
                        <a:rPr sz="1000" spc="-35">
                          <a:solidFill>
                            <a:srgbClr val="003961"/>
                          </a:solidFill>
                          <a:latin typeface="Arial"/>
                          <a:cs typeface="Arial"/>
                        </a:rPr>
                        <a:t>operations;</a:t>
                      </a:r>
                      <a:r>
                        <a:rPr sz="1000" spc="-40">
                          <a:solidFill>
                            <a:srgbClr val="003961"/>
                          </a:solidFill>
                          <a:latin typeface="Arial"/>
                          <a:cs typeface="Arial"/>
                        </a:rPr>
                        <a:t> </a:t>
                      </a:r>
                      <a:r>
                        <a:rPr sz="1000" spc="-10">
                          <a:solidFill>
                            <a:srgbClr val="003961"/>
                          </a:solidFill>
                          <a:latin typeface="Arial"/>
                          <a:cs typeface="Arial"/>
                        </a:rPr>
                        <a:t>relatively</a:t>
                      </a:r>
                      <a:r>
                        <a:rPr sz="1000">
                          <a:solidFill>
                            <a:srgbClr val="003961"/>
                          </a:solidFill>
                          <a:latin typeface="Arial"/>
                          <a:cs typeface="Arial"/>
                        </a:rPr>
                        <a:t> limited</a:t>
                      </a:r>
                      <a:r>
                        <a:rPr sz="1000" spc="5">
                          <a:solidFill>
                            <a:srgbClr val="003961"/>
                          </a:solidFill>
                          <a:latin typeface="Arial"/>
                          <a:cs typeface="Arial"/>
                        </a:rPr>
                        <a:t> </a:t>
                      </a:r>
                      <a:r>
                        <a:rPr sz="1000" spc="-20">
                          <a:solidFill>
                            <a:srgbClr val="003961"/>
                          </a:solidFill>
                          <a:latin typeface="Arial"/>
                          <a:cs typeface="Arial"/>
                        </a:rPr>
                        <a:t>when</a:t>
                      </a:r>
                      <a:r>
                        <a:rPr sz="1000" spc="-45">
                          <a:solidFill>
                            <a:srgbClr val="003961"/>
                          </a:solidFill>
                          <a:latin typeface="Arial"/>
                          <a:cs typeface="Arial"/>
                        </a:rPr>
                        <a:t> </a:t>
                      </a:r>
                      <a:r>
                        <a:rPr sz="1000" spc="-20">
                          <a:solidFill>
                            <a:srgbClr val="003961"/>
                          </a:solidFill>
                          <a:latin typeface="Arial"/>
                          <a:cs typeface="Arial"/>
                        </a:rPr>
                        <a:t>compared</a:t>
                      </a:r>
                      <a:r>
                        <a:rPr sz="1000" spc="-65">
                          <a:solidFill>
                            <a:srgbClr val="003961"/>
                          </a:solidFill>
                          <a:latin typeface="Arial"/>
                          <a:cs typeface="Arial"/>
                        </a:rPr>
                        <a:t> </a:t>
                      </a:r>
                      <a:r>
                        <a:rPr sz="1000">
                          <a:solidFill>
                            <a:srgbClr val="003961"/>
                          </a:solidFill>
                          <a:latin typeface="Arial"/>
                          <a:cs typeface="Arial"/>
                        </a:rPr>
                        <a:t>to</a:t>
                      </a:r>
                      <a:r>
                        <a:rPr sz="1000" spc="-25">
                          <a:solidFill>
                            <a:srgbClr val="003961"/>
                          </a:solidFill>
                          <a:latin typeface="Arial"/>
                          <a:cs typeface="Arial"/>
                        </a:rPr>
                        <a:t> </a:t>
                      </a:r>
                      <a:r>
                        <a:rPr sz="1000">
                          <a:solidFill>
                            <a:srgbClr val="003961"/>
                          </a:solidFill>
                          <a:latin typeface="Arial"/>
                          <a:cs typeface="Arial"/>
                        </a:rPr>
                        <a:t>an</a:t>
                      </a:r>
                      <a:r>
                        <a:rPr sz="1000" spc="-20">
                          <a:solidFill>
                            <a:srgbClr val="003961"/>
                          </a:solidFill>
                          <a:latin typeface="Arial"/>
                          <a:cs typeface="Arial"/>
                        </a:rPr>
                        <a:t> </a:t>
                      </a:r>
                      <a:r>
                        <a:rPr sz="1000" spc="-10">
                          <a:solidFill>
                            <a:srgbClr val="003961"/>
                          </a:solidFill>
                          <a:latin typeface="Arial"/>
                          <a:cs typeface="Arial"/>
                        </a:rPr>
                        <a:t>“1”-rated </a:t>
                      </a:r>
                      <a:r>
                        <a:rPr sz="1000" spc="-25">
                          <a:solidFill>
                            <a:srgbClr val="003961"/>
                          </a:solidFill>
                          <a:latin typeface="Arial"/>
                          <a:cs typeface="Arial"/>
                        </a:rPr>
                        <a:t>entity,</a:t>
                      </a:r>
                      <a:r>
                        <a:rPr sz="1000" spc="-35">
                          <a:solidFill>
                            <a:srgbClr val="003961"/>
                          </a:solidFill>
                          <a:latin typeface="Arial"/>
                          <a:cs typeface="Arial"/>
                        </a:rPr>
                        <a:t> </a:t>
                      </a:r>
                      <a:r>
                        <a:rPr sz="1000">
                          <a:solidFill>
                            <a:srgbClr val="003961"/>
                          </a:solidFill>
                          <a:latin typeface="Arial"/>
                          <a:cs typeface="Arial"/>
                        </a:rPr>
                        <a:t>in</a:t>
                      </a:r>
                      <a:r>
                        <a:rPr sz="1000" spc="-15">
                          <a:solidFill>
                            <a:srgbClr val="003961"/>
                          </a:solidFill>
                          <a:latin typeface="Arial"/>
                          <a:cs typeface="Arial"/>
                        </a:rPr>
                        <a:t> </a:t>
                      </a:r>
                      <a:r>
                        <a:rPr sz="1000">
                          <a:solidFill>
                            <a:srgbClr val="003961"/>
                          </a:solidFill>
                          <a:latin typeface="Arial"/>
                          <a:cs typeface="Arial"/>
                        </a:rPr>
                        <a:t>terms</a:t>
                      </a:r>
                      <a:r>
                        <a:rPr sz="1000" spc="-35">
                          <a:solidFill>
                            <a:srgbClr val="003961"/>
                          </a:solidFill>
                          <a:latin typeface="Arial"/>
                          <a:cs typeface="Arial"/>
                        </a:rPr>
                        <a:t> </a:t>
                      </a:r>
                      <a:r>
                        <a:rPr sz="1000">
                          <a:solidFill>
                            <a:srgbClr val="003961"/>
                          </a:solidFill>
                          <a:latin typeface="Arial"/>
                          <a:cs typeface="Arial"/>
                        </a:rPr>
                        <a:t>of</a:t>
                      </a:r>
                      <a:r>
                        <a:rPr sz="1000" spc="-50">
                          <a:solidFill>
                            <a:srgbClr val="003961"/>
                          </a:solidFill>
                          <a:latin typeface="Arial"/>
                          <a:cs typeface="Arial"/>
                        </a:rPr>
                        <a:t> </a:t>
                      </a:r>
                      <a:r>
                        <a:rPr sz="1000">
                          <a:solidFill>
                            <a:srgbClr val="003961"/>
                          </a:solidFill>
                          <a:latin typeface="Arial"/>
                          <a:cs typeface="Arial"/>
                        </a:rPr>
                        <a:t>the</a:t>
                      </a:r>
                      <a:r>
                        <a:rPr sz="1000" spc="-40">
                          <a:solidFill>
                            <a:srgbClr val="003961"/>
                          </a:solidFill>
                          <a:latin typeface="Arial"/>
                          <a:cs typeface="Arial"/>
                        </a:rPr>
                        <a:t> </a:t>
                      </a:r>
                      <a:r>
                        <a:rPr sz="1000" spc="-10">
                          <a:solidFill>
                            <a:srgbClr val="003961"/>
                          </a:solidFill>
                          <a:latin typeface="Arial"/>
                          <a:cs typeface="Arial"/>
                        </a:rPr>
                        <a:t>share</a:t>
                      </a:r>
                      <a:r>
                        <a:rPr sz="1000" spc="-80">
                          <a:solidFill>
                            <a:srgbClr val="003961"/>
                          </a:solidFill>
                          <a:latin typeface="Arial"/>
                          <a:cs typeface="Arial"/>
                        </a:rPr>
                        <a:t> </a:t>
                      </a:r>
                      <a:r>
                        <a:rPr sz="1000">
                          <a:solidFill>
                            <a:srgbClr val="003961"/>
                          </a:solidFill>
                          <a:latin typeface="Arial"/>
                          <a:cs typeface="Arial"/>
                        </a:rPr>
                        <a:t>of</a:t>
                      </a:r>
                      <a:r>
                        <a:rPr sz="1000" spc="-35">
                          <a:solidFill>
                            <a:srgbClr val="003961"/>
                          </a:solidFill>
                          <a:latin typeface="Arial"/>
                          <a:cs typeface="Arial"/>
                        </a:rPr>
                        <a:t> </a:t>
                      </a:r>
                      <a:r>
                        <a:rPr sz="1000" spc="-10">
                          <a:solidFill>
                            <a:srgbClr val="003961"/>
                          </a:solidFill>
                          <a:latin typeface="Arial"/>
                          <a:cs typeface="Arial"/>
                        </a:rPr>
                        <a:t>overall </a:t>
                      </a:r>
                      <a:r>
                        <a:rPr sz="1000" spc="-25">
                          <a:solidFill>
                            <a:srgbClr val="003961"/>
                          </a:solidFill>
                          <a:latin typeface="Arial"/>
                          <a:cs typeface="Arial"/>
                        </a:rPr>
                        <a:t>revenue,</a:t>
                      </a:r>
                      <a:r>
                        <a:rPr sz="1000" spc="-55">
                          <a:solidFill>
                            <a:srgbClr val="003961"/>
                          </a:solidFill>
                          <a:latin typeface="Arial"/>
                          <a:cs typeface="Arial"/>
                        </a:rPr>
                        <a:t> </a:t>
                      </a:r>
                      <a:r>
                        <a:rPr sz="1000">
                          <a:solidFill>
                            <a:srgbClr val="003961"/>
                          </a:solidFill>
                          <a:latin typeface="Arial"/>
                          <a:cs typeface="Arial"/>
                        </a:rPr>
                        <a:t>or</a:t>
                      </a:r>
                      <a:r>
                        <a:rPr sz="1000" spc="-5">
                          <a:solidFill>
                            <a:srgbClr val="003961"/>
                          </a:solidFill>
                          <a:latin typeface="Arial"/>
                          <a:cs typeface="Arial"/>
                        </a:rPr>
                        <a:t> </a:t>
                      </a:r>
                      <a:r>
                        <a:rPr sz="1000" spc="-10">
                          <a:solidFill>
                            <a:srgbClr val="003961"/>
                          </a:solidFill>
                          <a:latin typeface="Arial"/>
                          <a:cs typeface="Arial"/>
                        </a:rPr>
                        <a:t>the</a:t>
                      </a:r>
                      <a:r>
                        <a:rPr sz="1000" spc="-45">
                          <a:solidFill>
                            <a:srgbClr val="003961"/>
                          </a:solidFill>
                          <a:latin typeface="Arial"/>
                          <a:cs typeface="Arial"/>
                        </a:rPr>
                        <a:t> </a:t>
                      </a:r>
                      <a:r>
                        <a:rPr sz="1000" spc="-25">
                          <a:solidFill>
                            <a:srgbClr val="003961"/>
                          </a:solidFill>
                          <a:latin typeface="Arial"/>
                          <a:cs typeface="Arial"/>
                        </a:rPr>
                        <a:t>extent</a:t>
                      </a:r>
                      <a:r>
                        <a:rPr sz="1000" spc="-60">
                          <a:solidFill>
                            <a:srgbClr val="003961"/>
                          </a:solidFill>
                          <a:latin typeface="Arial"/>
                          <a:cs typeface="Arial"/>
                        </a:rPr>
                        <a:t> </a:t>
                      </a:r>
                      <a:r>
                        <a:rPr sz="1000" spc="-25">
                          <a:solidFill>
                            <a:srgbClr val="003961"/>
                          </a:solidFill>
                          <a:latin typeface="Arial"/>
                          <a:cs typeface="Arial"/>
                        </a:rPr>
                        <a:t>of </a:t>
                      </a:r>
                      <a:r>
                        <a:rPr sz="1000" spc="-10">
                          <a:solidFill>
                            <a:srgbClr val="003961"/>
                          </a:solidFill>
                          <a:latin typeface="Arial"/>
                          <a:cs typeface="Arial"/>
                        </a:rPr>
                        <a:t>impact.</a:t>
                      </a:r>
                      <a:endParaRPr sz="1000">
                        <a:latin typeface="Arial"/>
                        <a:cs typeface="Arial"/>
                      </a:endParaRPr>
                    </a:p>
                  </a:txBody>
                  <a:tcPr marL="0" marR="0" marT="33655" marB="0">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893444">
                <a:tc>
                  <a:txBody>
                    <a:bodyPr/>
                    <a:lstStyle/>
                    <a:p>
                      <a:pPr>
                        <a:lnSpc>
                          <a:spcPct val="100000"/>
                        </a:lnSpc>
                      </a:pPr>
                      <a:endParaRPr sz="1100">
                        <a:latin typeface="Times New Roman"/>
                        <a:cs typeface="Times New Roman"/>
                      </a:endParaRPr>
                    </a:p>
                    <a:p>
                      <a:pPr>
                        <a:lnSpc>
                          <a:spcPct val="100000"/>
                        </a:lnSpc>
                        <a:spcBef>
                          <a:spcPts val="45"/>
                        </a:spcBef>
                      </a:pPr>
                      <a:endParaRPr sz="1500">
                        <a:latin typeface="Times New Roman"/>
                        <a:cs typeface="Times New Roman"/>
                      </a:endParaRPr>
                    </a:p>
                    <a:p>
                      <a:pPr algn="ctr">
                        <a:lnSpc>
                          <a:spcPct val="100000"/>
                        </a:lnSpc>
                      </a:pPr>
                      <a:r>
                        <a:rPr sz="1000" b="1">
                          <a:latin typeface="Arial"/>
                          <a:cs typeface="Arial"/>
                        </a:rPr>
                        <a:t>3</a:t>
                      </a:r>
                      <a:endParaRPr sz="1000">
                        <a:latin typeface="Arial"/>
                        <a:cs typeface="Arial"/>
                      </a:endParaRPr>
                    </a:p>
                  </a:txBody>
                  <a:tcPr marL="0" marR="0" marT="0" marB="0">
                    <a:lnT w="12700">
                      <a:solidFill>
                        <a:srgbClr val="FFFFFF"/>
                      </a:solidFill>
                      <a:prstDash val="solid"/>
                    </a:lnT>
                    <a:lnB w="12700">
                      <a:solidFill>
                        <a:srgbClr val="FFFFFF"/>
                      </a:solidFill>
                      <a:prstDash val="solid"/>
                    </a:lnB>
                    <a:solidFill>
                      <a:srgbClr val="FBC00E"/>
                    </a:solidFill>
                  </a:tcPr>
                </a:tc>
                <a:tc>
                  <a:txBody>
                    <a:bodyPr/>
                    <a:lstStyle/>
                    <a:p>
                      <a:pPr marL="92075">
                        <a:lnSpc>
                          <a:spcPct val="100000"/>
                        </a:lnSpc>
                        <a:spcBef>
                          <a:spcPts val="265"/>
                        </a:spcBef>
                      </a:pPr>
                      <a:r>
                        <a:rPr sz="1000" b="1" spc="-10">
                          <a:solidFill>
                            <a:srgbClr val="003961"/>
                          </a:solidFill>
                          <a:latin typeface="Arial"/>
                          <a:cs typeface="Arial"/>
                        </a:rPr>
                        <a:t>NEUTRAL</a:t>
                      </a:r>
                      <a:endParaRPr sz="1000">
                        <a:latin typeface="Arial"/>
                        <a:cs typeface="Arial"/>
                      </a:endParaRPr>
                    </a:p>
                    <a:p>
                      <a:pPr>
                        <a:lnSpc>
                          <a:spcPct val="100000"/>
                        </a:lnSpc>
                        <a:spcBef>
                          <a:spcPts val="10"/>
                        </a:spcBef>
                      </a:pPr>
                      <a:endParaRPr sz="1000">
                        <a:latin typeface="Times New Roman"/>
                        <a:cs typeface="Times New Roman"/>
                      </a:endParaRPr>
                    </a:p>
                    <a:p>
                      <a:pPr marL="92075" marR="240029">
                        <a:lnSpc>
                          <a:spcPct val="107000"/>
                        </a:lnSpc>
                      </a:pPr>
                      <a:r>
                        <a:rPr sz="1000">
                          <a:solidFill>
                            <a:srgbClr val="003961"/>
                          </a:solidFill>
                          <a:latin typeface="Arial"/>
                          <a:cs typeface="Arial"/>
                        </a:rPr>
                        <a:t>Little</a:t>
                      </a:r>
                      <a:r>
                        <a:rPr sz="1000" spc="-10">
                          <a:solidFill>
                            <a:srgbClr val="003961"/>
                          </a:solidFill>
                          <a:latin typeface="Arial"/>
                          <a:cs typeface="Arial"/>
                        </a:rPr>
                        <a:t> </a:t>
                      </a:r>
                      <a:r>
                        <a:rPr sz="1000">
                          <a:solidFill>
                            <a:srgbClr val="003961"/>
                          </a:solidFill>
                          <a:latin typeface="Arial"/>
                          <a:cs typeface="Arial"/>
                        </a:rPr>
                        <a:t>to</a:t>
                      </a:r>
                      <a:r>
                        <a:rPr sz="1000" spc="-10">
                          <a:solidFill>
                            <a:srgbClr val="003961"/>
                          </a:solidFill>
                          <a:latin typeface="Arial"/>
                          <a:cs typeface="Arial"/>
                        </a:rPr>
                        <a:t> </a:t>
                      </a:r>
                      <a:r>
                        <a:rPr sz="1000">
                          <a:solidFill>
                            <a:srgbClr val="003961"/>
                          </a:solidFill>
                          <a:latin typeface="Arial"/>
                          <a:cs typeface="Arial"/>
                        </a:rPr>
                        <a:t>no</a:t>
                      </a:r>
                      <a:r>
                        <a:rPr sz="1000" spc="-30">
                          <a:solidFill>
                            <a:srgbClr val="003961"/>
                          </a:solidFill>
                          <a:latin typeface="Arial"/>
                          <a:cs typeface="Arial"/>
                        </a:rPr>
                        <a:t> </a:t>
                      </a:r>
                      <a:r>
                        <a:rPr sz="1000" spc="-10">
                          <a:solidFill>
                            <a:srgbClr val="003961"/>
                          </a:solidFill>
                          <a:latin typeface="Arial"/>
                          <a:cs typeface="Arial"/>
                        </a:rPr>
                        <a:t>material</a:t>
                      </a:r>
                      <a:r>
                        <a:rPr sz="1000" spc="-25">
                          <a:solidFill>
                            <a:srgbClr val="003961"/>
                          </a:solidFill>
                          <a:latin typeface="Arial"/>
                          <a:cs typeface="Arial"/>
                        </a:rPr>
                        <a:t> exposure</a:t>
                      </a:r>
                      <a:r>
                        <a:rPr sz="1000" spc="-60">
                          <a:solidFill>
                            <a:srgbClr val="003961"/>
                          </a:solidFill>
                          <a:latin typeface="Arial"/>
                          <a:cs typeface="Arial"/>
                        </a:rPr>
                        <a:t> </a:t>
                      </a:r>
                      <a:r>
                        <a:rPr sz="1000">
                          <a:solidFill>
                            <a:srgbClr val="003961"/>
                          </a:solidFill>
                          <a:latin typeface="Arial"/>
                          <a:cs typeface="Arial"/>
                        </a:rPr>
                        <a:t>to</a:t>
                      </a:r>
                      <a:r>
                        <a:rPr sz="1000" spc="-5">
                          <a:solidFill>
                            <a:srgbClr val="003961"/>
                          </a:solidFill>
                          <a:latin typeface="Arial"/>
                          <a:cs typeface="Arial"/>
                        </a:rPr>
                        <a:t> </a:t>
                      </a:r>
                      <a:r>
                        <a:rPr sz="1000" spc="-35">
                          <a:solidFill>
                            <a:srgbClr val="003961"/>
                          </a:solidFill>
                          <a:latin typeface="Arial"/>
                          <a:cs typeface="Arial"/>
                        </a:rPr>
                        <a:t>products/services</a:t>
                      </a:r>
                      <a:r>
                        <a:rPr sz="1000">
                          <a:solidFill>
                            <a:srgbClr val="003961"/>
                          </a:solidFill>
                          <a:latin typeface="Arial"/>
                          <a:cs typeface="Arial"/>
                        </a:rPr>
                        <a:t> </a:t>
                      </a:r>
                      <a:r>
                        <a:rPr sz="1000" spc="-10">
                          <a:solidFill>
                            <a:srgbClr val="003961"/>
                          </a:solidFill>
                          <a:latin typeface="Arial"/>
                          <a:cs typeface="Arial"/>
                        </a:rPr>
                        <a:t>that</a:t>
                      </a:r>
                      <a:r>
                        <a:rPr sz="1000" spc="-45">
                          <a:solidFill>
                            <a:srgbClr val="003961"/>
                          </a:solidFill>
                          <a:latin typeface="Arial"/>
                          <a:cs typeface="Arial"/>
                        </a:rPr>
                        <a:t> </a:t>
                      </a:r>
                      <a:r>
                        <a:rPr sz="1000">
                          <a:solidFill>
                            <a:srgbClr val="003961"/>
                          </a:solidFill>
                          <a:latin typeface="Arial"/>
                          <a:cs typeface="Arial"/>
                        </a:rPr>
                        <a:t>solve</a:t>
                      </a:r>
                      <a:r>
                        <a:rPr sz="1000" spc="-5">
                          <a:solidFill>
                            <a:srgbClr val="003961"/>
                          </a:solidFill>
                          <a:latin typeface="Arial"/>
                          <a:cs typeface="Arial"/>
                        </a:rPr>
                        <a:t> </a:t>
                      </a:r>
                      <a:r>
                        <a:rPr sz="1000" spc="-25">
                          <a:solidFill>
                            <a:srgbClr val="003961"/>
                          </a:solidFill>
                          <a:latin typeface="Arial"/>
                          <a:cs typeface="Arial"/>
                        </a:rPr>
                        <a:t>an </a:t>
                      </a:r>
                      <a:r>
                        <a:rPr sz="1000" spc="-35">
                          <a:solidFill>
                            <a:srgbClr val="003961"/>
                          </a:solidFill>
                          <a:latin typeface="Arial"/>
                          <a:cs typeface="Arial"/>
                        </a:rPr>
                        <a:t>environmental</a:t>
                      </a:r>
                      <a:r>
                        <a:rPr sz="1000" spc="-5">
                          <a:solidFill>
                            <a:srgbClr val="003961"/>
                          </a:solidFill>
                          <a:latin typeface="Arial"/>
                          <a:cs typeface="Arial"/>
                        </a:rPr>
                        <a:t> </a:t>
                      </a:r>
                      <a:r>
                        <a:rPr sz="1000">
                          <a:solidFill>
                            <a:srgbClr val="003961"/>
                          </a:solidFill>
                          <a:latin typeface="Arial"/>
                          <a:cs typeface="Arial"/>
                        </a:rPr>
                        <a:t>or</a:t>
                      </a:r>
                      <a:r>
                        <a:rPr sz="1000" spc="15">
                          <a:solidFill>
                            <a:srgbClr val="003961"/>
                          </a:solidFill>
                          <a:latin typeface="Arial"/>
                          <a:cs typeface="Arial"/>
                        </a:rPr>
                        <a:t> </a:t>
                      </a:r>
                      <a:r>
                        <a:rPr sz="1000" spc="-10">
                          <a:solidFill>
                            <a:srgbClr val="003961"/>
                          </a:solidFill>
                          <a:latin typeface="Arial"/>
                          <a:cs typeface="Arial"/>
                        </a:rPr>
                        <a:t>social</a:t>
                      </a:r>
                      <a:r>
                        <a:rPr sz="1000" spc="-20">
                          <a:solidFill>
                            <a:srgbClr val="003961"/>
                          </a:solidFill>
                          <a:latin typeface="Arial"/>
                          <a:cs typeface="Arial"/>
                        </a:rPr>
                        <a:t> </a:t>
                      </a:r>
                      <a:r>
                        <a:rPr sz="1000" spc="-35">
                          <a:solidFill>
                            <a:srgbClr val="003961"/>
                          </a:solidFill>
                          <a:latin typeface="Arial"/>
                          <a:cs typeface="Arial"/>
                        </a:rPr>
                        <a:t>challenge.</a:t>
                      </a:r>
                      <a:r>
                        <a:rPr sz="1000" spc="-15">
                          <a:solidFill>
                            <a:srgbClr val="003961"/>
                          </a:solidFill>
                          <a:latin typeface="Arial"/>
                          <a:cs typeface="Arial"/>
                        </a:rPr>
                        <a:t> </a:t>
                      </a:r>
                      <a:r>
                        <a:rPr sz="1000">
                          <a:solidFill>
                            <a:srgbClr val="003961"/>
                          </a:solidFill>
                          <a:latin typeface="Arial"/>
                          <a:cs typeface="Arial"/>
                        </a:rPr>
                        <a:t>Minimal</a:t>
                      </a:r>
                      <a:r>
                        <a:rPr sz="1000" spc="30">
                          <a:solidFill>
                            <a:srgbClr val="003961"/>
                          </a:solidFill>
                          <a:latin typeface="Arial"/>
                          <a:cs typeface="Arial"/>
                        </a:rPr>
                        <a:t> </a:t>
                      </a:r>
                      <a:r>
                        <a:rPr sz="1000" spc="-10">
                          <a:solidFill>
                            <a:srgbClr val="003961"/>
                          </a:solidFill>
                          <a:latin typeface="Arial"/>
                          <a:cs typeface="Arial"/>
                        </a:rPr>
                        <a:t>efforts</a:t>
                      </a:r>
                      <a:r>
                        <a:rPr sz="1000" spc="-25">
                          <a:solidFill>
                            <a:srgbClr val="003961"/>
                          </a:solidFill>
                          <a:latin typeface="Arial"/>
                          <a:cs typeface="Arial"/>
                        </a:rPr>
                        <a:t> </a:t>
                      </a:r>
                      <a:r>
                        <a:rPr sz="1000">
                          <a:solidFill>
                            <a:srgbClr val="003961"/>
                          </a:solidFill>
                          <a:latin typeface="Arial"/>
                          <a:cs typeface="Arial"/>
                        </a:rPr>
                        <a:t>to</a:t>
                      </a:r>
                      <a:r>
                        <a:rPr sz="1000" spc="-5">
                          <a:solidFill>
                            <a:srgbClr val="003961"/>
                          </a:solidFill>
                          <a:latin typeface="Arial"/>
                          <a:cs typeface="Arial"/>
                        </a:rPr>
                        <a:t> </a:t>
                      </a:r>
                      <a:r>
                        <a:rPr sz="1000" spc="-10">
                          <a:solidFill>
                            <a:srgbClr val="003961"/>
                          </a:solidFill>
                          <a:latin typeface="Arial"/>
                          <a:cs typeface="Arial"/>
                        </a:rPr>
                        <a:t>reduce </a:t>
                      </a:r>
                      <a:r>
                        <a:rPr sz="1000" spc="-25">
                          <a:solidFill>
                            <a:srgbClr val="003961"/>
                          </a:solidFill>
                          <a:latin typeface="Arial"/>
                          <a:cs typeface="Arial"/>
                        </a:rPr>
                        <a:t>negative </a:t>
                      </a:r>
                      <a:r>
                        <a:rPr sz="1000">
                          <a:solidFill>
                            <a:srgbClr val="003961"/>
                          </a:solidFill>
                          <a:latin typeface="Arial"/>
                          <a:cs typeface="Arial"/>
                        </a:rPr>
                        <a:t>impacts</a:t>
                      </a:r>
                      <a:r>
                        <a:rPr sz="1000" spc="-15">
                          <a:solidFill>
                            <a:srgbClr val="003961"/>
                          </a:solidFill>
                          <a:latin typeface="Arial"/>
                          <a:cs typeface="Arial"/>
                        </a:rPr>
                        <a:t> </a:t>
                      </a:r>
                      <a:r>
                        <a:rPr sz="1000">
                          <a:solidFill>
                            <a:srgbClr val="003961"/>
                          </a:solidFill>
                          <a:latin typeface="Arial"/>
                          <a:cs typeface="Arial"/>
                        </a:rPr>
                        <a:t>of </a:t>
                      </a:r>
                      <a:r>
                        <a:rPr sz="1000" spc="-35">
                          <a:solidFill>
                            <a:srgbClr val="003961"/>
                          </a:solidFill>
                          <a:latin typeface="Arial"/>
                          <a:cs typeface="Arial"/>
                        </a:rPr>
                        <a:t>operations</a:t>
                      </a:r>
                      <a:r>
                        <a:rPr sz="1000">
                          <a:solidFill>
                            <a:srgbClr val="003961"/>
                          </a:solidFill>
                          <a:latin typeface="Arial"/>
                          <a:cs typeface="Arial"/>
                        </a:rPr>
                        <a:t> or</a:t>
                      </a:r>
                      <a:r>
                        <a:rPr sz="1000" spc="15">
                          <a:solidFill>
                            <a:srgbClr val="003961"/>
                          </a:solidFill>
                          <a:latin typeface="Arial"/>
                          <a:cs typeface="Arial"/>
                        </a:rPr>
                        <a:t> </a:t>
                      </a:r>
                      <a:r>
                        <a:rPr sz="1000" spc="-10">
                          <a:solidFill>
                            <a:srgbClr val="003961"/>
                          </a:solidFill>
                          <a:latin typeface="Arial"/>
                          <a:cs typeface="Arial"/>
                        </a:rPr>
                        <a:t>create</a:t>
                      </a:r>
                      <a:r>
                        <a:rPr sz="1000" spc="-25">
                          <a:solidFill>
                            <a:srgbClr val="003961"/>
                          </a:solidFill>
                          <a:latin typeface="Arial"/>
                          <a:cs typeface="Arial"/>
                        </a:rPr>
                        <a:t> </a:t>
                      </a:r>
                      <a:r>
                        <a:rPr sz="1000" spc="-35">
                          <a:solidFill>
                            <a:srgbClr val="003961"/>
                          </a:solidFill>
                          <a:latin typeface="Arial"/>
                          <a:cs typeface="Arial"/>
                        </a:rPr>
                        <a:t>operational</a:t>
                      </a:r>
                      <a:r>
                        <a:rPr sz="1000" spc="10">
                          <a:solidFill>
                            <a:srgbClr val="003961"/>
                          </a:solidFill>
                          <a:latin typeface="Arial"/>
                          <a:cs typeface="Arial"/>
                        </a:rPr>
                        <a:t> </a:t>
                      </a:r>
                      <a:r>
                        <a:rPr sz="1000" spc="-10">
                          <a:solidFill>
                            <a:srgbClr val="003961"/>
                          </a:solidFill>
                          <a:latin typeface="Arial"/>
                          <a:cs typeface="Arial"/>
                        </a:rPr>
                        <a:t>advantages.</a:t>
                      </a:r>
                      <a:endParaRPr sz="1000">
                        <a:latin typeface="Arial"/>
                        <a:cs typeface="Arial"/>
                      </a:endParaRPr>
                    </a:p>
                  </a:txBody>
                  <a:tcPr marL="0" marR="0" marT="33655" marB="0">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894080">
                <a:tc>
                  <a:txBody>
                    <a:bodyPr/>
                    <a:lstStyle/>
                    <a:p>
                      <a:pPr>
                        <a:lnSpc>
                          <a:spcPct val="100000"/>
                        </a:lnSpc>
                      </a:pPr>
                      <a:endParaRPr sz="1100">
                        <a:latin typeface="Times New Roman"/>
                        <a:cs typeface="Times New Roman"/>
                      </a:endParaRPr>
                    </a:p>
                    <a:p>
                      <a:pPr>
                        <a:lnSpc>
                          <a:spcPct val="100000"/>
                        </a:lnSpc>
                        <a:spcBef>
                          <a:spcPts val="50"/>
                        </a:spcBef>
                      </a:pPr>
                      <a:endParaRPr sz="1500">
                        <a:latin typeface="Times New Roman"/>
                        <a:cs typeface="Times New Roman"/>
                      </a:endParaRPr>
                    </a:p>
                    <a:p>
                      <a:pPr algn="ctr">
                        <a:lnSpc>
                          <a:spcPct val="100000"/>
                        </a:lnSpc>
                      </a:pPr>
                      <a:r>
                        <a:rPr sz="1000" b="1">
                          <a:latin typeface="Arial"/>
                          <a:cs typeface="Arial"/>
                        </a:rPr>
                        <a:t>4</a:t>
                      </a:r>
                      <a:endParaRPr sz="1000">
                        <a:latin typeface="Arial"/>
                        <a:cs typeface="Arial"/>
                      </a:endParaRPr>
                    </a:p>
                  </a:txBody>
                  <a:tcPr marL="0" marR="0" marT="0" marB="0">
                    <a:lnT w="12700">
                      <a:solidFill>
                        <a:srgbClr val="FFFFFF"/>
                      </a:solidFill>
                      <a:prstDash val="solid"/>
                    </a:lnT>
                    <a:lnB w="12700">
                      <a:solidFill>
                        <a:srgbClr val="FFFFFF"/>
                      </a:solidFill>
                      <a:prstDash val="solid"/>
                    </a:lnB>
                    <a:solidFill>
                      <a:srgbClr val="F8A25F"/>
                    </a:solidFill>
                  </a:tcPr>
                </a:tc>
                <a:tc>
                  <a:txBody>
                    <a:bodyPr/>
                    <a:lstStyle/>
                    <a:p>
                      <a:pPr marL="92075">
                        <a:lnSpc>
                          <a:spcPct val="100000"/>
                        </a:lnSpc>
                        <a:spcBef>
                          <a:spcPts val="265"/>
                        </a:spcBef>
                      </a:pPr>
                      <a:r>
                        <a:rPr sz="1000" b="1" spc="-10">
                          <a:solidFill>
                            <a:srgbClr val="003961"/>
                          </a:solidFill>
                          <a:latin typeface="Arial"/>
                          <a:cs typeface="Arial"/>
                        </a:rPr>
                        <a:t>SLIGHTLY</a:t>
                      </a:r>
                      <a:r>
                        <a:rPr sz="1000" b="1" spc="-45">
                          <a:solidFill>
                            <a:srgbClr val="003961"/>
                          </a:solidFill>
                          <a:latin typeface="Arial"/>
                          <a:cs typeface="Arial"/>
                        </a:rPr>
                        <a:t> </a:t>
                      </a:r>
                      <a:r>
                        <a:rPr sz="1000" b="1" spc="-10">
                          <a:solidFill>
                            <a:srgbClr val="003961"/>
                          </a:solidFill>
                          <a:latin typeface="Arial"/>
                          <a:cs typeface="Arial"/>
                        </a:rPr>
                        <a:t>NEGATIVE</a:t>
                      </a:r>
                      <a:endParaRPr sz="1000">
                        <a:latin typeface="Arial"/>
                        <a:cs typeface="Arial"/>
                      </a:endParaRPr>
                    </a:p>
                    <a:p>
                      <a:pPr>
                        <a:lnSpc>
                          <a:spcPct val="100000"/>
                        </a:lnSpc>
                        <a:spcBef>
                          <a:spcPts val="10"/>
                        </a:spcBef>
                      </a:pPr>
                      <a:endParaRPr sz="1000">
                        <a:latin typeface="Times New Roman"/>
                        <a:cs typeface="Times New Roman"/>
                      </a:endParaRPr>
                    </a:p>
                    <a:p>
                      <a:pPr marL="92075" marR="245110">
                        <a:lnSpc>
                          <a:spcPct val="107000"/>
                        </a:lnSpc>
                        <a:spcBef>
                          <a:spcPts val="5"/>
                        </a:spcBef>
                      </a:pPr>
                      <a:r>
                        <a:rPr sz="1000">
                          <a:solidFill>
                            <a:srgbClr val="003961"/>
                          </a:solidFill>
                          <a:latin typeface="Arial"/>
                          <a:cs typeface="Arial"/>
                        </a:rPr>
                        <a:t>Some</a:t>
                      </a:r>
                      <a:r>
                        <a:rPr sz="1000" spc="-20">
                          <a:solidFill>
                            <a:srgbClr val="003961"/>
                          </a:solidFill>
                          <a:latin typeface="Arial"/>
                          <a:cs typeface="Arial"/>
                        </a:rPr>
                        <a:t> </a:t>
                      </a:r>
                      <a:r>
                        <a:rPr sz="1000" spc="-30">
                          <a:solidFill>
                            <a:srgbClr val="003961"/>
                          </a:solidFill>
                          <a:latin typeface="Arial"/>
                          <a:cs typeface="Arial"/>
                        </a:rPr>
                        <a:t>product/service</a:t>
                      </a:r>
                      <a:r>
                        <a:rPr sz="1000" spc="10">
                          <a:solidFill>
                            <a:srgbClr val="003961"/>
                          </a:solidFill>
                          <a:latin typeface="Arial"/>
                          <a:cs typeface="Arial"/>
                        </a:rPr>
                        <a:t> </a:t>
                      </a:r>
                      <a:r>
                        <a:rPr sz="1000" spc="-20">
                          <a:solidFill>
                            <a:srgbClr val="003961"/>
                          </a:solidFill>
                          <a:latin typeface="Arial"/>
                          <a:cs typeface="Arial"/>
                        </a:rPr>
                        <a:t>offerings</a:t>
                      </a:r>
                      <a:r>
                        <a:rPr sz="1000" spc="-15">
                          <a:solidFill>
                            <a:srgbClr val="003961"/>
                          </a:solidFill>
                          <a:latin typeface="Arial"/>
                          <a:cs typeface="Arial"/>
                        </a:rPr>
                        <a:t> </a:t>
                      </a:r>
                      <a:r>
                        <a:rPr sz="1000">
                          <a:solidFill>
                            <a:srgbClr val="003961"/>
                          </a:solidFill>
                          <a:latin typeface="Arial"/>
                          <a:cs typeface="Arial"/>
                        </a:rPr>
                        <a:t>may</a:t>
                      </a:r>
                      <a:r>
                        <a:rPr sz="1000" spc="30">
                          <a:solidFill>
                            <a:srgbClr val="003961"/>
                          </a:solidFill>
                          <a:latin typeface="Arial"/>
                          <a:cs typeface="Arial"/>
                        </a:rPr>
                        <a:t> </a:t>
                      </a:r>
                      <a:r>
                        <a:rPr sz="1000">
                          <a:solidFill>
                            <a:srgbClr val="003961"/>
                          </a:solidFill>
                          <a:latin typeface="Arial"/>
                          <a:cs typeface="Arial"/>
                        </a:rPr>
                        <a:t>cause</a:t>
                      </a:r>
                      <a:r>
                        <a:rPr sz="1000" spc="-20">
                          <a:solidFill>
                            <a:srgbClr val="003961"/>
                          </a:solidFill>
                          <a:latin typeface="Arial"/>
                          <a:cs typeface="Arial"/>
                        </a:rPr>
                        <a:t> </a:t>
                      </a:r>
                      <a:r>
                        <a:rPr sz="1000" spc="-30">
                          <a:solidFill>
                            <a:srgbClr val="003961"/>
                          </a:solidFill>
                          <a:latin typeface="Arial"/>
                          <a:cs typeface="Arial"/>
                        </a:rPr>
                        <a:t>environmental</a:t>
                      </a:r>
                      <a:r>
                        <a:rPr sz="1000" spc="30">
                          <a:solidFill>
                            <a:srgbClr val="003961"/>
                          </a:solidFill>
                          <a:latin typeface="Arial"/>
                          <a:cs typeface="Arial"/>
                        </a:rPr>
                        <a:t> </a:t>
                      </a:r>
                      <a:r>
                        <a:rPr sz="1000" spc="-10">
                          <a:solidFill>
                            <a:srgbClr val="003961"/>
                          </a:solidFill>
                          <a:latin typeface="Arial"/>
                          <a:cs typeface="Arial"/>
                        </a:rPr>
                        <a:t>and/or social</a:t>
                      </a:r>
                      <a:r>
                        <a:rPr sz="1000" spc="-35">
                          <a:solidFill>
                            <a:srgbClr val="003961"/>
                          </a:solidFill>
                          <a:latin typeface="Arial"/>
                          <a:cs typeface="Arial"/>
                        </a:rPr>
                        <a:t> </a:t>
                      </a:r>
                      <a:r>
                        <a:rPr sz="1000">
                          <a:solidFill>
                            <a:srgbClr val="003961"/>
                          </a:solidFill>
                          <a:latin typeface="Arial"/>
                          <a:cs typeface="Arial"/>
                        </a:rPr>
                        <a:t>harm.</a:t>
                      </a:r>
                      <a:r>
                        <a:rPr sz="1000" spc="-10">
                          <a:solidFill>
                            <a:srgbClr val="003961"/>
                          </a:solidFill>
                          <a:latin typeface="Arial"/>
                          <a:cs typeface="Arial"/>
                        </a:rPr>
                        <a:t> </a:t>
                      </a:r>
                      <a:r>
                        <a:rPr sz="1000" spc="-35">
                          <a:solidFill>
                            <a:srgbClr val="003961"/>
                          </a:solidFill>
                          <a:latin typeface="Arial"/>
                          <a:cs typeface="Arial"/>
                        </a:rPr>
                        <a:t>Operations</a:t>
                      </a:r>
                      <a:r>
                        <a:rPr sz="1000" spc="-20">
                          <a:solidFill>
                            <a:srgbClr val="003961"/>
                          </a:solidFill>
                          <a:latin typeface="Arial"/>
                          <a:cs typeface="Arial"/>
                        </a:rPr>
                        <a:t> </a:t>
                      </a:r>
                      <a:r>
                        <a:rPr sz="1000">
                          <a:solidFill>
                            <a:srgbClr val="003961"/>
                          </a:solidFill>
                          <a:latin typeface="Arial"/>
                          <a:cs typeface="Arial"/>
                        </a:rPr>
                        <a:t>may</a:t>
                      </a:r>
                      <a:r>
                        <a:rPr sz="1000" spc="-10">
                          <a:solidFill>
                            <a:srgbClr val="003961"/>
                          </a:solidFill>
                          <a:latin typeface="Arial"/>
                          <a:cs typeface="Arial"/>
                        </a:rPr>
                        <a:t> cause</a:t>
                      </a:r>
                      <a:r>
                        <a:rPr sz="1000" spc="-45">
                          <a:solidFill>
                            <a:srgbClr val="003961"/>
                          </a:solidFill>
                          <a:latin typeface="Arial"/>
                          <a:cs typeface="Arial"/>
                        </a:rPr>
                        <a:t> </a:t>
                      </a:r>
                      <a:r>
                        <a:rPr sz="1000" spc="-35">
                          <a:solidFill>
                            <a:srgbClr val="003961"/>
                          </a:solidFill>
                          <a:latin typeface="Arial"/>
                          <a:cs typeface="Arial"/>
                        </a:rPr>
                        <a:t>environmental</a:t>
                      </a:r>
                      <a:r>
                        <a:rPr sz="1000" spc="-5">
                          <a:solidFill>
                            <a:srgbClr val="003961"/>
                          </a:solidFill>
                          <a:latin typeface="Arial"/>
                          <a:cs typeface="Arial"/>
                        </a:rPr>
                        <a:t> </a:t>
                      </a:r>
                      <a:r>
                        <a:rPr sz="1000">
                          <a:solidFill>
                            <a:srgbClr val="003961"/>
                          </a:solidFill>
                          <a:latin typeface="Arial"/>
                          <a:cs typeface="Arial"/>
                        </a:rPr>
                        <a:t>and/or</a:t>
                      </a:r>
                      <a:r>
                        <a:rPr sz="1000" spc="5">
                          <a:solidFill>
                            <a:srgbClr val="003961"/>
                          </a:solidFill>
                          <a:latin typeface="Arial"/>
                          <a:cs typeface="Arial"/>
                        </a:rPr>
                        <a:t> </a:t>
                      </a:r>
                      <a:r>
                        <a:rPr sz="1000" spc="-10">
                          <a:solidFill>
                            <a:srgbClr val="003961"/>
                          </a:solidFill>
                          <a:latin typeface="Arial"/>
                          <a:cs typeface="Arial"/>
                        </a:rPr>
                        <a:t>socail harm.</a:t>
                      </a:r>
                      <a:endParaRPr sz="1000">
                        <a:latin typeface="Arial"/>
                        <a:cs typeface="Arial"/>
                      </a:endParaRPr>
                    </a:p>
                  </a:txBody>
                  <a:tcPr marL="0" marR="0" marT="33655" marB="0">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893444">
                <a:tc>
                  <a:txBody>
                    <a:bodyPr/>
                    <a:lstStyle/>
                    <a:p>
                      <a:pPr>
                        <a:lnSpc>
                          <a:spcPct val="100000"/>
                        </a:lnSpc>
                      </a:pPr>
                      <a:endParaRPr sz="1100">
                        <a:latin typeface="Times New Roman"/>
                        <a:cs typeface="Times New Roman"/>
                      </a:endParaRPr>
                    </a:p>
                    <a:p>
                      <a:pPr>
                        <a:lnSpc>
                          <a:spcPct val="100000"/>
                        </a:lnSpc>
                        <a:spcBef>
                          <a:spcPts val="50"/>
                        </a:spcBef>
                      </a:pPr>
                      <a:endParaRPr sz="1500">
                        <a:latin typeface="Times New Roman"/>
                        <a:cs typeface="Times New Roman"/>
                      </a:endParaRPr>
                    </a:p>
                    <a:p>
                      <a:pPr algn="ctr">
                        <a:lnSpc>
                          <a:spcPct val="100000"/>
                        </a:lnSpc>
                      </a:pPr>
                      <a:r>
                        <a:rPr sz="1000" b="1">
                          <a:latin typeface="Arial"/>
                          <a:cs typeface="Arial"/>
                        </a:rPr>
                        <a:t>5</a:t>
                      </a:r>
                      <a:endParaRPr sz="1000">
                        <a:latin typeface="Arial"/>
                        <a:cs typeface="Arial"/>
                      </a:endParaRPr>
                    </a:p>
                  </a:txBody>
                  <a:tcPr marL="0" marR="0" marT="0" marB="0">
                    <a:lnT w="12700">
                      <a:solidFill>
                        <a:srgbClr val="FFFFFF"/>
                      </a:solidFill>
                      <a:prstDash val="solid"/>
                    </a:lnT>
                    <a:solidFill>
                      <a:srgbClr val="DD6C52"/>
                    </a:solidFill>
                  </a:tcPr>
                </a:tc>
                <a:tc>
                  <a:txBody>
                    <a:bodyPr/>
                    <a:lstStyle/>
                    <a:p>
                      <a:pPr marL="92075">
                        <a:lnSpc>
                          <a:spcPct val="100000"/>
                        </a:lnSpc>
                        <a:spcBef>
                          <a:spcPts val="265"/>
                        </a:spcBef>
                      </a:pPr>
                      <a:r>
                        <a:rPr sz="1000" b="1" spc="-10">
                          <a:solidFill>
                            <a:srgbClr val="003961"/>
                          </a:solidFill>
                          <a:latin typeface="Arial"/>
                          <a:cs typeface="Arial"/>
                        </a:rPr>
                        <a:t>NET</a:t>
                      </a:r>
                      <a:r>
                        <a:rPr sz="1000" b="1" spc="-55">
                          <a:solidFill>
                            <a:srgbClr val="003961"/>
                          </a:solidFill>
                          <a:latin typeface="Arial"/>
                          <a:cs typeface="Arial"/>
                        </a:rPr>
                        <a:t> </a:t>
                      </a:r>
                      <a:r>
                        <a:rPr sz="1000" b="1" spc="-10">
                          <a:solidFill>
                            <a:srgbClr val="003961"/>
                          </a:solidFill>
                          <a:latin typeface="Arial"/>
                          <a:cs typeface="Arial"/>
                        </a:rPr>
                        <a:t>NEGATIVE</a:t>
                      </a:r>
                      <a:endParaRPr sz="1000">
                        <a:latin typeface="Arial"/>
                        <a:cs typeface="Arial"/>
                      </a:endParaRPr>
                    </a:p>
                    <a:p>
                      <a:pPr>
                        <a:lnSpc>
                          <a:spcPct val="100000"/>
                        </a:lnSpc>
                        <a:spcBef>
                          <a:spcPts val="15"/>
                        </a:spcBef>
                      </a:pPr>
                      <a:endParaRPr sz="1000">
                        <a:latin typeface="Times New Roman"/>
                        <a:cs typeface="Times New Roman"/>
                      </a:endParaRPr>
                    </a:p>
                    <a:p>
                      <a:pPr marL="92075" marR="381000">
                        <a:lnSpc>
                          <a:spcPct val="107000"/>
                        </a:lnSpc>
                      </a:pPr>
                      <a:r>
                        <a:rPr sz="1000">
                          <a:solidFill>
                            <a:srgbClr val="003961"/>
                          </a:solidFill>
                          <a:latin typeface="Arial"/>
                          <a:cs typeface="Arial"/>
                        </a:rPr>
                        <a:t>Primary</a:t>
                      </a:r>
                      <a:r>
                        <a:rPr sz="1000" spc="15">
                          <a:solidFill>
                            <a:srgbClr val="003961"/>
                          </a:solidFill>
                          <a:latin typeface="Arial"/>
                          <a:cs typeface="Arial"/>
                        </a:rPr>
                        <a:t> </a:t>
                      </a:r>
                      <a:r>
                        <a:rPr sz="1000" spc="-30">
                          <a:solidFill>
                            <a:srgbClr val="003961"/>
                          </a:solidFill>
                          <a:latin typeface="Arial"/>
                          <a:cs typeface="Arial"/>
                        </a:rPr>
                        <a:t>product/service</a:t>
                      </a:r>
                      <a:r>
                        <a:rPr sz="1000" spc="5">
                          <a:solidFill>
                            <a:srgbClr val="003961"/>
                          </a:solidFill>
                          <a:latin typeface="Arial"/>
                          <a:cs typeface="Arial"/>
                        </a:rPr>
                        <a:t> </a:t>
                      </a:r>
                      <a:r>
                        <a:rPr sz="1000" spc="-20">
                          <a:solidFill>
                            <a:srgbClr val="003961"/>
                          </a:solidFill>
                          <a:latin typeface="Arial"/>
                          <a:cs typeface="Arial"/>
                        </a:rPr>
                        <a:t>offerings</a:t>
                      </a:r>
                      <a:r>
                        <a:rPr sz="1000" spc="-45">
                          <a:solidFill>
                            <a:srgbClr val="003961"/>
                          </a:solidFill>
                          <a:latin typeface="Arial"/>
                          <a:cs typeface="Arial"/>
                        </a:rPr>
                        <a:t> </a:t>
                      </a:r>
                      <a:r>
                        <a:rPr sz="1000">
                          <a:solidFill>
                            <a:srgbClr val="003961"/>
                          </a:solidFill>
                          <a:latin typeface="Arial"/>
                          <a:cs typeface="Arial"/>
                        </a:rPr>
                        <a:t>may</a:t>
                      </a:r>
                      <a:r>
                        <a:rPr sz="1000" spc="-10">
                          <a:solidFill>
                            <a:srgbClr val="003961"/>
                          </a:solidFill>
                          <a:latin typeface="Arial"/>
                          <a:cs typeface="Arial"/>
                        </a:rPr>
                        <a:t> </a:t>
                      </a:r>
                      <a:r>
                        <a:rPr sz="1000">
                          <a:solidFill>
                            <a:srgbClr val="003961"/>
                          </a:solidFill>
                          <a:latin typeface="Arial"/>
                          <a:cs typeface="Arial"/>
                        </a:rPr>
                        <a:t>cause</a:t>
                      </a:r>
                      <a:r>
                        <a:rPr sz="1000" spc="-40">
                          <a:solidFill>
                            <a:srgbClr val="003961"/>
                          </a:solidFill>
                          <a:latin typeface="Arial"/>
                          <a:cs typeface="Arial"/>
                        </a:rPr>
                        <a:t> </a:t>
                      </a:r>
                      <a:r>
                        <a:rPr sz="1000" spc="-10">
                          <a:solidFill>
                            <a:srgbClr val="003961"/>
                          </a:solidFill>
                          <a:latin typeface="Arial"/>
                          <a:cs typeface="Arial"/>
                        </a:rPr>
                        <a:t>meaningful </a:t>
                      </a:r>
                      <a:r>
                        <a:rPr sz="1000" spc="-35">
                          <a:solidFill>
                            <a:srgbClr val="003961"/>
                          </a:solidFill>
                          <a:latin typeface="Arial"/>
                          <a:cs typeface="Arial"/>
                        </a:rPr>
                        <a:t>environmental</a:t>
                      </a:r>
                      <a:r>
                        <a:rPr sz="1000" spc="-15">
                          <a:solidFill>
                            <a:srgbClr val="003961"/>
                          </a:solidFill>
                          <a:latin typeface="Arial"/>
                          <a:cs typeface="Arial"/>
                        </a:rPr>
                        <a:t> </a:t>
                      </a:r>
                      <a:r>
                        <a:rPr sz="1000" spc="-10">
                          <a:solidFill>
                            <a:srgbClr val="003961"/>
                          </a:solidFill>
                          <a:latin typeface="Arial"/>
                          <a:cs typeface="Arial"/>
                        </a:rPr>
                        <a:t>and/or</a:t>
                      </a:r>
                      <a:r>
                        <a:rPr sz="1000" spc="-15">
                          <a:solidFill>
                            <a:srgbClr val="003961"/>
                          </a:solidFill>
                          <a:latin typeface="Arial"/>
                          <a:cs typeface="Arial"/>
                        </a:rPr>
                        <a:t> </a:t>
                      </a:r>
                      <a:r>
                        <a:rPr sz="1000">
                          <a:solidFill>
                            <a:srgbClr val="003961"/>
                          </a:solidFill>
                          <a:latin typeface="Arial"/>
                          <a:cs typeface="Arial"/>
                        </a:rPr>
                        <a:t>social</a:t>
                      </a:r>
                      <a:r>
                        <a:rPr sz="1000" spc="-15">
                          <a:solidFill>
                            <a:srgbClr val="003961"/>
                          </a:solidFill>
                          <a:latin typeface="Arial"/>
                          <a:cs typeface="Arial"/>
                        </a:rPr>
                        <a:t> </a:t>
                      </a:r>
                      <a:r>
                        <a:rPr sz="1000">
                          <a:solidFill>
                            <a:srgbClr val="003961"/>
                          </a:solidFill>
                          <a:latin typeface="Arial"/>
                          <a:cs typeface="Arial"/>
                        </a:rPr>
                        <a:t>harm.</a:t>
                      </a:r>
                      <a:r>
                        <a:rPr sz="1000" spc="-35">
                          <a:solidFill>
                            <a:srgbClr val="003961"/>
                          </a:solidFill>
                          <a:latin typeface="Arial"/>
                          <a:cs typeface="Arial"/>
                        </a:rPr>
                        <a:t> Operations</a:t>
                      </a:r>
                      <a:r>
                        <a:rPr sz="1000" spc="-20">
                          <a:solidFill>
                            <a:srgbClr val="003961"/>
                          </a:solidFill>
                          <a:latin typeface="Arial"/>
                          <a:cs typeface="Arial"/>
                        </a:rPr>
                        <a:t> </a:t>
                      </a:r>
                      <a:r>
                        <a:rPr sz="1000">
                          <a:solidFill>
                            <a:srgbClr val="003961"/>
                          </a:solidFill>
                          <a:latin typeface="Arial"/>
                          <a:cs typeface="Arial"/>
                        </a:rPr>
                        <a:t>may</a:t>
                      </a:r>
                      <a:r>
                        <a:rPr sz="1000" spc="-20">
                          <a:solidFill>
                            <a:srgbClr val="003961"/>
                          </a:solidFill>
                          <a:latin typeface="Arial"/>
                          <a:cs typeface="Arial"/>
                        </a:rPr>
                        <a:t> </a:t>
                      </a:r>
                      <a:r>
                        <a:rPr sz="1000">
                          <a:solidFill>
                            <a:srgbClr val="003961"/>
                          </a:solidFill>
                          <a:latin typeface="Arial"/>
                          <a:cs typeface="Arial"/>
                        </a:rPr>
                        <a:t>also</a:t>
                      </a:r>
                      <a:r>
                        <a:rPr sz="1000" spc="-15">
                          <a:solidFill>
                            <a:srgbClr val="003961"/>
                          </a:solidFill>
                          <a:latin typeface="Arial"/>
                          <a:cs typeface="Arial"/>
                        </a:rPr>
                        <a:t> </a:t>
                      </a:r>
                      <a:r>
                        <a:rPr sz="1000" spc="-10">
                          <a:solidFill>
                            <a:srgbClr val="003961"/>
                          </a:solidFill>
                          <a:latin typeface="Arial"/>
                          <a:cs typeface="Arial"/>
                        </a:rPr>
                        <a:t>cause </a:t>
                      </a:r>
                      <a:r>
                        <a:rPr sz="1000" spc="-30">
                          <a:solidFill>
                            <a:srgbClr val="003961"/>
                          </a:solidFill>
                          <a:latin typeface="Arial"/>
                          <a:cs typeface="Arial"/>
                        </a:rPr>
                        <a:t>meaningful</a:t>
                      </a:r>
                      <a:r>
                        <a:rPr sz="1000" spc="-40">
                          <a:solidFill>
                            <a:srgbClr val="003961"/>
                          </a:solidFill>
                          <a:latin typeface="Arial"/>
                          <a:cs typeface="Arial"/>
                        </a:rPr>
                        <a:t> </a:t>
                      </a:r>
                      <a:r>
                        <a:rPr sz="1000" spc="-30">
                          <a:solidFill>
                            <a:srgbClr val="003961"/>
                          </a:solidFill>
                          <a:latin typeface="Arial"/>
                          <a:cs typeface="Arial"/>
                        </a:rPr>
                        <a:t>environmental</a:t>
                      </a:r>
                      <a:r>
                        <a:rPr sz="1000" spc="-10">
                          <a:solidFill>
                            <a:srgbClr val="003961"/>
                          </a:solidFill>
                          <a:latin typeface="Arial"/>
                          <a:cs typeface="Arial"/>
                        </a:rPr>
                        <a:t> </a:t>
                      </a:r>
                      <a:r>
                        <a:rPr sz="1000">
                          <a:solidFill>
                            <a:srgbClr val="003961"/>
                          </a:solidFill>
                          <a:latin typeface="Arial"/>
                          <a:cs typeface="Arial"/>
                        </a:rPr>
                        <a:t>and/or</a:t>
                      </a:r>
                      <a:r>
                        <a:rPr sz="1000" spc="-15">
                          <a:solidFill>
                            <a:srgbClr val="003961"/>
                          </a:solidFill>
                          <a:latin typeface="Arial"/>
                          <a:cs typeface="Arial"/>
                        </a:rPr>
                        <a:t> </a:t>
                      </a:r>
                      <a:r>
                        <a:rPr sz="1000">
                          <a:solidFill>
                            <a:srgbClr val="003961"/>
                          </a:solidFill>
                          <a:latin typeface="Arial"/>
                          <a:cs typeface="Arial"/>
                        </a:rPr>
                        <a:t>social</a:t>
                      </a:r>
                      <a:r>
                        <a:rPr sz="1000" spc="-20">
                          <a:solidFill>
                            <a:srgbClr val="003961"/>
                          </a:solidFill>
                          <a:latin typeface="Arial"/>
                          <a:cs typeface="Arial"/>
                        </a:rPr>
                        <a:t> harm.</a:t>
                      </a:r>
                      <a:endParaRPr sz="1000">
                        <a:latin typeface="Arial"/>
                        <a:cs typeface="Arial"/>
                      </a:endParaRPr>
                    </a:p>
                  </a:txBody>
                  <a:tcPr marL="0" marR="0" marT="33655" marB="0">
                    <a:lnT w="12700">
                      <a:solidFill>
                        <a:srgbClr val="FFFFFF"/>
                      </a:solidFill>
                      <a:prstDash val="solid"/>
                    </a:lnT>
                    <a:solidFill>
                      <a:schemeClr val="bg1">
                        <a:lumMod val="95000"/>
                      </a:schemeClr>
                    </a:solidFill>
                  </a:tcPr>
                </a:tc>
                <a:extLst>
                  <a:ext uri="{0D108BD9-81ED-4DB2-BD59-A6C34878D82A}">
                    <a16:rowId xmlns:a16="http://schemas.microsoft.com/office/drawing/2014/main" val="10005"/>
                  </a:ext>
                </a:extLst>
              </a:tr>
            </a:tbl>
          </a:graphicData>
        </a:graphic>
      </p:graphicFrame>
      <p:sp>
        <p:nvSpPr>
          <p:cNvPr id="9" name="object 10">
            <a:extLst>
              <a:ext uri="{FF2B5EF4-FFF2-40B4-BE49-F238E27FC236}">
                <a16:creationId xmlns:a16="http://schemas.microsoft.com/office/drawing/2014/main" id="{B06FF8CB-B5CB-4474-B56A-6EF16287C9EA}"/>
              </a:ext>
            </a:extLst>
          </p:cNvPr>
          <p:cNvSpPr txBox="1"/>
          <p:nvPr/>
        </p:nvSpPr>
        <p:spPr>
          <a:xfrm>
            <a:off x="295657" y="6783196"/>
            <a:ext cx="1006475" cy="147955"/>
          </a:xfrm>
          <a:prstGeom prst="rect">
            <a:avLst/>
          </a:prstGeom>
        </p:spPr>
        <p:txBody>
          <a:bodyPr vert="horz" wrap="square" lIns="0" tIns="12700" rIns="0" bIns="0" rtlCol="0">
            <a:spAutoFit/>
          </a:bodyPr>
          <a:lstStyle/>
          <a:p>
            <a:pPr marL="12700">
              <a:lnSpc>
                <a:spcPct val="100000"/>
              </a:lnSpc>
              <a:spcBef>
                <a:spcPts val="100"/>
              </a:spcBef>
            </a:pPr>
            <a:r>
              <a:rPr sz="800">
                <a:solidFill>
                  <a:srgbClr val="6C6C6E"/>
                </a:solidFill>
                <a:latin typeface="Arial"/>
                <a:cs typeface="Arial"/>
              </a:rPr>
              <a:t>+</a:t>
            </a:r>
            <a:r>
              <a:rPr sz="800" spc="-50">
                <a:solidFill>
                  <a:srgbClr val="6C6C6E"/>
                </a:solidFill>
                <a:latin typeface="Arial"/>
                <a:cs typeface="Arial"/>
              </a:rPr>
              <a:t> </a:t>
            </a:r>
            <a:r>
              <a:rPr sz="800">
                <a:solidFill>
                  <a:srgbClr val="6C6C6E"/>
                </a:solidFill>
                <a:latin typeface="Arial"/>
                <a:cs typeface="Arial"/>
              </a:rPr>
              <a:t>/</a:t>
            </a:r>
            <a:r>
              <a:rPr sz="800" spc="-20">
                <a:solidFill>
                  <a:srgbClr val="6C6C6E"/>
                </a:solidFill>
                <a:latin typeface="Arial"/>
                <a:cs typeface="Arial"/>
              </a:rPr>
              <a:t> </a:t>
            </a:r>
            <a:r>
              <a:rPr sz="800">
                <a:solidFill>
                  <a:srgbClr val="6C6C6E"/>
                </a:solidFill>
                <a:latin typeface="Arial"/>
                <a:cs typeface="Arial"/>
              </a:rPr>
              <a:t>-</a:t>
            </a:r>
            <a:r>
              <a:rPr sz="800" spc="-55">
                <a:solidFill>
                  <a:srgbClr val="6C6C6E"/>
                </a:solidFill>
                <a:latin typeface="Arial"/>
                <a:cs typeface="Arial"/>
              </a:rPr>
              <a:t> </a:t>
            </a:r>
            <a:r>
              <a:rPr sz="800">
                <a:solidFill>
                  <a:srgbClr val="6C6C6E"/>
                </a:solidFill>
                <a:latin typeface="Arial"/>
                <a:cs typeface="Arial"/>
              </a:rPr>
              <a:t>indicate </a:t>
            </a:r>
            <a:r>
              <a:rPr sz="800" spc="-10">
                <a:solidFill>
                  <a:srgbClr val="6C6C6E"/>
                </a:solidFill>
                <a:latin typeface="Arial"/>
                <a:cs typeface="Arial"/>
              </a:rPr>
              <a:t>trajectory</a:t>
            </a:r>
            <a:endParaRPr sz="800">
              <a:latin typeface="Arial"/>
              <a:cs typeface="Arial"/>
            </a:endParaRPr>
          </a:p>
        </p:txBody>
      </p:sp>
      <p:sp>
        <p:nvSpPr>
          <p:cNvPr id="10" name="object 11">
            <a:extLst>
              <a:ext uri="{FF2B5EF4-FFF2-40B4-BE49-F238E27FC236}">
                <a16:creationId xmlns:a16="http://schemas.microsoft.com/office/drawing/2014/main" id="{755A2374-09EA-494D-94A5-B00D85AC503B}"/>
              </a:ext>
            </a:extLst>
          </p:cNvPr>
          <p:cNvSpPr txBox="1"/>
          <p:nvPr/>
        </p:nvSpPr>
        <p:spPr>
          <a:xfrm>
            <a:off x="4563163" y="6777795"/>
            <a:ext cx="1006475" cy="147955"/>
          </a:xfrm>
          <a:prstGeom prst="rect">
            <a:avLst/>
          </a:prstGeom>
        </p:spPr>
        <p:txBody>
          <a:bodyPr vert="horz" wrap="square" lIns="0" tIns="12700" rIns="0" bIns="0" rtlCol="0">
            <a:spAutoFit/>
          </a:bodyPr>
          <a:lstStyle/>
          <a:p>
            <a:pPr marL="12700">
              <a:lnSpc>
                <a:spcPct val="100000"/>
              </a:lnSpc>
              <a:spcBef>
                <a:spcPts val="100"/>
              </a:spcBef>
            </a:pPr>
            <a:r>
              <a:rPr sz="800">
                <a:solidFill>
                  <a:srgbClr val="6C6C6E"/>
                </a:solidFill>
                <a:latin typeface="Arial"/>
                <a:cs typeface="Arial"/>
              </a:rPr>
              <a:t>+</a:t>
            </a:r>
            <a:r>
              <a:rPr sz="800" spc="-60">
                <a:solidFill>
                  <a:srgbClr val="6C6C6E"/>
                </a:solidFill>
                <a:latin typeface="Arial"/>
                <a:cs typeface="Arial"/>
              </a:rPr>
              <a:t> </a:t>
            </a:r>
            <a:r>
              <a:rPr sz="800">
                <a:solidFill>
                  <a:srgbClr val="6C6C6E"/>
                </a:solidFill>
                <a:latin typeface="Arial"/>
                <a:cs typeface="Arial"/>
              </a:rPr>
              <a:t>/</a:t>
            </a:r>
            <a:r>
              <a:rPr sz="800" spc="-20">
                <a:solidFill>
                  <a:srgbClr val="6C6C6E"/>
                </a:solidFill>
                <a:latin typeface="Arial"/>
                <a:cs typeface="Arial"/>
              </a:rPr>
              <a:t> </a:t>
            </a:r>
            <a:r>
              <a:rPr sz="800">
                <a:solidFill>
                  <a:srgbClr val="6C6C6E"/>
                </a:solidFill>
                <a:latin typeface="Arial"/>
                <a:cs typeface="Arial"/>
              </a:rPr>
              <a:t>-</a:t>
            </a:r>
            <a:r>
              <a:rPr sz="800" spc="-55">
                <a:solidFill>
                  <a:srgbClr val="6C6C6E"/>
                </a:solidFill>
                <a:latin typeface="Arial"/>
                <a:cs typeface="Arial"/>
              </a:rPr>
              <a:t> </a:t>
            </a:r>
            <a:r>
              <a:rPr sz="800">
                <a:solidFill>
                  <a:srgbClr val="6C6C6E"/>
                </a:solidFill>
                <a:latin typeface="Arial"/>
                <a:cs typeface="Arial"/>
              </a:rPr>
              <a:t>indicate</a:t>
            </a:r>
            <a:r>
              <a:rPr sz="800" spc="-5">
                <a:solidFill>
                  <a:srgbClr val="6C6C6E"/>
                </a:solidFill>
                <a:latin typeface="Arial"/>
                <a:cs typeface="Arial"/>
              </a:rPr>
              <a:t> </a:t>
            </a:r>
            <a:r>
              <a:rPr sz="800" spc="-10">
                <a:solidFill>
                  <a:srgbClr val="6C6C6E"/>
                </a:solidFill>
                <a:latin typeface="Arial"/>
                <a:cs typeface="Arial"/>
              </a:rPr>
              <a:t>trajectory</a:t>
            </a:r>
            <a:endParaRPr sz="800">
              <a:latin typeface="Arial"/>
              <a:cs typeface="Arial"/>
            </a:endParaRPr>
          </a:p>
        </p:txBody>
      </p:sp>
      <p:sp>
        <p:nvSpPr>
          <p:cNvPr id="11" name="Text Placeholder 1">
            <a:extLst>
              <a:ext uri="{FF2B5EF4-FFF2-40B4-BE49-F238E27FC236}">
                <a16:creationId xmlns:a16="http://schemas.microsoft.com/office/drawing/2014/main" id="{702DF4C1-B78F-4565-A613-FBE9F5826A30}"/>
              </a:ext>
            </a:extLst>
          </p:cNvPr>
          <p:cNvSpPr txBox="1">
            <a:spLocks/>
          </p:cNvSpPr>
          <p:nvPr/>
        </p:nvSpPr>
        <p:spPr bwMode="auto">
          <a:xfrm>
            <a:off x="457200" y="7314274"/>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588" marR="0" indent="0" algn="l" defTabSz="982663" rtl="0" eaLnBrk="1" fontAlgn="base" latinLnBrk="0" hangingPunct="1">
              <a:lnSpc>
                <a:spcPct val="100000"/>
              </a:lnSpc>
              <a:spcBef>
                <a:spcPts val="2000"/>
              </a:spcBef>
              <a:spcAft>
                <a:spcPct val="0"/>
              </a:spcAft>
              <a:buClr>
                <a:srgbClr val="7F7F7F"/>
              </a:buClr>
              <a:buSzPct val="100000"/>
              <a:buFont typeface="Wingdings 2" panose="05020102010507070707" pitchFamily="18" charset="2"/>
              <a:buNone/>
              <a:tabLst/>
              <a:defRPr lang="en-US" sz="900" baseline="0">
                <a:solidFill>
                  <a:schemeClr val="tx1">
                    <a:lumMod val="75000"/>
                    <a:lumOff val="25000"/>
                  </a:schemeClr>
                </a:solidFill>
                <a:latin typeface="Arial" charset="0"/>
                <a:ea typeface="+mn-ea"/>
                <a:cs typeface="+mn-cs"/>
              </a:defRPr>
            </a:lvl1pPr>
            <a:lvl2pPr marL="400050" indent="-165100" algn="l" defTabSz="982663" rtl="0" eaLnBrk="1" fontAlgn="base" hangingPunct="1">
              <a:spcBef>
                <a:spcPts val="1000"/>
              </a:spcBef>
              <a:spcAft>
                <a:spcPct val="0"/>
              </a:spcAft>
              <a:buClr>
                <a:schemeClr val="tx1">
                  <a:lumMod val="75000"/>
                  <a:lumOff val="25000"/>
                </a:schemeClr>
              </a:buClr>
              <a:buSzPct val="100000"/>
              <a:buFont typeface="Wingdings" panose="05000000000000000000" pitchFamily="2" charset="2"/>
              <a:buChar char="§"/>
              <a:defRPr lang="en-US" sz="1400" dirty="0">
                <a:solidFill>
                  <a:schemeClr val="tx1">
                    <a:lumMod val="75000"/>
                    <a:lumOff val="25000"/>
                  </a:schemeClr>
                </a:solidFill>
                <a:latin typeface="Arial" charset="0"/>
              </a:defRPr>
            </a:lvl2pPr>
            <a:lvl3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3pPr>
            <a:lvl4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4pPr>
            <a:lvl5pPr marL="628650" indent="-161925" algn="l" defTabSz="982663" rtl="0" eaLnBrk="1" fontAlgn="base" hangingPunct="1">
              <a:spcBef>
                <a:spcPct val="20000"/>
              </a:spcBef>
              <a:spcAft>
                <a:spcPct val="0"/>
              </a:spcAft>
              <a:buClr>
                <a:srgbClr val="0995FF"/>
              </a:buClr>
              <a:buSzPct val="80000"/>
              <a:buFont typeface="Wingdings" panose="05000000000000000000" pitchFamily="2" charset="2"/>
              <a:buChar char="§"/>
              <a:defRPr lang="en-US" sz="1200" dirty="0">
                <a:solidFill>
                  <a:schemeClr val="tx1">
                    <a:lumMod val="75000"/>
                    <a:lumOff val="25000"/>
                  </a:schemeClr>
                </a:solidFill>
                <a:latin typeface="Arial" charset="0"/>
              </a:defRPr>
            </a:lvl5pPr>
            <a:lvl6pPr marL="2667000" indent="-244475" algn="l" defTabSz="982663" rtl="0" eaLnBrk="1" fontAlgn="base" hangingPunct="1">
              <a:spcBef>
                <a:spcPct val="20000"/>
              </a:spcBef>
              <a:spcAft>
                <a:spcPct val="0"/>
              </a:spcAft>
              <a:buClr>
                <a:schemeClr val="tx2"/>
              </a:buClr>
              <a:buChar char="»"/>
              <a:defRPr sz="1400">
                <a:solidFill>
                  <a:schemeClr val="tx1"/>
                </a:solidFill>
                <a:latin typeface="+mn-lt"/>
              </a:defRPr>
            </a:lvl6pPr>
            <a:lvl7pPr marL="3124200" indent="-244475" algn="l" defTabSz="982663" rtl="0" eaLnBrk="1" fontAlgn="base" hangingPunct="1">
              <a:spcBef>
                <a:spcPct val="20000"/>
              </a:spcBef>
              <a:spcAft>
                <a:spcPct val="0"/>
              </a:spcAft>
              <a:buClr>
                <a:schemeClr val="tx2"/>
              </a:buClr>
              <a:buChar char="»"/>
              <a:defRPr sz="1400">
                <a:solidFill>
                  <a:schemeClr val="tx1"/>
                </a:solidFill>
                <a:latin typeface="+mn-lt"/>
              </a:defRPr>
            </a:lvl7pPr>
            <a:lvl8pPr marL="3581400" indent="-244475" algn="l" defTabSz="982663" rtl="0" eaLnBrk="1" fontAlgn="base" hangingPunct="1">
              <a:spcBef>
                <a:spcPct val="20000"/>
              </a:spcBef>
              <a:spcAft>
                <a:spcPct val="0"/>
              </a:spcAft>
              <a:buClr>
                <a:schemeClr val="tx2"/>
              </a:buClr>
              <a:buChar char="»"/>
              <a:defRPr sz="1400">
                <a:solidFill>
                  <a:schemeClr val="tx1"/>
                </a:solidFill>
                <a:latin typeface="+mn-lt"/>
              </a:defRPr>
            </a:lvl8pPr>
            <a:lvl9pPr marL="4038600" indent="-244475" algn="l" defTabSz="982663" rtl="0" eaLnBrk="1" fontAlgn="base" hangingPunct="1">
              <a:spcBef>
                <a:spcPct val="20000"/>
              </a:spcBef>
              <a:spcAft>
                <a:spcPct val="0"/>
              </a:spcAft>
              <a:buClr>
                <a:schemeClr val="tx2"/>
              </a:buClr>
              <a:buChar char="»"/>
              <a:defRPr sz="1400">
                <a:solidFill>
                  <a:schemeClr val="tx1"/>
                </a:solidFill>
                <a:latin typeface="+mn-lt"/>
              </a:defRPr>
            </a:lvl9pPr>
          </a:lstStyle>
          <a:p>
            <a:r>
              <a:rPr lang="en-US" sz="800" kern="0"/>
              <a:t>Please see the end of the presentation for important disclosures.</a:t>
            </a:r>
          </a:p>
        </p:txBody>
      </p:sp>
      <p:sp>
        <p:nvSpPr>
          <p:cNvPr id="12" name="Slide Number Placeholder 3">
            <a:extLst>
              <a:ext uri="{FF2B5EF4-FFF2-40B4-BE49-F238E27FC236}">
                <a16:creationId xmlns:a16="http://schemas.microsoft.com/office/drawing/2014/main" id="{43DD6BA9-ADAC-44A0-9496-C6B318A6C7BB}"/>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27</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76746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31375" y="1419330"/>
            <a:ext cx="9651179" cy="1558849"/>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a:ln>
                <a:noFill/>
              </a:ln>
              <a:solidFill>
                <a:schemeClr val="tx1"/>
              </a:solidFill>
              <a:effectLst/>
              <a:latin typeface="Times New Roman" pitchFamily="18" charset="0"/>
            </a:endParaRPr>
          </a:p>
        </p:txBody>
      </p:sp>
      <p:sp>
        <p:nvSpPr>
          <p:cNvPr id="7" name="Rectangle 6"/>
          <p:cNvSpPr/>
          <p:nvPr/>
        </p:nvSpPr>
        <p:spPr bwMode="auto">
          <a:xfrm>
            <a:off x="231375" y="3594245"/>
            <a:ext cx="9651179" cy="1829659"/>
          </a:xfrm>
          <a:prstGeom prst="rect">
            <a:avLst/>
          </a:prstGeom>
          <a:noFill/>
          <a:ln w="57150" cap="flat" cmpd="sng" algn="ctr">
            <a:solidFill>
              <a:schemeClr val="bg1">
                <a:lumMod val="85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a:ln>
                <a:noFill/>
              </a:ln>
              <a:solidFill>
                <a:schemeClr val="tx1"/>
              </a:solidFill>
              <a:effectLst/>
              <a:latin typeface="Times New Roman" pitchFamily="18" charset="0"/>
            </a:endParaRPr>
          </a:p>
        </p:txBody>
      </p:sp>
      <p:sp>
        <p:nvSpPr>
          <p:cNvPr id="8" name="TextBox 7"/>
          <p:cNvSpPr txBox="1"/>
          <p:nvPr/>
        </p:nvSpPr>
        <p:spPr>
          <a:xfrm>
            <a:off x="305089" y="3232259"/>
            <a:ext cx="2649890" cy="269600"/>
          </a:xfrm>
          <a:prstGeom prst="rect">
            <a:avLst/>
          </a:prstGeom>
          <a:noFill/>
        </p:spPr>
        <p:txBody>
          <a:bodyPr wrap="square" lIns="0" tIns="0" rIns="0" bIns="0" rtlCol="0">
            <a:noAutofit/>
          </a:bodyPr>
          <a:lstStyle/>
          <a:p>
            <a:r>
              <a:rPr lang="en-US" sz="1600" b="1" dirty="0">
                <a:solidFill>
                  <a:schemeClr val="tx2"/>
                </a:solidFill>
                <a:latin typeface="Arial" pitchFamily="34" charset="0"/>
              </a:rPr>
              <a:t>Engagement Approach </a:t>
            </a:r>
          </a:p>
        </p:txBody>
      </p:sp>
      <p:sp>
        <p:nvSpPr>
          <p:cNvPr id="9" name="TextBox 8"/>
          <p:cNvSpPr txBox="1"/>
          <p:nvPr/>
        </p:nvSpPr>
        <p:spPr>
          <a:xfrm>
            <a:off x="305089" y="5659765"/>
            <a:ext cx="5131949" cy="315798"/>
          </a:xfrm>
          <a:prstGeom prst="rect">
            <a:avLst/>
          </a:prstGeom>
          <a:noFill/>
        </p:spPr>
        <p:txBody>
          <a:bodyPr wrap="square" lIns="0" tIns="0" rIns="0" bIns="0" rtlCol="0">
            <a:noAutofit/>
          </a:bodyPr>
          <a:lstStyle/>
          <a:p>
            <a:r>
              <a:rPr lang="en-US" sz="1600" b="1" dirty="0">
                <a:solidFill>
                  <a:schemeClr val="tx2"/>
                </a:solidFill>
                <a:latin typeface="Arial" pitchFamily="34" charset="0"/>
              </a:rPr>
              <a:t>Our Four Engagement Priorities</a:t>
            </a:r>
          </a:p>
        </p:txBody>
      </p:sp>
      <p:grpSp>
        <p:nvGrpSpPr>
          <p:cNvPr id="10" name="Group 9"/>
          <p:cNvGrpSpPr/>
          <p:nvPr/>
        </p:nvGrpSpPr>
        <p:grpSpPr>
          <a:xfrm>
            <a:off x="278172" y="3501859"/>
            <a:ext cx="9450397" cy="1818327"/>
            <a:chOff x="511942" y="3174503"/>
            <a:chExt cx="9214734" cy="1234315"/>
          </a:xfrm>
        </p:grpSpPr>
        <p:sp>
          <p:nvSpPr>
            <p:cNvPr id="11" name="TextBox 10"/>
            <p:cNvSpPr txBox="1"/>
            <p:nvPr/>
          </p:nvSpPr>
          <p:spPr>
            <a:xfrm>
              <a:off x="3008378" y="3174503"/>
              <a:ext cx="537329" cy="657967"/>
            </a:xfrm>
            <a:prstGeom prst="rect">
              <a:avLst/>
            </a:prstGeom>
            <a:noFill/>
          </p:spPr>
          <p:txBody>
            <a:bodyPr wrap="square" rtlCol="0" anchor="ctr">
              <a:noAutofit/>
            </a:bodyPr>
            <a:lstStyle/>
            <a:p>
              <a:pPr algn="ctr"/>
              <a:r>
                <a:rPr lang="en-US" sz="4000" b="1" dirty="0">
                  <a:solidFill>
                    <a:schemeClr val="tx2">
                      <a:lumMod val="25000"/>
                      <a:lumOff val="75000"/>
                    </a:schemeClr>
                  </a:solidFill>
                  <a:latin typeface="Arial" pitchFamily="34" charset="0"/>
                </a:rPr>
                <a:t>2</a:t>
              </a:r>
            </a:p>
          </p:txBody>
        </p:sp>
        <p:sp>
          <p:nvSpPr>
            <p:cNvPr id="12" name="TextBox 11"/>
            <p:cNvSpPr txBox="1"/>
            <p:nvPr/>
          </p:nvSpPr>
          <p:spPr>
            <a:xfrm>
              <a:off x="511942" y="3174503"/>
              <a:ext cx="537329" cy="658368"/>
            </a:xfrm>
            <a:prstGeom prst="rect">
              <a:avLst/>
            </a:prstGeom>
            <a:noFill/>
          </p:spPr>
          <p:txBody>
            <a:bodyPr wrap="square" rtlCol="0" anchor="ctr">
              <a:noAutofit/>
            </a:bodyPr>
            <a:lstStyle/>
            <a:p>
              <a:pPr algn="ctr"/>
              <a:r>
                <a:rPr lang="en-US" sz="4000" b="1" dirty="0">
                  <a:solidFill>
                    <a:schemeClr val="tx2">
                      <a:lumMod val="25000"/>
                      <a:lumOff val="75000"/>
                    </a:schemeClr>
                  </a:solidFill>
                  <a:latin typeface="Arial" pitchFamily="34" charset="0"/>
                  <a:cs typeface="Arial" pitchFamily="34" charset="0"/>
                </a:rPr>
                <a:t>1</a:t>
              </a:r>
            </a:p>
          </p:txBody>
        </p:sp>
        <p:sp>
          <p:nvSpPr>
            <p:cNvPr id="13" name="TextBox 12"/>
            <p:cNvSpPr txBox="1"/>
            <p:nvPr/>
          </p:nvSpPr>
          <p:spPr>
            <a:xfrm>
              <a:off x="5151171" y="3174503"/>
              <a:ext cx="537329" cy="658368"/>
            </a:xfrm>
            <a:prstGeom prst="rect">
              <a:avLst/>
            </a:prstGeom>
            <a:noFill/>
          </p:spPr>
          <p:txBody>
            <a:bodyPr wrap="square" rtlCol="0" anchor="ctr">
              <a:noAutofit/>
            </a:bodyPr>
            <a:lstStyle/>
            <a:p>
              <a:pPr algn="ctr"/>
              <a:r>
                <a:rPr lang="en-US" sz="4000" b="1" dirty="0">
                  <a:solidFill>
                    <a:schemeClr val="tx2">
                      <a:lumMod val="25000"/>
                      <a:lumOff val="75000"/>
                    </a:schemeClr>
                  </a:solidFill>
                  <a:latin typeface="Arial" pitchFamily="34" charset="0"/>
                </a:rPr>
                <a:t>3</a:t>
              </a:r>
            </a:p>
          </p:txBody>
        </p:sp>
        <p:sp>
          <p:nvSpPr>
            <p:cNvPr id="14" name="TextBox 13"/>
            <p:cNvSpPr txBox="1"/>
            <p:nvPr/>
          </p:nvSpPr>
          <p:spPr>
            <a:xfrm>
              <a:off x="7509602" y="3174503"/>
              <a:ext cx="539496" cy="658368"/>
            </a:xfrm>
            <a:prstGeom prst="rect">
              <a:avLst/>
            </a:prstGeom>
            <a:noFill/>
          </p:spPr>
          <p:txBody>
            <a:bodyPr wrap="square" rtlCol="0" anchor="ctr">
              <a:noAutofit/>
            </a:bodyPr>
            <a:lstStyle/>
            <a:p>
              <a:pPr algn="ctr"/>
              <a:r>
                <a:rPr lang="en-US" sz="4000" b="1" dirty="0">
                  <a:solidFill>
                    <a:schemeClr val="tx2">
                      <a:lumMod val="25000"/>
                      <a:lumOff val="75000"/>
                    </a:schemeClr>
                  </a:solidFill>
                  <a:latin typeface="Arial" pitchFamily="34" charset="0"/>
                </a:rPr>
                <a:t>4</a:t>
              </a:r>
            </a:p>
          </p:txBody>
        </p:sp>
        <p:sp>
          <p:nvSpPr>
            <p:cNvPr id="15" name="TextBox 14"/>
            <p:cNvSpPr txBox="1"/>
            <p:nvPr/>
          </p:nvSpPr>
          <p:spPr>
            <a:xfrm>
              <a:off x="970831" y="3318266"/>
              <a:ext cx="1888110" cy="274320"/>
            </a:xfrm>
            <a:prstGeom prst="rect">
              <a:avLst/>
            </a:prstGeom>
            <a:noFill/>
          </p:spPr>
          <p:txBody>
            <a:bodyPr wrap="square" rtlCol="0">
              <a:noAutofit/>
            </a:bodyPr>
            <a:lstStyle/>
            <a:p>
              <a:r>
                <a:rPr lang="en-US" sz="1500" b="1" dirty="0">
                  <a:latin typeface="Arial" pitchFamily="34" charset="0"/>
                </a:rPr>
                <a:t>ESG Due Diligence</a:t>
              </a:r>
            </a:p>
          </p:txBody>
        </p:sp>
        <p:sp>
          <p:nvSpPr>
            <p:cNvPr id="16" name="TextBox 15"/>
            <p:cNvSpPr txBox="1"/>
            <p:nvPr/>
          </p:nvSpPr>
          <p:spPr>
            <a:xfrm>
              <a:off x="984773" y="3598630"/>
              <a:ext cx="1828800" cy="810188"/>
            </a:xfrm>
            <a:prstGeom prst="rect">
              <a:avLst/>
            </a:prstGeom>
            <a:noFill/>
          </p:spPr>
          <p:txBody>
            <a:bodyPr wrap="square" rtlCol="0">
              <a:noAutofit/>
            </a:bodyPr>
            <a:lstStyle/>
            <a:p>
              <a:r>
                <a:rPr lang="en-US" sz="1200" dirty="0">
                  <a:latin typeface="Arial" pitchFamily="34" charset="0"/>
                </a:rPr>
                <a:t>We conduct ongoing discussions with companies/issuers to inform our investment research and decision-making. </a:t>
              </a:r>
            </a:p>
          </p:txBody>
        </p:sp>
        <p:sp>
          <p:nvSpPr>
            <p:cNvPr id="17" name="TextBox 16"/>
            <p:cNvSpPr txBox="1"/>
            <p:nvPr/>
          </p:nvSpPr>
          <p:spPr>
            <a:xfrm>
              <a:off x="3443326" y="3318266"/>
              <a:ext cx="996780" cy="274320"/>
            </a:xfrm>
            <a:prstGeom prst="rect">
              <a:avLst/>
            </a:prstGeom>
            <a:noFill/>
          </p:spPr>
          <p:txBody>
            <a:bodyPr wrap="square" rtlCol="0">
              <a:noAutofit/>
            </a:bodyPr>
            <a:lstStyle/>
            <a:p>
              <a:r>
                <a:rPr lang="en-US" sz="1500" b="1" dirty="0">
                  <a:latin typeface="Arial" pitchFamily="34" charset="0"/>
                  <a:cs typeface="Arial" pitchFamily="34" charset="0"/>
                </a:rPr>
                <a:t>Impact</a:t>
              </a:r>
            </a:p>
          </p:txBody>
        </p:sp>
        <p:sp>
          <p:nvSpPr>
            <p:cNvPr id="18" name="TextBox 17"/>
            <p:cNvSpPr txBox="1"/>
            <p:nvPr/>
          </p:nvSpPr>
          <p:spPr>
            <a:xfrm>
              <a:off x="3463385" y="3598630"/>
              <a:ext cx="1828800" cy="719446"/>
            </a:xfrm>
            <a:prstGeom prst="rect">
              <a:avLst/>
            </a:prstGeom>
            <a:noFill/>
          </p:spPr>
          <p:txBody>
            <a:bodyPr wrap="square" rtlCol="0">
              <a:noAutofit/>
            </a:bodyPr>
            <a:lstStyle/>
            <a:p>
              <a:r>
                <a:rPr lang="en-US" sz="1200" dirty="0">
                  <a:latin typeface="Arial" pitchFamily="34" charset="0"/>
                </a:rPr>
                <a:t>We collaborate with companies/issuers and industry groups to advocate for improved ESG practices.</a:t>
              </a:r>
            </a:p>
          </p:txBody>
        </p:sp>
        <p:sp>
          <p:nvSpPr>
            <p:cNvPr id="19" name="TextBox 18"/>
            <p:cNvSpPr txBox="1"/>
            <p:nvPr/>
          </p:nvSpPr>
          <p:spPr>
            <a:xfrm>
              <a:off x="5570266" y="3318266"/>
              <a:ext cx="1204913" cy="274320"/>
            </a:xfrm>
            <a:prstGeom prst="rect">
              <a:avLst/>
            </a:prstGeom>
            <a:noFill/>
          </p:spPr>
          <p:txBody>
            <a:bodyPr wrap="square" rtlCol="0">
              <a:noAutofit/>
            </a:bodyPr>
            <a:lstStyle/>
            <a:p>
              <a:r>
                <a:rPr lang="en-US" sz="1500" b="1" dirty="0">
                  <a:latin typeface="Arial" pitchFamily="34" charset="0"/>
                  <a:cs typeface="Arial" pitchFamily="34" charset="0"/>
                </a:rPr>
                <a:t>Advisory</a:t>
              </a:r>
            </a:p>
          </p:txBody>
        </p:sp>
        <p:sp>
          <p:nvSpPr>
            <p:cNvPr id="20" name="TextBox 19"/>
            <p:cNvSpPr txBox="1"/>
            <p:nvPr/>
          </p:nvSpPr>
          <p:spPr>
            <a:xfrm>
              <a:off x="5582626" y="3598630"/>
              <a:ext cx="1961267" cy="810188"/>
            </a:xfrm>
            <a:prstGeom prst="rect">
              <a:avLst/>
            </a:prstGeom>
            <a:noFill/>
          </p:spPr>
          <p:txBody>
            <a:bodyPr wrap="square" rtlCol="0">
              <a:noAutofit/>
            </a:bodyPr>
            <a:lstStyle/>
            <a:p>
              <a:r>
                <a:rPr lang="en-US" sz="1200" dirty="0">
                  <a:latin typeface="Arial" pitchFamily="34" charset="0"/>
                </a:rPr>
                <a:t>We advise companies /issuers on best practices, such as developing robust ESG programs and structuring impact-oriented bond deals.</a:t>
              </a:r>
            </a:p>
          </p:txBody>
        </p:sp>
        <p:sp>
          <p:nvSpPr>
            <p:cNvPr id="21" name="TextBox 20"/>
            <p:cNvSpPr txBox="1"/>
            <p:nvPr/>
          </p:nvSpPr>
          <p:spPr>
            <a:xfrm>
              <a:off x="7937288" y="3318266"/>
              <a:ext cx="1431102" cy="275849"/>
            </a:xfrm>
            <a:prstGeom prst="rect">
              <a:avLst/>
            </a:prstGeom>
            <a:noFill/>
          </p:spPr>
          <p:txBody>
            <a:bodyPr wrap="square" rtlCol="0">
              <a:noAutofit/>
            </a:bodyPr>
            <a:lstStyle/>
            <a:p>
              <a:r>
                <a:rPr lang="en-US" sz="1500" b="1" dirty="0">
                  <a:latin typeface="Arial" pitchFamily="34" charset="0"/>
                  <a:cs typeface="Arial" pitchFamily="34" charset="0"/>
                </a:rPr>
                <a:t>Collaboration</a:t>
              </a:r>
            </a:p>
          </p:txBody>
        </p:sp>
        <p:sp>
          <p:nvSpPr>
            <p:cNvPr id="22" name="TextBox 21"/>
            <p:cNvSpPr txBox="1"/>
            <p:nvPr/>
          </p:nvSpPr>
          <p:spPr>
            <a:xfrm>
              <a:off x="7897876" y="3598630"/>
              <a:ext cx="1828800" cy="810188"/>
            </a:xfrm>
            <a:prstGeom prst="rect">
              <a:avLst/>
            </a:prstGeom>
            <a:noFill/>
          </p:spPr>
          <p:txBody>
            <a:bodyPr wrap="square" rtlCol="0">
              <a:noAutofit/>
            </a:bodyPr>
            <a:lstStyle/>
            <a:p>
              <a:r>
                <a:rPr lang="en-US" sz="1200" dirty="0">
                  <a:latin typeface="Arial" pitchFamily="34" charset="0"/>
                </a:rPr>
                <a:t>We partner with investor groups and NGOs to advance salient issues and tools that will benefit the larger investment community.</a:t>
              </a:r>
            </a:p>
          </p:txBody>
        </p:sp>
      </p:grpSp>
      <p:sp>
        <p:nvSpPr>
          <p:cNvPr id="23" name="TextBox 22"/>
          <p:cNvSpPr txBox="1"/>
          <p:nvPr/>
        </p:nvSpPr>
        <p:spPr>
          <a:xfrm>
            <a:off x="305089" y="1025387"/>
            <a:ext cx="3202085" cy="299676"/>
          </a:xfrm>
          <a:prstGeom prst="rect">
            <a:avLst/>
          </a:prstGeom>
          <a:noFill/>
        </p:spPr>
        <p:txBody>
          <a:bodyPr wrap="square" lIns="0" tIns="0" rIns="0" bIns="0" rtlCol="0">
            <a:noAutofit/>
          </a:bodyPr>
          <a:lstStyle/>
          <a:p>
            <a:r>
              <a:rPr lang="en-US" sz="1600" b="1" dirty="0">
                <a:solidFill>
                  <a:schemeClr val="tx2"/>
                </a:solidFill>
                <a:latin typeface="Arial" pitchFamily="34" charset="0"/>
              </a:rPr>
              <a:t>Engagement Philosophy</a:t>
            </a:r>
          </a:p>
        </p:txBody>
      </p:sp>
      <p:sp>
        <p:nvSpPr>
          <p:cNvPr id="24" name="TextBox 23"/>
          <p:cNvSpPr txBox="1"/>
          <p:nvPr/>
        </p:nvSpPr>
        <p:spPr>
          <a:xfrm>
            <a:off x="1736488" y="6145984"/>
            <a:ext cx="2115405" cy="353664"/>
          </a:xfrm>
          <a:prstGeom prst="rect">
            <a:avLst/>
          </a:prstGeom>
          <a:noFill/>
        </p:spPr>
        <p:txBody>
          <a:bodyPr wrap="none" rtlCol="0">
            <a:noAutofit/>
          </a:bodyPr>
          <a:lstStyle/>
          <a:p>
            <a:r>
              <a:rPr lang="en-US" sz="1400" b="1" dirty="0">
                <a:solidFill>
                  <a:srgbClr val="002060"/>
                </a:solidFill>
                <a:latin typeface="Arial" pitchFamily="34" charset="0"/>
                <a:cs typeface="Arial" pitchFamily="34" charset="0"/>
              </a:rPr>
              <a:t>General Disclosure</a:t>
            </a:r>
          </a:p>
        </p:txBody>
      </p:sp>
      <p:sp>
        <p:nvSpPr>
          <p:cNvPr id="25" name="TextBox 24"/>
          <p:cNvSpPr txBox="1"/>
          <p:nvPr/>
        </p:nvSpPr>
        <p:spPr>
          <a:xfrm>
            <a:off x="1736488" y="6885855"/>
            <a:ext cx="2400272" cy="326917"/>
          </a:xfrm>
          <a:prstGeom prst="rect">
            <a:avLst/>
          </a:prstGeom>
          <a:noFill/>
        </p:spPr>
        <p:txBody>
          <a:bodyPr wrap="none" rtlCol="0">
            <a:noAutofit/>
          </a:bodyPr>
          <a:lstStyle/>
          <a:p>
            <a:r>
              <a:rPr lang="en-US" sz="1400" b="1" dirty="0">
                <a:solidFill>
                  <a:srgbClr val="002060"/>
                </a:solidFill>
                <a:latin typeface="Arial" pitchFamily="34" charset="0"/>
                <a:cs typeface="Arial" pitchFamily="34" charset="0"/>
              </a:rPr>
              <a:t>Climate Change</a:t>
            </a:r>
          </a:p>
        </p:txBody>
      </p:sp>
      <p:sp>
        <p:nvSpPr>
          <p:cNvPr id="26" name="TextBox 25"/>
          <p:cNvSpPr txBox="1"/>
          <p:nvPr/>
        </p:nvSpPr>
        <p:spPr>
          <a:xfrm>
            <a:off x="5978768" y="6145984"/>
            <a:ext cx="2438401" cy="353664"/>
          </a:xfrm>
          <a:prstGeom prst="rect">
            <a:avLst/>
          </a:prstGeom>
          <a:noFill/>
        </p:spPr>
        <p:txBody>
          <a:bodyPr wrap="none" rtlCol="0">
            <a:noAutofit/>
          </a:bodyPr>
          <a:lstStyle/>
          <a:p>
            <a:r>
              <a:rPr lang="en-US" sz="1400" b="1" dirty="0">
                <a:solidFill>
                  <a:srgbClr val="002060"/>
                </a:solidFill>
                <a:latin typeface="Arial" pitchFamily="34" charset="0"/>
                <a:cs typeface="Arial" pitchFamily="34" charset="0"/>
              </a:rPr>
              <a:t>Diversity, Equity &amp; Inclusion</a:t>
            </a:r>
          </a:p>
        </p:txBody>
      </p:sp>
      <p:sp>
        <p:nvSpPr>
          <p:cNvPr id="27" name="TextBox 26"/>
          <p:cNvSpPr txBox="1"/>
          <p:nvPr/>
        </p:nvSpPr>
        <p:spPr>
          <a:xfrm>
            <a:off x="5978768" y="6885855"/>
            <a:ext cx="2743201" cy="326917"/>
          </a:xfrm>
          <a:prstGeom prst="rect">
            <a:avLst/>
          </a:prstGeom>
          <a:noFill/>
        </p:spPr>
        <p:txBody>
          <a:bodyPr wrap="none" rtlCol="0">
            <a:noAutofit/>
          </a:bodyPr>
          <a:lstStyle/>
          <a:p>
            <a:r>
              <a:rPr lang="en-US" sz="1400" b="1" dirty="0">
                <a:solidFill>
                  <a:srgbClr val="002060"/>
                </a:solidFill>
                <a:latin typeface="Arial" pitchFamily="34" charset="0"/>
                <a:cs typeface="Arial" pitchFamily="34" charset="0"/>
              </a:rPr>
              <a:t>Ethical AI and Data Privacy</a:t>
            </a:r>
          </a:p>
        </p:txBody>
      </p:sp>
      <p:sp>
        <p:nvSpPr>
          <p:cNvPr id="28" name="TextBox 27"/>
          <p:cNvSpPr txBox="1"/>
          <p:nvPr/>
        </p:nvSpPr>
        <p:spPr>
          <a:xfrm>
            <a:off x="292666" y="1563846"/>
            <a:ext cx="9528596" cy="1269817"/>
          </a:xfrm>
          <a:prstGeom prst="rect">
            <a:avLst/>
          </a:prstGeom>
          <a:noFill/>
        </p:spPr>
        <p:txBody>
          <a:bodyPr wrap="square" rtlCol="0">
            <a:noAutofit/>
          </a:bodyPr>
          <a:lstStyle/>
          <a:p>
            <a:r>
              <a:rPr lang="en-US" sz="1300" dirty="0">
                <a:solidFill>
                  <a:srgbClr val="000000"/>
                </a:solidFill>
                <a:latin typeface="Arial" panose="020B0604020202020204" pitchFamily="34" charset="0"/>
              </a:rPr>
              <a:t>As part of our sustainable investment process, Brown Advisory seeks to engage many existing and prospective companies and issuers in discussions about a variety of ESG topics. We believe it is helpful for management teams to hear the perspectives of investors, and engagement can help signal the level of investor support for impact-related actions to issuers and other stakeholders. Our engagement efforts aim to promote transparency and enhance due diligence; to defensively identify risks and encourage companies/issuers to responsibly manage them; to offensively encourage ESG leadership and capitalize on opportunities; and to advise sustainable investing stakeholders to promote action on material and salient ESG issues.</a:t>
            </a:r>
            <a:endParaRPr lang="en-US" sz="1300" b="1"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55723" t="52938"/>
          <a:stretch/>
        </p:blipFill>
        <p:spPr>
          <a:xfrm>
            <a:off x="5307271" y="6065407"/>
            <a:ext cx="601169" cy="514818"/>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t="50810" r="50994"/>
          <a:stretch/>
        </p:blipFill>
        <p:spPr>
          <a:xfrm>
            <a:off x="1053769" y="6051295"/>
            <a:ext cx="671487" cy="543042"/>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r="53628" b="51607"/>
          <a:stretch/>
        </p:blipFill>
        <p:spPr>
          <a:xfrm>
            <a:off x="1088928" y="6796576"/>
            <a:ext cx="601169" cy="505475"/>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55682" r="5434" b="50301"/>
          <a:stretch/>
        </p:blipFill>
        <p:spPr>
          <a:xfrm>
            <a:off x="5340484" y="6923434"/>
            <a:ext cx="534742" cy="550687"/>
          </a:xfrm>
          <a:prstGeom prst="rect">
            <a:avLst/>
          </a:prstGeom>
        </p:spPr>
      </p:pic>
      <p:sp>
        <p:nvSpPr>
          <p:cNvPr id="33" name="Title 215"/>
          <p:cNvSpPr txBox="1">
            <a:spLocks/>
          </p:cNvSpPr>
          <p:nvPr/>
        </p:nvSpPr>
        <p:spPr>
          <a:xfrm>
            <a:off x="266701" y="413318"/>
            <a:ext cx="6874698" cy="248312"/>
          </a:xfrm>
          <a:prstGeom prst="rect">
            <a:avLst/>
          </a:prstGeom>
        </p:spPr>
        <p:txBody>
          <a:bodyPr lIns="0" tIns="0" rIns="0" bIns="0"/>
          <a:lstStyle>
            <a:lvl1pPr algn="l" rtl="0" eaLnBrk="1" fontAlgn="base" hangingPunct="1">
              <a:lnSpc>
                <a:spcPct val="90000"/>
              </a:lnSpc>
              <a:spcBef>
                <a:spcPct val="0"/>
              </a:spcBef>
              <a:spcAft>
                <a:spcPct val="0"/>
              </a:spcAft>
              <a:defRPr sz="2000" cap="all" baseline="0">
                <a:solidFill>
                  <a:srgbClr val="173963"/>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spcBef>
                <a:spcPct val="0"/>
              </a:spcBef>
              <a:spcAft>
                <a:spcPct val="0"/>
              </a:spcAft>
              <a:defRPr>
                <a:solidFill>
                  <a:schemeClr val="tx2"/>
                </a:solidFill>
                <a:latin typeface="Times New Roman" pitchFamily="18" charset="0"/>
              </a:defRPr>
            </a:lvl6pPr>
            <a:lvl7pPr marL="914400" algn="l" rtl="0" eaLnBrk="1" fontAlgn="base" hangingPunct="1">
              <a:spcBef>
                <a:spcPct val="0"/>
              </a:spcBef>
              <a:spcAft>
                <a:spcPct val="0"/>
              </a:spcAft>
              <a:defRPr>
                <a:solidFill>
                  <a:schemeClr val="tx2"/>
                </a:solidFill>
                <a:latin typeface="Times New Roman" pitchFamily="18" charset="0"/>
              </a:defRPr>
            </a:lvl7pPr>
            <a:lvl8pPr marL="1371600" algn="l" rtl="0" eaLnBrk="1" fontAlgn="base" hangingPunct="1">
              <a:spcBef>
                <a:spcPct val="0"/>
              </a:spcBef>
              <a:spcAft>
                <a:spcPct val="0"/>
              </a:spcAft>
              <a:defRPr>
                <a:solidFill>
                  <a:schemeClr val="tx2"/>
                </a:solidFill>
                <a:latin typeface="Times New Roman" pitchFamily="18" charset="0"/>
              </a:defRPr>
            </a:lvl8pPr>
            <a:lvl9pPr marL="1828800" algn="l" rtl="0" eaLnBrk="1" fontAlgn="base" hangingPunct="1">
              <a:spcBef>
                <a:spcPct val="0"/>
              </a:spcBef>
              <a:spcAft>
                <a:spcPct val="0"/>
              </a:spcAft>
              <a:defRPr>
                <a:solidFill>
                  <a:schemeClr val="tx2"/>
                </a:solidFill>
                <a:latin typeface="Times New Roman" pitchFamily="18" charset="0"/>
              </a:defRPr>
            </a:lvl9pPr>
          </a:lstStyle>
          <a:p>
            <a:r>
              <a:rPr lang="en-US" sz="1800" dirty="0"/>
              <a:t>Engagement at Brown Advisory </a:t>
            </a:r>
            <a:endParaRPr lang="en-US" sz="1800" kern="0" dirty="0"/>
          </a:p>
        </p:txBody>
      </p:sp>
      <p:sp>
        <p:nvSpPr>
          <p:cNvPr id="34" name="TextBox 11">
            <a:extLst>
              <a:ext uri="{FF2B5EF4-FFF2-40B4-BE49-F238E27FC236}">
                <a16:creationId xmlns:a16="http://schemas.microsoft.com/office/drawing/2014/main" id="{4E8EAF25-F119-4B1E-ABCC-65CC16AF0658}"/>
              </a:ext>
            </a:extLst>
          </p:cNvPr>
          <p:cNvSpPr txBox="1">
            <a:spLocks noChangeArrowheads="1"/>
          </p:cNvSpPr>
          <p:nvPr/>
        </p:nvSpPr>
        <p:spPr bwMode="auto">
          <a:xfrm>
            <a:off x="305089" y="7534460"/>
            <a:ext cx="8723023" cy="1108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defPPr>
              <a:defRPr lang="en-US"/>
            </a:defPPr>
            <a:lvl1pPr algn="l">
              <a:lnSpc>
                <a:spcPct val="90000"/>
              </a:lnSpc>
              <a:spcBef>
                <a:spcPct val="0"/>
              </a:spcBef>
              <a:defRPr sz="800">
                <a:latin typeface="Arial" pitchFamily="34" charset="0"/>
                <a:cs typeface="Arial" pitchFamily="34" charset="0"/>
              </a:defRPr>
            </a:lvl1pPr>
          </a:lstStyle>
          <a:p>
            <a:r>
              <a:rPr lang="en-US" dirty="0">
                <a:solidFill>
                  <a:schemeClr val="bg2"/>
                </a:solidFill>
              </a:rPr>
              <a:t>We do not engage with every company or issuer. We engage only when we believe engagement will be material to our investment decision making.</a:t>
            </a:r>
          </a:p>
        </p:txBody>
      </p:sp>
    </p:spTree>
    <p:extLst>
      <p:ext uri="{BB962C8B-B14F-4D97-AF65-F5344CB8AC3E}">
        <p14:creationId xmlns:p14="http://schemas.microsoft.com/office/powerpoint/2010/main" val="934967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F7D3D2-287B-4A54-9034-D0F1361D4D98}"/>
              </a:ext>
            </a:extLst>
          </p:cNvPr>
          <p:cNvSpPr>
            <a:spLocks noGrp="1"/>
          </p:cNvSpPr>
          <p:nvPr>
            <p:ph type="body" sz="quarter" idx="11"/>
          </p:nvPr>
        </p:nvSpPr>
        <p:spPr>
          <a:xfrm>
            <a:off x="457200" y="7200535"/>
            <a:ext cx="9144000" cy="457200"/>
          </a:xfrm>
        </p:spPr>
        <p:txBody>
          <a:bodyPr/>
          <a:lstStyle/>
          <a:p>
            <a:r>
              <a:rPr lang="en-US" sz="800" dirty="0"/>
              <a:t>Brown Advisory entities included are: Brown Advisory LLC, Brown Investment Advisory &amp; Trust Company, Brown Advisory Ltd., and Brown Advisory Trust Company of Delaware, LLC. This is a sampling of organizations that we support.</a:t>
            </a:r>
          </a:p>
          <a:p>
            <a:endParaRPr lang="en-US" sz="800" dirty="0"/>
          </a:p>
        </p:txBody>
      </p:sp>
      <p:sp>
        <p:nvSpPr>
          <p:cNvPr id="3" name="Title 2">
            <a:extLst>
              <a:ext uri="{FF2B5EF4-FFF2-40B4-BE49-F238E27FC236}">
                <a16:creationId xmlns:a16="http://schemas.microsoft.com/office/drawing/2014/main" id="{9B48F743-F8CC-4B5E-9CDB-BF18A4887117}"/>
              </a:ext>
            </a:extLst>
          </p:cNvPr>
          <p:cNvSpPr>
            <a:spLocks noGrp="1"/>
          </p:cNvSpPr>
          <p:nvPr>
            <p:ph type="title"/>
          </p:nvPr>
        </p:nvSpPr>
        <p:spPr>
          <a:xfrm>
            <a:off x="266701" y="413318"/>
            <a:ext cx="6874698" cy="248312"/>
          </a:xfrm>
        </p:spPr>
        <p:txBody>
          <a:bodyPr/>
          <a:lstStyle/>
          <a:p>
            <a:r>
              <a:rPr lang="en-US" dirty="0"/>
              <a:t>INDUSTRY INITIATIVES/MEMBERSHIPS</a:t>
            </a:r>
          </a:p>
        </p:txBody>
      </p:sp>
      <p:grpSp>
        <p:nvGrpSpPr>
          <p:cNvPr id="32" name="Group 31">
            <a:extLst>
              <a:ext uri="{FF2B5EF4-FFF2-40B4-BE49-F238E27FC236}">
                <a16:creationId xmlns:a16="http://schemas.microsoft.com/office/drawing/2014/main" id="{97D9E76A-1305-409B-86E9-06418B57B5D7}"/>
              </a:ext>
            </a:extLst>
          </p:cNvPr>
          <p:cNvGrpSpPr/>
          <p:nvPr/>
        </p:nvGrpSpPr>
        <p:grpSpPr>
          <a:xfrm>
            <a:off x="266701" y="901410"/>
            <a:ext cx="9518905" cy="6059345"/>
            <a:chOff x="540258" y="984646"/>
            <a:chExt cx="9518905" cy="6059345"/>
          </a:xfrm>
        </p:grpSpPr>
        <p:sp>
          <p:nvSpPr>
            <p:cNvPr id="7" name="object 7">
              <a:extLst>
                <a:ext uri="{FF2B5EF4-FFF2-40B4-BE49-F238E27FC236}">
                  <a16:creationId xmlns:a16="http://schemas.microsoft.com/office/drawing/2014/main" id="{1A0D0BFB-C188-41ED-ACF4-4A0CF6CBE3BB}"/>
                </a:ext>
              </a:extLst>
            </p:cNvPr>
            <p:cNvSpPr/>
            <p:nvPr/>
          </p:nvSpPr>
          <p:spPr>
            <a:xfrm>
              <a:off x="540258" y="2786460"/>
              <a:ext cx="9509760" cy="0"/>
            </a:xfrm>
            <a:custGeom>
              <a:avLst/>
              <a:gdLst/>
              <a:ahLst/>
              <a:cxnLst/>
              <a:rect l="l" t="t" r="r" b="b"/>
              <a:pathLst>
                <a:path w="8915400" h="5080">
                  <a:moveTo>
                    <a:pt x="0" y="0"/>
                  </a:moveTo>
                  <a:lnTo>
                    <a:pt x="8915400" y="4572"/>
                  </a:lnTo>
                </a:path>
              </a:pathLst>
            </a:custGeom>
            <a:ln w="6096">
              <a:solidFill>
                <a:srgbClr val="5F7334"/>
              </a:solidFill>
            </a:ln>
          </p:spPr>
          <p:txBody>
            <a:bodyPr wrap="square" lIns="0" tIns="0" rIns="0" bIns="0" rtlCol="0"/>
            <a:lstStyle/>
            <a:p>
              <a:endParaRPr dirty="0"/>
            </a:p>
          </p:txBody>
        </p:sp>
        <p:sp>
          <p:nvSpPr>
            <p:cNvPr id="9" name="object 9">
              <a:extLst>
                <a:ext uri="{FF2B5EF4-FFF2-40B4-BE49-F238E27FC236}">
                  <a16:creationId xmlns:a16="http://schemas.microsoft.com/office/drawing/2014/main" id="{9624FE0F-62CE-4054-912F-9236C4043E49}"/>
                </a:ext>
              </a:extLst>
            </p:cNvPr>
            <p:cNvSpPr/>
            <p:nvPr/>
          </p:nvSpPr>
          <p:spPr>
            <a:xfrm>
              <a:off x="540258" y="4274792"/>
              <a:ext cx="9509760" cy="0"/>
            </a:xfrm>
            <a:custGeom>
              <a:avLst/>
              <a:gdLst/>
              <a:ahLst/>
              <a:cxnLst/>
              <a:rect l="l" t="t" r="r" b="b"/>
              <a:pathLst>
                <a:path w="8915400" h="5079">
                  <a:moveTo>
                    <a:pt x="0" y="0"/>
                  </a:moveTo>
                  <a:lnTo>
                    <a:pt x="8915400" y="4571"/>
                  </a:lnTo>
                </a:path>
              </a:pathLst>
            </a:custGeom>
            <a:ln w="6096">
              <a:solidFill>
                <a:srgbClr val="5F7334"/>
              </a:solidFill>
            </a:ln>
          </p:spPr>
          <p:txBody>
            <a:bodyPr wrap="square" lIns="0" tIns="0" rIns="0" bIns="0" rtlCol="0"/>
            <a:lstStyle/>
            <a:p>
              <a:endParaRPr/>
            </a:p>
          </p:txBody>
        </p:sp>
        <p:sp>
          <p:nvSpPr>
            <p:cNvPr id="10" name="object 10">
              <a:extLst>
                <a:ext uri="{FF2B5EF4-FFF2-40B4-BE49-F238E27FC236}">
                  <a16:creationId xmlns:a16="http://schemas.microsoft.com/office/drawing/2014/main" id="{88669175-4C56-4C5A-8E51-F79947E67FB6}"/>
                </a:ext>
              </a:extLst>
            </p:cNvPr>
            <p:cNvSpPr txBox="1"/>
            <p:nvPr/>
          </p:nvSpPr>
          <p:spPr>
            <a:xfrm>
              <a:off x="549403" y="984646"/>
              <a:ext cx="8032115"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5F7334"/>
                  </a:solidFill>
                  <a:latin typeface="Arial"/>
                  <a:cs typeface="Arial"/>
                </a:rPr>
                <a:t>Sampling</a:t>
              </a:r>
              <a:r>
                <a:rPr sz="1600" b="1" spc="-85" dirty="0">
                  <a:solidFill>
                    <a:srgbClr val="5F7334"/>
                  </a:solidFill>
                  <a:latin typeface="Arial"/>
                  <a:cs typeface="Arial"/>
                </a:rPr>
                <a:t> </a:t>
              </a:r>
              <a:r>
                <a:rPr sz="1600" b="1" dirty="0">
                  <a:solidFill>
                    <a:srgbClr val="5F7334"/>
                  </a:solidFill>
                  <a:latin typeface="Arial"/>
                  <a:cs typeface="Arial"/>
                </a:rPr>
                <a:t>of</a:t>
              </a:r>
              <a:r>
                <a:rPr sz="1600" b="1" spc="-65" dirty="0">
                  <a:solidFill>
                    <a:srgbClr val="5F7334"/>
                  </a:solidFill>
                  <a:latin typeface="Arial"/>
                  <a:cs typeface="Arial"/>
                </a:rPr>
                <a:t> </a:t>
              </a:r>
              <a:r>
                <a:rPr sz="1600" b="1" dirty="0">
                  <a:solidFill>
                    <a:srgbClr val="5F7334"/>
                  </a:solidFill>
                  <a:latin typeface="Arial"/>
                  <a:cs typeface="Arial"/>
                </a:rPr>
                <a:t>Organizations</a:t>
              </a:r>
              <a:r>
                <a:rPr sz="1600" b="1" spc="-70" dirty="0">
                  <a:solidFill>
                    <a:srgbClr val="5F7334"/>
                  </a:solidFill>
                  <a:latin typeface="Arial"/>
                  <a:cs typeface="Arial"/>
                </a:rPr>
                <a:t> </a:t>
              </a:r>
              <a:r>
                <a:rPr sz="1600" b="1" dirty="0">
                  <a:solidFill>
                    <a:srgbClr val="5F7334"/>
                  </a:solidFill>
                  <a:latin typeface="Arial"/>
                  <a:cs typeface="Arial"/>
                </a:rPr>
                <a:t>We</a:t>
              </a:r>
              <a:r>
                <a:rPr sz="1600" b="1" spc="-70" dirty="0">
                  <a:solidFill>
                    <a:srgbClr val="5F7334"/>
                  </a:solidFill>
                  <a:latin typeface="Arial"/>
                  <a:cs typeface="Arial"/>
                </a:rPr>
                <a:t> </a:t>
              </a:r>
              <a:r>
                <a:rPr sz="1600" b="1" dirty="0">
                  <a:solidFill>
                    <a:srgbClr val="5F7334"/>
                  </a:solidFill>
                  <a:latin typeface="Arial"/>
                  <a:cs typeface="Arial"/>
                </a:rPr>
                <a:t>are</a:t>
              </a:r>
              <a:r>
                <a:rPr sz="1600" b="1" spc="-65" dirty="0">
                  <a:solidFill>
                    <a:srgbClr val="5F7334"/>
                  </a:solidFill>
                  <a:latin typeface="Arial"/>
                  <a:cs typeface="Arial"/>
                </a:rPr>
                <a:t> </a:t>
              </a:r>
              <a:r>
                <a:rPr sz="1600" b="1" dirty="0">
                  <a:solidFill>
                    <a:srgbClr val="5F7334"/>
                  </a:solidFill>
                  <a:latin typeface="Arial"/>
                  <a:cs typeface="Arial"/>
                </a:rPr>
                <a:t>Members,</a:t>
              </a:r>
              <a:r>
                <a:rPr sz="1600" b="1" spc="-35" dirty="0">
                  <a:solidFill>
                    <a:srgbClr val="5F7334"/>
                  </a:solidFill>
                  <a:latin typeface="Arial"/>
                  <a:cs typeface="Arial"/>
                </a:rPr>
                <a:t> </a:t>
              </a:r>
              <a:r>
                <a:rPr sz="1600" b="1" dirty="0">
                  <a:solidFill>
                    <a:srgbClr val="5F7334"/>
                  </a:solidFill>
                  <a:latin typeface="Arial"/>
                  <a:cs typeface="Arial"/>
                </a:rPr>
                <a:t>Signatories</a:t>
              </a:r>
              <a:r>
                <a:rPr sz="1600" b="1" spc="-90" dirty="0">
                  <a:solidFill>
                    <a:srgbClr val="5F7334"/>
                  </a:solidFill>
                  <a:latin typeface="Arial"/>
                  <a:cs typeface="Arial"/>
                </a:rPr>
                <a:t> </a:t>
              </a:r>
              <a:r>
                <a:rPr sz="1600" b="1" dirty="0">
                  <a:solidFill>
                    <a:srgbClr val="5F7334"/>
                  </a:solidFill>
                  <a:latin typeface="Arial"/>
                  <a:cs typeface="Arial"/>
                </a:rPr>
                <a:t>or</a:t>
              </a:r>
              <a:r>
                <a:rPr sz="1600" b="1" spc="-55" dirty="0">
                  <a:solidFill>
                    <a:srgbClr val="5F7334"/>
                  </a:solidFill>
                  <a:latin typeface="Arial"/>
                  <a:cs typeface="Arial"/>
                </a:rPr>
                <a:t> </a:t>
              </a:r>
              <a:r>
                <a:rPr sz="1600" b="1" dirty="0">
                  <a:solidFill>
                    <a:srgbClr val="5F7334"/>
                  </a:solidFill>
                  <a:latin typeface="Arial"/>
                  <a:cs typeface="Arial"/>
                </a:rPr>
                <a:t>Supporters</a:t>
              </a:r>
              <a:r>
                <a:rPr sz="1600" b="1" spc="-70" dirty="0">
                  <a:solidFill>
                    <a:srgbClr val="5F7334"/>
                  </a:solidFill>
                  <a:latin typeface="Arial"/>
                  <a:cs typeface="Arial"/>
                </a:rPr>
                <a:t> </a:t>
              </a:r>
              <a:r>
                <a:rPr sz="1600" b="1" spc="-25" dirty="0">
                  <a:solidFill>
                    <a:srgbClr val="5F7334"/>
                  </a:solidFill>
                  <a:latin typeface="Arial"/>
                  <a:cs typeface="Arial"/>
                </a:rPr>
                <a:t>of:</a:t>
              </a:r>
              <a:endParaRPr sz="1600" dirty="0">
                <a:latin typeface="Arial"/>
                <a:cs typeface="Arial"/>
              </a:endParaRPr>
            </a:p>
          </p:txBody>
        </p:sp>
        <p:sp>
          <p:nvSpPr>
            <p:cNvPr id="18" name="object 20">
              <a:extLst>
                <a:ext uri="{FF2B5EF4-FFF2-40B4-BE49-F238E27FC236}">
                  <a16:creationId xmlns:a16="http://schemas.microsoft.com/office/drawing/2014/main" id="{AEC591E2-FBD0-4BD2-A938-4082CBA9881E}"/>
                </a:ext>
              </a:extLst>
            </p:cNvPr>
            <p:cNvSpPr/>
            <p:nvPr/>
          </p:nvSpPr>
          <p:spPr>
            <a:xfrm>
              <a:off x="549403" y="5593959"/>
              <a:ext cx="9509760" cy="0"/>
            </a:xfrm>
            <a:custGeom>
              <a:avLst/>
              <a:gdLst/>
              <a:ahLst/>
              <a:cxnLst/>
              <a:rect l="l" t="t" r="r" b="b"/>
              <a:pathLst>
                <a:path w="8915400" h="5079">
                  <a:moveTo>
                    <a:pt x="0" y="0"/>
                  </a:moveTo>
                  <a:lnTo>
                    <a:pt x="8915400" y="4572"/>
                  </a:lnTo>
                </a:path>
              </a:pathLst>
            </a:custGeom>
            <a:ln w="6096">
              <a:solidFill>
                <a:srgbClr val="5F7334"/>
              </a:solidFill>
            </a:ln>
          </p:spPr>
          <p:txBody>
            <a:bodyPr wrap="square" lIns="0" tIns="0" rIns="0" bIns="0" rtlCol="0"/>
            <a:lstStyle/>
            <a:p>
              <a:endParaRPr/>
            </a:p>
          </p:txBody>
        </p:sp>
        <p:grpSp>
          <p:nvGrpSpPr>
            <p:cNvPr id="29" name="Group 28">
              <a:extLst>
                <a:ext uri="{FF2B5EF4-FFF2-40B4-BE49-F238E27FC236}">
                  <a16:creationId xmlns:a16="http://schemas.microsoft.com/office/drawing/2014/main" id="{EE45B056-524A-4137-A494-60D82F5CE04A}"/>
                </a:ext>
              </a:extLst>
            </p:cNvPr>
            <p:cNvGrpSpPr/>
            <p:nvPr/>
          </p:nvGrpSpPr>
          <p:grpSpPr>
            <a:xfrm>
              <a:off x="712758" y="3037729"/>
              <a:ext cx="8538970" cy="2168718"/>
              <a:chOff x="712758" y="2985244"/>
              <a:chExt cx="8538970" cy="2168718"/>
            </a:xfrm>
          </p:grpSpPr>
          <p:pic>
            <p:nvPicPr>
              <p:cNvPr id="8" name="object 8">
                <a:extLst>
                  <a:ext uri="{FF2B5EF4-FFF2-40B4-BE49-F238E27FC236}">
                    <a16:creationId xmlns:a16="http://schemas.microsoft.com/office/drawing/2014/main" id="{86DD7AF0-8578-4F8D-8A25-E75880CAD073}"/>
                  </a:ext>
                </a:extLst>
              </p:cNvPr>
              <p:cNvPicPr/>
              <p:nvPr/>
            </p:nvPicPr>
            <p:blipFill>
              <a:blip r:embed="rId3" cstate="print"/>
              <a:stretch>
                <a:fillRect/>
              </a:stretch>
            </p:blipFill>
            <p:spPr>
              <a:xfrm>
                <a:off x="6979445" y="3271131"/>
                <a:ext cx="2272283" cy="419100"/>
              </a:xfrm>
              <a:prstGeom prst="rect">
                <a:avLst/>
              </a:prstGeom>
            </p:spPr>
          </p:pic>
          <p:pic>
            <p:nvPicPr>
              <p:cNvPr id="12" name="object 14">
                <a:extLst>
                  <a:ext uri="{FF2B5EF4-FFF2-40B4-BE49-F238E27FC236}">
                    <a16:creationId xmlns:a16="http://schemas.microsoft.com/office/drawing/2014/main" id="{BFA7808A-6A02-45B1-86F8-FC6630BB9D8F}"/>
                  </a:ext>
                </a:extLst>
              </p:cNvPr>
              <p:cNvPicPr/>
              <p:nvPr/>
            </p:nvPicPr>
            <p:blipFill>
              <a:blip r:embed="rId4" cstate="print"/>
              <a:stretch>
                <a:fillRect/>
              </a:stretch>
            </p:blipFill>
            <p:spPr>
              <a:xfrm>
                <a:off x="4194336" y="2985244"/>
                <a:ext cx="1042415" cy="1013460"/>
              </a:xfrm>
              <a:prstGeom prst="rect">
                <a:avLst/>
              </a:prstGeom>
            </p:spPr>
          </p:pic>
          <p:pic>
            <p:nvPicPr>
              <p:cNvPr id="13" name="object 15">
                <a:extLst>
                  <a:ext uri="{FF2B5EF4-FFF2-40B4-BE49-F238E27FC236}">
                    <a16:creationId xmlns:a16="http://schemas.microsoft.com/office/drawing/2014/main" id="{976DA5B1-F74C-4901-9D3B-7089393FAE0F}"/>
                  </a:ext>
                </a:extLst>
              </p:cNvPr>
              <p:cNvPicPr/>
              <p:nvPr/>
            </p:nvPicPr>
            <p:blipFill>
              <a:blip r:embed="rId5" cstate="print"/>
              <a:stretch>
                <a:fillRect/>
              </a:stretch>
            </p:blipFill>
            <p:spPr>
              <a:xfrm>
                <a:off x="712758" y="3218554"/>
                <a:ext cx="1847088" cy="524255"/>
              </a:xfrm>
              <a:prstGeom prst="rect">
                <a:avLst/>
              </a:prstGeom>
            </p:spPr>
          </p:pic>
          <p:pic>
            <p:nvPicPr>
              <p:cNvPr id="20" name="Picture 19">
                <a:extLst>
                  <a:ext uri="{FF2B5EF4-FFF2-40B4-BE49-F238E27FC236}">
                    <a16:creationId xmlns:a16="http://schemas.microsoft.com/office/drawing/2014/main" id="{0BC6ED45-4ABC-40AD-BD99-23B17C0CD3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36" t="34270" r="16207" b="29759"/>
              <a:stretch/>
            </p:blipFill>
            <p:spPr>
              <a:xfrm>
                <a:off x="802584" y="4683989"/>
                <a:ext cx="1667436" cy="469973"/>
              </a:xfrm>
              <a:prstGeom prst="rect">
                <a:avLst/>
              </a:prstGeom>
            </p:spPr>
          </p:pic>
        </p:grpSp>
        <p:grpSp>
          <p:nvGrpSpPr>
            <p:cNvPr id="31" name="Group 30">
              <a:extLst>
                <a:ext uri="{FF2B5EF4-FFF2-40B4-BE49-F238E27FC236}">
                  <a16:creationId xmlns:a16="http://schemas.microsoft.com/office/drawing/2014/main" id="{A73B4B1D-39A0-4585-8EEC-B8E97D3D22BF}"/>
                </a:ext>
              </a:extLst>
            </p:cNvPr>
            <p:cNvGrpSpPr/>
            <p:nvPr/>
          </p:nvGrpSpPr>
          <p:grpSpPr>
            <a:xfrm>
              <a:off x="4043651" y="5833936"/>
              <a:ext cx="4848317" cy="1210055"/>
              <a:chOff x="3704050" y="5760624"/>
              <a:chExt cx="4848317" cy="1210055"/>
            </a:xfrm>
          </p:grpSpPr>
          <p:pic>
            <p:nvPicPr>
              <p:cNvPr id="15" name="object 17">
                <a:extLst>
                  <a:ext uri="{FF2B5EF4-FFF2-40B4-BE49-F238E27FC236}">
                    <a16:creationId xmlns:a16="http://schemas.microsoft.com/office/drawing/2014/main" id="{33B8910D-F690-4EC9-9CBE-5727C5670F43}"/>
                  </a:ext>
                </a:extLst>
              </p:cNvPr>
              <p:cNvPicPr/>
              <p:nvPr/>
            </p:nvPicPr>
            <p:blipFill rotWithShape="1">
              <a:blip r:embed="rId7" cstate="print"/>
              <a:srcRect r="22454"/>
              <a:stretch/>
            </p:blipFill>
            <p:spPr>
              <a:xfrm>
                <a:off x="6663862" y="5760624"/>
                <a:ext cx="1888505" cy="1210055"/>
              </a:xfrm>
              <a:prstGeom prst="rect">
                <a:avLst/>
              </a:prstGeom>
            </p:spPr>
          </p:pic>
          <p:pic>
            <p:nvPicPr>
              <p:cNvPr id="23" name="Picture 22">
                <a:extLst>
                  <a:ext uri="{FF2B5EF4-FFF2-40B4-BE49-F238E27FC236}">
                    <a16:creationId xmlns:a16="http://schemas.microsoft.com/office/drawing/2014/main" id="{DC94E97F-84F2-4CAB-9C0E-FD82A9E0F7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4050" y="6040998"/>
                <a:ext cx="2239280" cy="809952"/>
              </a:xfrm>
              <a:prstGeom prst="rect">
                <a:avLst/>
              </a:prstGeom>
            </p:spPr>
          </p:pic>
        </p:grpSp>
        <p:grpSp>
          <p:nvGrpSpPr>
            <p:cNvPr id="30" name="Group 29">
              <a:extLst>
                <a:ext uri="{FF2B5EF4-FFF2-40B4-BE49-F238E27FC236}">
                  <a16:creationId xmlns:a16="http://schemas.microsoft.com/office/drawing/2014/main" id="{ED360DF4-A114-48EF-9180-0DB84A77FD88}"/>
                </a:ext>
              </a:extLst>
            </p:cNvPr>
            <p:cNvGrpSpPr/>
            <p:nvPr/>
          </p:nvGrpSpPr>
          <p:grpSpPr>
            <a:xfrm>
              <a:off x="3647220" y="4514768"/>
              <a:ext cx="5254828" cy="844295"/>
              <a:chOff x="3297539" y="4457953"/>
              <a:chExt cx="5254828" cy="844295"/>
            </a:xfrm>
          </p:grpSpPr>
          <p:pic>
            <p:nvPicPr>
              <p:cNvPr id="11" name="object 13">
                <a:extLst>
                  <a:ext uri="{FF2B5EF4-FFF2-40B4-BE49-F238E27FC236}">
                    <a16:creationId xmlns:a16="http://schemas.microsoft.com/office/drawing/2014/main" id="{20BC6129-5E4D-44A5-88EC-584F0FBF2957}"/>
                  </a:ext>
                </a:extLst>
              </p:cNvPr>
              <p:cNvPicPr/>
              <p:nvPr/>
            </p:nvPicPr>
            <p:blipFill>
              <a:blip r:embed="rId9" cstate="print"/>
              <a:stretch>
                <a:fillRect/>
              </a:stretch>
            </p:blipFill>
            <p:spPr>
              <a:xfrm>
                <a:off x="6775384" y="4457953"/>
                <a:ext cx="1776983" cy="844295"/>
              </a:xfrm>
              <a:prstGeom prst="rect">
                <a:avLst/>
              </a:prstGeom>
            </p:spPr>
          </p:pic>
          <p:pic>
            <p:nvPicPr>
              <p:cNvPr id="25" name="Picture 24">
                <a:extLst>
                  <a:ext uri="{FF2B5EF4-FFF2-40B4-BE49-F238E27FC236}">
                    <a16:creationId xmlns:a16="http://schemas.microsoft.com/office/drawing/2014/main" id="{5EAF7C36-7F3A-4831-8A1A-11DAD8BB75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7539" y="4499996"/>
                <a:ext cx="2136648" cy="760209"/>
              </a:xfrm>
              <a:prstGeom prst="rect">
                <a:avLst/>
              </a:prstGeom>
            </p:spPr>
          </p:pic>
        </p:grpSp>
        <p:grpSp>
          <p:nvGrpSpPr>
            <p:cNvPr id="28" name="Group 27">
              <a:extLst>
                <a:ext uri="{FF2B5EF4-FFF2-40B4-BE49-F238E27FC236}">
                  <a16:creationId xmlns:a16="http://schemas.microsoft.com/office/drawing/2014/main" id="{0504419E-212C-43B1-B980-496BFA03A4DD}"/>
                </a:ext>
              </a:extLst>
            </p:cNvPr>
            <p:cNvGrpSpPr/>
            <p:nvPr/>
          </p:nvGrpSpPr>
          <p:grpSpPr>
            <a:xfrm>
              <a:off x="712758" y="1501099"/>
              <a:ext cx="8538970" cy="1050465"/>
              <a:chOff x="712758" y="1429379"/>
              <a:chExt cx="8538970" cy="1050465"/>
            </a:xfrm>
          </p:grpSpPr>
          <p:pic>
            <p:nvPicPr>
              <p:cNvPr id="5" name="object 5">
                <a:extLst>
                  <a:ext uri="{FF2B5EF4-FFF2-40B4-BE49-F238E27FC236}">
                    <a16:creationId xmlns:a16="http://schemas.microsoft.com/office/drawing/2014/main" id="{84C72541-1718-4CE7-B2BA-9B3D11CA5AE9}"/>
                  </a:ext>
                </a:extLst>
              </p:cNvPr>
              <p:cNvPicPr/>
              <p:nvPr/>
            </p:nvPicPr>
            <p:blipFill>
              <a:blip r:embed="rId11" cstate="print"/>
              <a:stretch>
                <a:fillRect/>
              </a:stretch>
            </p:blipFill>
            <p:spPr>
              <a:xfrm>
                <a:off x="3066527" y="1613236"/>
                <a:ext cx="1827276" cy="682751"/>
              </a:xfrm>
              <a:prstGeom prst="rect">
                <a:avLst/>
              </a:prstGeom>
            </p:spPr>
          </p:pic>
          <p:pic>
            <p:nvPicPr>
              <p:cNvPr id="6" name="object 6">
                <a:extLst>
                  <a:ext uri="{FF2B5EF4-FFF2-40B4-BE49-F238E27FC236}">
                    <a16:creationId xmlns:a16="http://schemas.microsoft.com/office/drawing/2014/main" id="{8B86B9B0-AE0C-493A-ABE6-D2F5F584090C}"/>
                  </a:ext>
                </a:extLst>
              </p:cNvPr>
              <p:cNvPicPr/>
              <p:nvPr/>
            </p:nvPicPr>
            <p:blipFill>
              <a:blip r:embed="rId12" cstate="print"/>
              <a:stretch>
                <a:fillRect/>
              </a:stretch>
            </p:blipFill>
            <p:spPr>
              <a:xfrm>
                <a:off x="7791736" y="1655146"/>
                <a:ext cx="1459992" cy="598931"/>
              </a:xfrm>
              <a:prstGeom prst="rect">
                <a:avLst/>
              </a:prstGeom>
            </p:spPr>
          </p:pic>
          <p:pic>
            <p:nvPicPr>
              <p:cNvPr id="14" name="object 16">
                <a:extLst>
                  <a:ext uri="{FF2B5EF4-FFF2-40B4-BE49-F238E27FC236}">
                    <a16:creationId xmlns:a16="http://schemas.microsoft.com/office/drawing/2014/main" id="{9697926A-23E1-4445-9516-9A115F2F7CEE}"/>
                  </a:ext>
                </a:extLst>
              </p:cNvPr>
              <p:cNvPicPr/>
              <p:nvPr/>
            </p:nvPicPr>
            <p:blipFill>
              <a:blip r:embed="rId13" cstate="print"/>
              <a:stretch>
                <a:fillRect/>
              </a:stretch>
            </p:blipFill>
            <p:spPr>
              <a:xfrm>
                <a:off x="712758" y="1581993"/>
                <a:ext cx="1437132" cy="745236"/>
              </a:xfrm>
              <a:prstGeom prst="rect">
                <a:avLst/>
              </a:prstGeom>
            </p:spPr>
          </p:pic>
          <p:pic>
            <p:nvPicPr>
              <p:cNvPr id="27" name="Picture 26">
                <a:extLst>
                  <a:ext uri="{FF2B5EF4-FFF2-40B4-BE49-F238E27FC236}">
                    <a16:creationId xmlns:a16="http://schemas.microsoft.com/office/drawing/2014/main" id="{0114D5A0-FB14-4196-ADFA-E5BF5EA279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0440" y="1429379"/>
                <a:ext cx="1064660" cy="1050465"/>
              </a:xfrm>
              <a:prstGeom prst="rect">
                <a:avLst/>
              </a:prstGeom>
            </p:spPr>
          </p:pic>
        </p:grpSp>
      </p:grpSp>
      <p:pic>
        <p:nvPicPr>
          <p:cNvPr id="16" name="Picture 15">
            <a:extLst>
              <a:ext uri="{FF2B5EF4-FFF2-40B4-BE49-F238E27FC236}">
                <a16:creationId xmlns:a16="http://schemas.microsoft.com/office/drawing/2014/main" id="{189A10FE-A7AF-4F4D-9C1C-F8B8513E0C4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200" y="5931379"/>
            <a:ext cx="2728776" cy="848500"/>
          </a:xfrm>
          <a:prstGeom prst="rect">
            <a:avLst/>
          </a:prstGeom>
        </p:spPr>
      </p:pic>
    </p:spTree>
    <p:extLst>
      <p:ext uri="{BB962C8B-B14F-4D97-AF65-F5344CB8AC3E}">
        <p14:creationId xmlns:p14="http://schemas.microsoft.com/office/powerpoint/2010/main" val="115638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208" y="4734814"/>
            <a:ext cx="5422265" cy="299720"/>
          </a:xfrm>
          <a:prstGeom prst="rect">
            <a:avLst/>
          </a:prstGeom>
        </p:spPr>
        <p:txBody>
          <a:bodyPr vert="horz" wrap="square" lIns="0" tIns="12700" rIns="0" bIns="0" rtlCol="0">
            <a:spAutoFit/>
          </a:bodyPr>
          <a:lstStyle/>
          <a:p>
            <a:pPr marL="12700">
              <a:lnSpc>
                <a:spcPct val="100000"/>
              </a:lnSpc>
              <a:spcBef>
                <a:spcPts val="100"/>
              </a:spcBef>
              <a:tabLst>
                <a:tab pos="5408930" algn="l"/>
              </a:tabLst>
            </a:pPr>
            <a:r>
              <a:rPr sz="1800" b="1" u="sng" spc="215">
                <a:solidFill>
                  <a:srgbClr val="15395F"/>
                </a:solidFill>
                <a:uFill>
                  <a:solidFill>
                    <a:srgbClr val="F4911E"/>
                  </a:solidFill>
                </a:uFill>
                <a:latin typeface="Arial"/>
                <a:cs typeface="Arial"/>
              </a:rPr>
              <a:t> </a:t>
            </a:r>
            <a:r>
              <a:rPr sz="1800" b="1" u="sng">
                <a:solidFill>
                  <a:srgbClr val="15395F"/>
                </a:solidFill>
                <a:uFill>
                  <a:solidFill>
                    <a:srgbClr val="F4911E"/>
                  </a:solidFill>
                </a:uFill>
                <a:latin typeface="Arial"/>
                <a:cs typeface="Arial"/>
              </a:rPr>
              <a:t>FIRM</a:t>
            </a:r>
            <a:r>
              <a:rPr sz="1800" b="1" u="sng" spc="-65">
                <a:solidFill>
                  <a:srgbClr val="15395F"/>
                </a:solidFill>
                <a:uFill>
                  <a:solidFill>
                    <a:srgbClr val="F4911E"/>
                  </a:solidFill>
                </a:uFill>
                <a:latin typeface="Arial"/>
                <a:cs typeface="Arial"/>
              </a:rPr>
              <a:t> </a:t>
            </a:r>
            <a:r>
              <a:rPr sz="1800" b="1" u="sng" spc="-10">
                <a:solidFill>
                  <a:srgbClr val="15395F"/>
                </a:solidFill>
                <a:uFill>
                  <a:solidFill>
                    <a:srgbClr val="F4911E"/>
                  </a:solidFill>
                </a:uFill>
                <a:latin typeface="Arial"/>
                <a:cs typeface="Arial"/>
              </a:rPr>
              <a:t>OVERVIEW</a:t>
            </a:r>
            <a:r>
              <a:rPr sz="1800" b="1" u="sng">
                <a:solidFill>
                  <a:srgbClr val="15395F"/>
                </a:solidFill>
                <a:uFill>
                  <a:solidFill>
                    <a:srgbClr val="F4911E"/>
                  </a:solidFill>
                </a:uFill>
                <a:latin typeface="Arial"/>
                <a:cs typeface="Arial"/>
              </a:rPr>
              <a:t>	</a:t>
            </a:r>
            <a:endParaRPr sz="1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6701" y="413318"/>
            <a:ext cx="6874698" cy="248312"/>
          </a:xfrm>
          <a:prstGeom prst="rect">
            <a:avLst/>
          </a:prstGeom>
        </p:spPr>
        <p:txBody>
          <a:bodyPr>
            <a:normAutofit/>
          </a:bodyPr>
          <a:lstStyle/>
          <a:p>
            <a:r>
              <a:rPr lang="en-US" sz="1800"/>
              <a:t>Research &amp; investment team</a:t>
            </a:r>
          </a:p>
        </p:txBody>
      </p:sp>
      <p:graphicFrame>
        <p:nvGraphicFramePr>
          <p:cNvPr id="4" name="Table 3">
            <a:extLst>
              <a:ext uri="{FF2B5EF4-FFF2-40B4-BE49-F238E27FC236}">
                <a16:creationId xmlns:a16="http://schemas.microsoft.com/office/drawing/2014/main" id="{A95DB9A9-F361-4B2A-8208-D7B7664E48BA}"/>
              </a:ext>
            </a:extLst>
          </p:cNvPr>
          <p:cNvGraphicFramePr>
            <a:graphicFrameLocks noGrp="1"/>
          </p:cNvGraphicFramePr>
          <p:nvPr/>
        </p:nvGraphicFramePr>
        <p:xfrm>
          <a:off x="383311" y="939800"/>
          <a:ext cx="9372601" cy="6146800"/>
        </p:xfrm>
        <a:graphic>
          <a:graphicData uri="http://schemas.openxmlformats.org/drawingml/2006/table">
            <a:tbl>
              <a:tblPr firstRow="1" bandRow="1">
                <a:tableStyleId>{F5AB1C69-6EDB-4FF4-983F-18BD219EF322}</a:tableStyleId>
              </a:tblPr>
              <a:tblGrid>
                <a:gridCol w="3035808">
                  <a:extLst>
                    <a:ext uri="{9D8B030D-6E8A-4147-A177-3AD203B41FA5}">
                      <a16:colId xmlns:a16="http://schemas.microsoft.com/office/drawing/2014/main" val="20000"/>
                    </a:ext>
                  </a:extLst>
                </a:gridCol>
                <a:gridCol w="3035808">
                  <a:extLst>
                    <a:ext uri="{9D8B030D-6E8A-4147-A177-3AD203B41FA5}">
                      <a16:colId xmlns:a16="http://schemas.microsoft.com/office/drawing/2014/main" val="20001"/>
                    </a:ext>
                  </a:extLst>
                </a:gridCol>
                <a:gridCol w="3300985">
                  <a:extLst>
                    <a:ext uri="{9D8B030D-6E8A-4147-A177-3AD203B41FA5}">
                      <a16:colId xmlns:a16="http://schemas.microsoft.com/office/drawing/2014/main" val="20002"/>
                    </a:ext>
                  </a:extLst>
                </a:gridCol>
              </a:tblGrid>
              <a:tr h="5705545">
                <a:tc>
                  <a:txBody>
                    <a:bodyPr/>
                    <a:lstStyle/>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LISA ABRAHAM</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Director of Fixed Income ESG Research</a:t>
                      </a:r>
                      <a:endParaRPr kumimoji="0" lang="en-US" sz="900" b="0" i="0" u="none" strike="noStrike" kern="1200" cap="none" spc="0" normalizeH="0" baseline="0" noProof="0">
                        <a:ln>
                          <a:noFill/>
                        </a:ln>
                        <a:solidFill>
                          <a:srgbClr val="FF0000"/>
                        </a:solidFill>
                        <a:effectLst/>
                        <a:uLnTx/>
                        <a:uFillTx/>
                        <a:latin typeface="Arial" pitchFamily="34" charset="0"/>
                        <a:ea typeface="+mn-ea"/>
                        <a:cs typeface="Arial" pitchFamily="34" charset="0"/>
                      </a:endParaRP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Wisconsin, B.A.; Johns Hopkins University, M.B.A.</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Impact Assessment &amp; Reporting, Millennium Challenge Corporation</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2018; Joined Brown Advisory 2019</a:t>
                      </a: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PRIYANKA AGNIHOTRI</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Sustainable International Leaders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Lady Shri Ram College for Women, New Delhi. B.A.; Indian Institute of Management, Ahmedabad, PGDip; Columbia University,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Analyst, Bernstein Research; Analyst, Phoenix Asset Management Partners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2009; Joined Brown Advisory 2015 </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800" b="1" i="0" u="none" strike="noStrike" kern="1200" cap="none" spc="0" normalizeH="0" baseline="0" noProof="0">
                          <a:ln>
                            <a:noFill/>
                          </a:ln>
                          <a:solidFill>
                            <a:schemeClr val="tx2"/>
                          </a:solidFill>
                          <a:effectLst/>
                          <a:uLnTx/>
                          <a:uFillTx/>
                          <a:latin typeface="Arial" charset="0"/>
                          <a:ea typeface="+mn-ea"/>
                          <a:cs typeface="+mn-cs"/>
                        </a:rPr>
                        <a:t> </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TY ANDREWS</a:t>
                      </a:r>
                    </a:p>
                    <a:p>
                      <a:pPr marL="0" marR="0" lvl="0" indent="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Portfolio Analyst;</a:t>
                      </a:r>
                      <a:b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b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Trader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Towson University,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Financial Associate, Morgan Stanley; Investment Services, T. Rowe Price</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2016; Joined Brown Advisory 2014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VICTORIA AVARA, CPA</a:t>
                      </a:r>
                    </a:p>
                    <a:p>
                      <a:pPr marL="0" marR="0" lvl="0" indent="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James Madison University, B.B.A.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Audit Accountant, SC&amp;H Group Inc.; Senior Equity Compensation Specialist, Brown Advisory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2019; Joined Brown Advisory 2016</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800" b="1" i="0" u="none" strike="noStrike" kern="1200" cap="none" spc="0" normalizeH="0" baseline="0" noProof="0">
                        <a:ln>
                          <a:noFill/>
                        </a:ln>
                        <a:solidFill>
                          <a:schemeClr val="tx2"/>
                        </a:solidFill>
                        <a:effectLst/>
                        <a:uLnTx/>
                        <a:uFillTx/>
                        <a:latin typeface="Arial" charset="0"/>
                        <a:ea typeface="+mn-ea"/>
                        <a:cs typeface="+mn-cs"/>
                      </a:endParaRP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MICHAEL AYER</a:t>
                      </a:r>
                    </a:p>
                    <a:p>
                      <a:pPr marL="0" marR="0" lvl="0" indent="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Darla Moore School of Business, B.S. University of Maryland, Robert H. Smith School of Business, M.B.A.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Business Analyst, M&amp;T Bank; Business Analyst, Wilmington Trust; Senior Institutional Portfolio Analyst and Team Lead, Brown Advisory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2016; Joined Brown Advisory 2018</a:t>
                      </a:r>
                    </a:p>
                    <a:p>
                      <a:pPr marL="114300" marR="0" lvl="0" indent="-114300" algn="l" defTabSz="914400" rtl="0" eaLnBrk="0" fontAlgn="base" latinLnBrk="0" hangingPunct="0">
                        <a:lnSpc>
                          <a:spcPct val="90000"/>
                        </a:lnSpc>
                        <a:spcBef>
                          <a:spcPts val="300"/>
                        </a:spcBef>
                        <a:spcAft>
                          <a:spcPct val="0"/>
                        </a:spcAft>
                        <a:buClrTx/>
                        <a:buSzTx/>
                        <a:buFontTx/>
                        <a:buNone/>
                        <a:tabLst/>
                        <a:defRPr/>
                      </a:pPr>
                      <a:r>
                        <a:rPr kumimoji="0" lang="en-US" sz="800" b="1" i="0" u="none" strike="noStrike" kern="1200" cap="none" spc="0" normalizeH="0" baseline="0" noProof="0">
                          <a:ln>
                            <a:noFill/>
                          </a:ln>
                          <a:solidFill>
                            <a:schemeClr val="tx2"/>
                          </a:solidFill>
                          <a:effectLst/>
                          <a:uLnTx/>
                          <a:uFillTx/>
                          <a:latin typeface="Arial" charset="0"/>
                          <a:ea typeface="+mn-ea"/>
                          <a:cs typeface="+mn-cs"/>
                        </a:rPr>
                        <a:t> </a:t>
                      </a:r>
                    </a:p>
                  </a:txBody>
                  <a:tcPr marR="2743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MANEESH BAJAJ,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Flexible Equity Portfolio Manager </a:t>
                      </a: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Kentucky, M.S. University of Pennsylvania, The Wharton School, M.B.A.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Associate, McKinsey &amp; Company; Senior Associate, Standard &amp; Poor’s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2003; Joined Brown Advisory 2005</a:t>
                      </a:r>
                    </a:p>
                    <a:p>
                      <a:pPr marL="114300" marR="0" lvl="0" indent="-114300" algn="l" defTabSz="914400" rtl="0" eaLnBrk="0" fontAlgn="base" latinLnBrk="0" hangingPunct="0">
                        <a:lnSpc>
                          <a:spcPct val="9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TOM BANDUROWSKI,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Boston University, B.S.B.A,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Manager, Credit Restructuring Advisory, EY; Associate, Restructuring &amp; Special Situations Group, Macquarie Capital</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2006; Joined Brown Advisory 2016</a:t>
                      </a:r>
                      <a:endParaRPr kumimoji="0" lang="en-US" sz="800" b="0" i="0" u="none" strike="noStrike" kern="1200" cap="none" spc="0" normalizeH="0" baseline="0" noProof="0">
                        <a:ln>
                          <a:noFill/>
                        </a:ln>
                        <a:solidFill>
                          <a:srgbClr val="FF0000"/>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Marlett" pitchFamily="2" charset="2"/>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Marlett" pitchFamily="2" charset="2"/>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CHRISTOPHER BERRIER</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Small-Cap Growth Portfolio Manager; Mid-Cap Growth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Princeton University, A.B.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Vice President, T. Rowe Price Group</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2000; Joined Brown Advisory 2005</a:t>
                      </a: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Marlett" pitchFamily="2" charset="2"/>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Marlett" pitchFamily="2" charset="2"/>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JOHN BOND,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Technology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Harvard University, A.B.; Columbia Business School,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Analyst and Assistant Portfolio Manager, Nicusa Capital</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1999; Joined Brown Advisory 2012</a:t>
                      </a:r>
                    </a:p>
                    <a:p>
                      <a:pPr marL="0" marR="0" lvl="0" indent="0" algn="l" defTabSz="914400" rtl="0" eaLnBrk="0" fontAlgn="base" latinLnBrk="0" hangingPunct="0">
                        <a:lnSpc>
                          <a:spcPct val="90000"/>
                        </a:lnSpc>
                        <a:spcBef>
                          <a:spcPts val="200"/>
                        </a:spcBef>
                        <a:spcAft>
                          <a:spcPct val="0"/>
                        </a:spcAft>
                        <a:buClr>
                          <a:srgbClr val="F4911E"/>
                        </a:buClr>
                        <a:buSzPct val="100000"/>
                        <a:buFont typeface="Wingdings" pitchFamily="2" charset="2"/>
                        <a:buNone/>
                        <a:tabLst/>
                        <a:defRPr/>
                      </a:pPr>
                      <a:endParaRPr kumimoji="0" lang="en-US" sz="8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JOHN CANNING, CFA</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Technology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Dartmouth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2014; Joined Brown Advisory 2014</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txBody>
                  <a:tcPr marR="2743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LAUREN CAHALAN</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Investigative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Towson University,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2018; Joined Brown Advisory 2018</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ERIN CAWLEY</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Risk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Loyola University, B.S.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2017; Joined Brown Advisory 2012</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chemeClr val="tx2"/>
                          </a:solidFill>
                          <a:effectLst/>
                          <a:uLnTx/>
                          <a:uFillTx/>
                          <a:latin typeface="Arial" charset="0"/>
                          <a:ea typeface="+mn-ea"/>
                          <a:cs typeface="+mn-cs"/>
                        </a:rPr>
                        <a:t> </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ERIC CHA,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Consumer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Virginia, B.A.; New York University,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Equity Analyst, Bethlehem Steel Pension Fund; Equity Analyst, Oppenheimer Funds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2000; Joined Brown Advisory 2007</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RAN CHANG, CFA</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Generalist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London Business School M.F.A.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Zhengnian Capital, Beijing</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2017; Joined Brown Advisory 2019</a:t>
                      </a: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Marlett" pitchFamily="2" charset="2"/>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JONATHAN CHOU, CFA</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Industrials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Virginia, B.S.; University of Virginia,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Manager &amp; Analyst, The Hartford; Analyst, T. Rowe Price; Principal, Gladstone Companies; Analyst, Citigroup</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2002; Joined Brown Advisory 2020</a:t>
                      </a: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KENNETH COE,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Financial Services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Wake Forest University,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First Annapolis Consulting; Analyst</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Financial Econometrics Study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2010; Joined Brown Advisory 2013</a:t>
                      </a: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txBody>
                  <a:tcPr marR="2743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A1C63A46-E2FF-4887-9CDA-07411124693B}"/>
              </a:ext>
            </a:extLst>
          </p:cNvPr>
          <p:cNvSpPr/>
          <p:nvPr/>
        </p:nvSpPr>
        <p:spPr>
          <a:xfrm>
            <a:off x="302488" y="7086600"/>
            <a:ext cx="4119650" cy="206210"/>
          </a:xfrm>
          <a:prstGeom prst="rect">
            <a:avLst/>
          </a:prstGeom>
          <a:noFill/>
        </p:spPr>
        <p:txBody>
          <a:bodyPr wrap="square">
            <a:spAutoFit/>
          </a:bodyPr>
          <a:lstStyle/>
          <a:p>
            <a:pPr marL="0" marR="0" lvl="0" indent="0" algn="l" defTabSz="914400" rtl="0" eaLnBrk="1" fontAlgn="ctr"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anose="020B0604020202020204" pitchFamily="34" charset="0"/>
              </a:rPr>
              <a:t>Colleagues represented are as of March 31, 2023</a:t>
            </a:r>
          </a:p>
        </p:txBody>
      </p:sp>
      <p:sp>
        <p:nvSpPr>
          <p:cNvPr id="5" name="Slide Number Placeholder 3">
            <a:extLst>
              <a:ext uri="{FF2B5EF4-FFF2-40B4-BE49-F238E27FC236}">
                <a16:creationId xmlns:a16="http://schemas.microsoft.com/office/drawing/2014/main" id="{2E4D4072-CDB4-49C1-87E4-B7D4B022B0AF}"/>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30</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366783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1" y="413318"/>
            <a:ext cx="6874698" cy="248312"/>
          </a:xfrm>
          <a:prstGeom prst="rect">
            <a:avLst/>
          </a:prstGeom>
        </p:spPr>
        <p:txBody>
          <a:bodyPr>
            <a:normAutofit/>
          </a:bodyPr>
          <a:lstStyle/>
          <a:p>
            <a:r>
              <a:rPr lang="en-US" sz="1800"/>
              <a:t>Research &amp; investment team</a:t>
            </a:r>
          </a:p>
        </p:txBody>
      </p:sp>
      <p:graphicFrame>
        <p:nvGraphicFramePr>
          <p:cNvPr id="4" name="Table 3">
            <a:extLst>
              <a:ext uri="{FF2B5EF4-FFF2-40B4-BE49-F238E27FC236}">
                <a16:creationId xmlns:a16="http://schemas.microsoft.com/office/drawing/2014/main" id="{7D1212C7-6BD3-4604-8E77-478B80BC83DD}"/>
              </a:ext>
            </a:extLst>
          </p:cNvPr>
          <p:cNvGraphicFramePr>
            <a:graphicFrameLocks noGrp="1"/>
          </p:cNvGraphicFramePr>
          <p:nvPr/>
        </p:nvGraphicFramePr>
        <p:xfrm>
          <a:off x="383311" y="939800"/>
          <a:ext cx="9107424" cy="6009968"/>
        </p:xfrm>
        <a:graphic>
          <a:graphicData uri="http://schemas.openxmlformats.org/drawingml/2006/table">
            <a:tbl>
              <a:tblPr firstRow="1" bandRow="1">
                <a:tableStyleId>{F5AB1C69-6EDB-4FF4-983F-18BD219EF322}</a:tableStyleId>
              </a:tblPr>
              <a:tblGrid>
                <a:gridCol w="3035808">
                  <a:extLst>
                    <a:ext uri="{9D8B030D-6E8A-4147-A177-3AD203B41FA5}">
                      <a16:colId xmlns:a16="http://schemas.microsoft.com/office/drawing/2014/main" val="20000"/>
                    </a:ext>
                  </a:extLst>
                </a:gridCol>
                <a:gridCol w="3035808">
                  <a:extLst>
                    <a:ext uri="{9D8B030D-6E8A-4147-A177-3AD203B41FA5}">
                      <a16:colId xmlns:a16="http://schemas.microsoft.com/office/drawing/2014/main" val="20001"/>
                    </a:ext>
                  </a:extLst>
                </a:gridCol>
                <a:gridCol w="3035808">
                  <a:extLst>
                    <a:ext uri="{9D8B030D-6E8A-4147-A177-3AD203B41FA5}">
                      <a16:colId xmlns:a16="http://schemas.microsoft.com/office/drawing/2014/main" val="20002"/>
                    </a:ext>
                  </a:extLst>
                </a:gridCol>
              </a:tblGrid>
              <a:tr h="6009968">
                <a:tc>
                  <a:txBody>
                    <a:bodyPr/>
                    <a:lstStyle/>
                    <a:p>
                      <a:pPr marL="118872"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GARRITT CONOVER,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Massachusetts, Amherst BBA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Analyst/Portfolio Manager, Allianz; Research Analyst, Columbia Threadneedle; Investment Analyst, Hartford Investment Management</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2008; Joined Brown Advisory 2021</a:t>
                      </a:r>
                    </a:p>
                    <a:p>
                      <a:pPr marL="114300" marR="0" lvl="0" indent="-114300" algn="l" defTabSz="914400" rtl="0" eaLnBrk="0" fontAlgn="base" latinLnBrk="0" hangingPunct="0">
                        <a:lnSpc>
                          <a:spcPct val="90000"/>
                        </a:lnSpc>
                        <a:spcBef>
                          <a:spcPts val="0"/>
                        </a:spcBef>
                        <a:spcAft>
                          <a:spcPct val="0"/>
                        </a:spcAft>
                        <a:buClrTx/>
                        <a:buSzTx/>
                        <a:buFont typeface="Arial" charset="0"/>
                        <a:buNone/>
                        <a:tabLst/>
                        <a:defRPr/>
                      </a:pPr>
                      <a:endParaRPr kumimoji="0" lang="en-US" sz="8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ts val="0"/>
                        </a:spcBef>
                        <a:spcAft>
                          <a:spcPct val="0"/>
                        </a:spcAft>
                        <a:buClrTx/>
                        <a:buSzTx/>
                        <a:buFont typeface="Arial" charset="0"/>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ERIN CULLEN</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a:ln>
                            <a:noFill/>
                          </a:ln>
                          <a:solidFill>
                            <a:srgbClr val="003964"/>
                          </a:solidFill>
                          <a:effectLst/>
                          <a:uLnTx/>
                          <a:uFillTx/>
                          <a:latin typeface="Arial" pitchFamily="34" charset="0"/>
                          <a:ea typeface="+mn-ea"/>
                          <a:cs typeface="Arial" pitchFamily="34" charset="0"/>
                        </a:rPr>
                        <a:t>Data Analytics and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South Carolina; 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a:ln>
                            <a:noFill/>
                          </a:ln>
                          <a:solidFill>
                            <a:srgbClr val="646464"/>
                          </a:solidFill>
                          <a:effectLst/>
                          <a:uLnTx/>
                          <a:uFillTx/>
                          <a:latin typeface="Arial" pitchFamily="34" charset="0"/>
                          <a:ea typeface="+mn-ea"/>
                          <a:cs typeface="Arial" pitchFamily="34" charset="0"/>
                        </a:rPr>
                        <a:t>Brown Advisory’s 2021 Summer Analyst program</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2022; Joined Brown Advisory 2022</a:t>
                      </a:r>
                      <a:endParaRPr kumimoji="0" lang="en-US" sz="8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CHRIS DIAZ, CFA</a:t>
                      </a:r>
                    </a:p>
                    <a:p>
                      <a:pPr marL="114300" marR="0" lvl="0" indent="-114300" algn="l" defTabSz="914400" rtl="0" eaLnBrk="0" fontAlgn="base" latinLnBrk="0" hangingPunct="0">
                        <a:lnSpc>
                          <a:spcPct val="90000"/>
                        </a:lnSpc>
                        <a:spcBef>
                          <a:spcPct val="0"/>
                        </a:spcBef>
                        <a:spcAft>
                          <a:spcPct val="0"/>
                        </a:spcAft>
                        <a:buClr>
                          <a:srgbClr val="123358"/>
                        </a:buClr>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Co-Head of Global Taxable Fixed Income</a:t>
                      </a:r>
                      <a:endParaRPr kumimoji="0" lang="en-US" sz="900" b="0"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Tx/>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Fixed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South Carolina, B.S.; Emory University,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Co-Head of Global Bonds &amp; Portfolio Manager, Janus Henderson; Head of Global Rates, ING Investment Management; Fixed Income Portfolio Analyst, SunTrust Equitable Securities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1997; Joined Brown Advisory 2021</a:t>
                      </a:r>
                    </a:p>
                    <a:p>
                      <a:pPr marL="114300" marR="0" lvl="0" indent="-114300" algn="l" defTabSz="914400" rtl="0" eaLnBrk="0" fontAlgn="base" latinLnBrk="0" hangingPunct="0">
                        <a:lnSpc>
                          <a:spcPct val="9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MICK DILLON, CFA</a:t>
                      </a:r>
                    </a:p>
                    <a:p>
                      <a:pPr marL="114300" marR="0" lvl="0" indent="-114300" algn="l" defTabSz="914400" rtl="0" eaLnBrk="0" fontAlgn="base" latinLnBrk="0" hangingPunct="0">
                        <a:lnSpc>
                          <a:spcPct val="90000"/>
                        </a:lnSpc>
                        <a:spcBef>
                          <a:spcPct val="0"/>
                        </a:spcBef>
                        <a:spcAft>
                          <a:spcPct val="0"/>
                        </a:spcAft>
                        <a:buClr>
                          <a:srgbClr val="123358"/>
                        </a:buClr>
                        <a:buSzPct val="50000"/>
                        <a:buFontTx/>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Global Leaders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Melbourne,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Co-Head of Asian Equities &amp; Portfolio Manager, HSBC Global Asset Management; Analyst, Arete Research</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2000; Joined Brown Advisory 2014</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KATJA DUNLAP</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Fixed Income Research Analyst</a:t>
                      </a:r>
                    </a:p>
                    <a:p>
                      <a:pPr marL="171450" marR="0" lvl="0" indent="-171450" algn="l" defTabSz="914400" rtl="0" eaLnBrk="0" fontAlgn="base" latinLnBrk="0" hangingPunct="0">
                        <a:lnSpc>
                          <a:spcPct val="90000"/>
                        </a:lnSpc>
                        <a:spcBef>
                          <a:spcPts val="400"/>
                        </a:spcBef>
                        <a:spcAft>
                          <a:spcPct val="0"/>
                        </a:spcAft>
                        <a:buClr>
                          <a:srgbClr val="F4911E"/>
                        </a:buClr>
                        <a:buSzPct val="100000"/>
                        <a:buFont typeface="Wingdings" panose="05000000000000000000"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Hamilton College, B.A</a:t>
                      </a:r>
                    </a:p>
                    <a:p>
                      <a:pPr marL="171450" marR="0" lvl="0" indent="-171450" algn="l" defTabSz="914400" rtl="0" eaLnBrk="0" fontAlgn="base" latinLnBrk="0" hangingPunct="0">
                        <a:lnSpc>
                          <a:spcPct val="90000"/>
                        </a:lnSpc>
                        <a:spcBef>
                          <a:spcPts val="300"/>
                        </a:spcBef>
                        <a:spcAft>
                          <a:spcPct val="0"/>
                        </a:spcAft>
                        <a:buClr>
                          <a:srgbClr val="F4911E"/>
                        </a:buClr>
                        <a:buSzPct val="100000"/>
                        <a:buFont typeface="Wingdings" panose="05000000000000000000"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Credit Research Analyst, Capital Advisors Group</a:t>
                      </a:r>
                    </a:p>
                    <a:p>
                      <a:pPr marL="171450" marR="0" lvl="0" indent="-171450" algn="l" defTabSz="914400" rtl="0" eaLnBrk="0" fontAlgn="base" latinLnBrk="0" hangingPunct="0">
                        <a:lnSpc>
                          <a:spcPct val="90000"/>
                        </a:lnSpc>
                        <a:spcBef>
                          <a:spcPts val="300"/>
                        </a:spcBef>
                        <a:spcAft>
                          <a:spcPct val="0"/>
                        </a:spcAft>
                        <a:buClr>
                          <a:srgbClr val="F4911E"/>
                        </a:buClr>
                        <a:buSzPct val="100000"/>
                        <a:buFont typeface="Wingdings" panose="05000000000000000000"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2018; Joined Brown Advisory 2021</a:t>
                      </a:r>
                    </a:p>
                    <a:p>
                      <a:pPr marL="114300" marR="0" lvl="0" indent="-114300" algn="l" defTabSz="914400" rtl="0" eaLnBrk="0" fontAlgn="base" latinLnBrk="0" hangingPunct="0">
                        <a:lnSpc>
                          <a:spcPct val="9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EMILY DWYER</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Sustainable Small-Cap Core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Smith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Junior Analyst, Research Products, Sustainalytics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2014; Joined Brown Advisory 2014</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1" fontAlgn="base"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YACINE EL-MOHRI</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Global Fixed Income Financials Credit</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Paris 1 Pantheon-Sorbonne University, MSc; Clark University,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Financials Credit Trading Desk Analyst, BNP Paribas CIB; Analyst, Chenavari Investment Mangers;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2015; Joined Brown Advisory 2022</a:t>
                      </a:r>
                    </a:p>
                    <a:p>
                      <a:pPr marL="114300" marR="0" lvl="0" indent="-114300" algn="l" defTabSz="914400" rtl="0" eaLnBrk="1" fontAlgn="base" latinLnBrk="0" hangingPunct="1">
                        <a:lnSpc>
                          <a:spcPct val="9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1" fontAlgn="base"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THOMAS FITZALAN HOWARD</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Generalist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Edinburgh, M.A.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2016; Joined Brown Advisory 2016</a:t>
                      </a:r>
                    </a:p>
                    <a:p>
                      <a:pPr marL="114300" marR="0" lvl="0" indent="-114300" algn="l" defTabSz="914400" rtl="0" eaLnBrk="0" fontAlgn="base" latinLnBrk="0" hangingPunct="0">
                        <a:lnSpc>
                          <a:spcPct val="90000"/>
                        </a:lnSpc>
                        <a:spcBef>
                          <a:spcPts val="0"/>
                        </a:spcBef>
                        <a:spcAft>
                          <a:spcPct val="0"/>
                        </a:spcAft>
                        <a:buClr>
                          <a:srgbClr val="123358"/>
                        </a:buClr>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0"/>
                        </a:spcBef>
                        <a:spcAft>
                          <a:spcPct val="0"/>
                        </a:spcAft>
                        <a:buClr>
                          <a:srgbClr val="123358"/>
                        </a:buClr>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KARINA FUNK, CFA</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Chair of Sustainable Investing; </a:t>
                      </a:r>
                      <a:b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b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Large-Cap Sustainable Growth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Purdue University, B.S.; MIT, Masters in Civil &amp; Environmental Engineering; MIT, Masters in Technology &amp; Policy; École Polytechnique - France, Post-Graduate Diploma in Management of Technology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Manager, Massachusetts Renewable Energy Trust; Principal, Charles River Ventures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2003; Joined Brown Advisory 2007</a:t>
                      </a: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0"/>
                        </a:spcBef>
                        <a:spcAft>
                          <a:spcPct val="0"/>
                        </a:spcAft>
                        <a:buClrTx/>
                        <a:buSzTx/>
                        <a:buFont typeface="Arial" charset="0"/>
                        <a:buNone/>
                        <a:tabLst/>
                        <a:defRPr/>
                      </a:pPr>
                      <a:endParaRPr kumimoji="0" lang="en-US" sz="10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DREW FRANCK</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Technology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Iowa State University,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2019; Joined Brown Advisory 2019</a:t>
                      </a: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4300" marR="0" lvl="0" indent="-114300" algn="l" defTabSz="914400" rtl="0" eaLnBrk="0" fontAlgn="base" latinLnBrk="0" hangingPunct="0">
                        <a:lnSpc>
                          <a:spcPct val="90000"/>
                        </a:lnSpc>
                        <a:spcBef>
                          <a:spcPts val="0"/>
                        </a:spcBef>
                        <a:spcAft>
                          <a:spcPct val="0"/>
                        </a:spcAft>
                        <a:buClrTx/>
                        <a:buSzTx/>
                        <a:buFont typeface="Arial" charset="0"/>
                        <a:buNone/>
                        <a:tabLst/>
                        <a:defRPr/>
                      </a:pPr>
                      <a:endParaRPr kumimoji="0" lang="en-US" sz="10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90000"/>
                        </a:lnSpc>
                        <a:spcBef>
                          <a:spcPts val="0"/>
                        </a:spcBef>
                        <a:spcAft>
                          <a:spcPct val="0"/>
                        </a:spcAft>
                        <a:buClrTx/>
                        <a:buSzTx/>
                        <a:buFont typeface="Arial" charset="0"/>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ROBERT FURLONG, CFA</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Business Services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York College of Pennsylvania, B.S.; University of Baltimore, Merrick School of Business, M.S.F.</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Manager, Carson Group; Director of Research, GARP Research &amp; Securities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2000; Joined Brown Advisory 2018</a:t>
                      </a:r>
                      <a:r>
                        <a:rPr kumimoji="0" lang="en-US" sz="800" b="1" i="0" u="none" strike="noStrike" kern="1200" cap="none" spc="0" normalizeH="0" baseline="0" noProof="0">
                          <a:ln>
                            <a:noFill/>
                          </a:ln>
                          <a:solidFill>
                            <a:srgbClr val="003964"/>
                          </a:solidFill>
                          <a:effectLst/>
                          <a:uLnTx/>
                          <a:uFillTx/>
                          <a:latin typeface="Arial" charset="0"/>
                          <a:ea typeface="+mn-ea"/>
                          <a:cs typeface="+mn-cs"/>
                        </a:rPr>
                        <a:t> </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1" fontAlgn="base" latinLnBrk="0" hangingPunct="1">
                        <a:lnSpc>
                          <a:spcPct val="9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1" fontAlgn="base"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ERIC GORDON,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Head of Equities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North Carolina, Chapel Hill,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Equity Research, Alex. Brown Investment Management; Investment Banking Analyst, Deutsche Bank Alex. Brown, Merrill Lynch &amp; Co.; Equity Research, Citigroup</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1998; Joined Brown Advisory 2008</a:t>
                      </a:r>
                    </a:p>
                    <a:p>
                      <a:pPr marL="114300" marR="0" lvl="0" indent="-114300" algn="l"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BRIAN GRANEY,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Equity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George Washington University,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Manager, Equity Research, Alex. Brown Investment Management; Writer/Analyst, The Motley Fool</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1996; Joined Brown Advisory 2001</a:t>
                      </a:r>
                    </a:p>
                    <a:p>
                      <a:pPr marL="114300" marR="0" lvl="0" indent="-114300" algn="l" defTabSz="914400" rtl="0" eaLnBrk="0" fontAlgn="base" latinLnBrk="0" hangingPunct="0">
                        <a:lnSpc>
                          <a:spcPct val="10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CHRIS GUIDRY,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Consumer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Hood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Research Associate, Capital Group</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2018; Joined Brown Advisory 2022</a:t>
                      </a: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123358"/>
                        </a:solidFill>
                        <a:effectLst/>
                        <a:uLnTx/>
                        <a:uFillTx/>
                        <a:latin typeface="Arial" charset="0"/>
                        <a:ea typeface="+mn-ea"/>
                        <a:cs typeface="+mn-cs"/>
                      </a:endParaRPr>
                    </a:p>
                    <a:p>
                      <a:pPr marL="114300" marR="0" lvl="0" indent="-11430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123358"/>
                          </a:solidFill>
                          <a:effectLst/>
                          <a:uLnTx/>
                          <a:uFillTx/>
                          <a:latin typeface="Arial" charset="0"/>
                          <a:ea typeface="+mn-ea"/>
                          <a:cs typeface="+mn-cs"/>
                        </a:rPr>
                        <a:t>AMY HAUTER, CFA</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Global Head of Fixed Income Sustainability</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Portfolio Manager; </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Fixed Income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Old Dominion University,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Fixed Income Client Service, Morgan Stanley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2011; Joined Brown Advisory 2012</a:t>
                      </a:r>
                    </a:p>
                    <a:p>
                      <a:pPr marL="114300" marR="0" lvl="0" indent="-114300" algn="l" defTabSz="914400" rtl="0" eaLnBrk="0" fontAlgn="base" latinLnBrk="0" hangingPunct="0">
                        <a:lnSpc>
                          <a:spcPct val="100000"/>
                        </a:lnSpc>
                        <a:spcBef>
                          <a:spcPts val="0"/>
                        </a:spcBef>
                        <a:spcAft>
                          <a:spcPct val="0"/>
                        </a:spcAft>
                        <a:buClrTx/>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999F37C7-0D7A-4CC1-A77F-E5CE60A3BCAD}"/>
              </a:ext>
            </a:extLst>
          </p:cNvPr>
          <p:cNvSpPr/>
          <p:nvPr/>
        </p:nvSpPr>
        <p:spPr>
          <a:xfrm>
            <a:off x="457199" y="7467600"/>
            <a:ext cx="4119650" cy="206210"/>
          </a:xfrm>
          <a:prstGeom prst="rect">
            <a:avLst/>
          </a:prstGeom>
          <a:noFill/>
        </p:spPr>
        <p:txBody>
          <a:bodyPr wrap="square">
            <a:spAutoFit/>
          </a:bodyPr>
          <a:lstStyle/>
          <a:p>
            <a:pPr marL="0" marR="0" lvl="0" indent="0" algn="l" defTabSz="914400" rtl="0" eaLnBrk="1" fontAlgn="ctr"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anose="020B0604020202020204" pitchFamily="34" charset="0"/>
              </a:rPr>
              <a:t>Colleagues represented are as of March 31, 2023</a:t>
            </a:r>
          </a:p>
        </p:txBody>
      </p:sp>
      <p:sp>
        <p:nvSpPr>
          <p:cNvPr id="5" name="Slide Number Placeholder 3">
            <a:extLst>
              <a:ext uri="{FF2B5EF4-FFF2-40B4-BE49-F238E27FC236}">
                <a16:creationId xmlns:a16="http://schemas.microsoft.com/office/drawing/2014/main" id="{F934D297-7AB3-4EC1-AD86-046296B1D74A}"/>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31</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327559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6701" y="413318"/>
            <a:ext cx="6874698" cy="248312"/>
          </a:xfrm>
          <a:prstGeom prst="rect">
            <a:avLst/>
          </a:prstGeom>
        </p:spPr>
        <p:txBody>
          <a:bodyPr>
            <a:normAutofit/>
          </a:bodyPr>
          <a:lstStyle/>
          <a:p>
            <a:r>
              <a:rPr lang="en-US" sz="1800"/>
              <a:t>Research &amp; investment team</a:t>
            </a:r>
          </a:p>
        </p:txBody>
      </p:sp>
      <p:graphicFrame>
        <p:nvGraphicFramePr>
          <p:cNvPr id="4" name="Table 3">
            <a:extLst>
              <a:ext uri="{FF2B5EF4-FFF2-40B4-BE49-F238E27FC236}">
                <a16:creationId xmlns:a16="http://schemas.microsoft.com/office/drawing/2014/main" id="{D26C2517-2A96-45CD-8EA1-684FB3D6F3E8}"/>
              </a:ext>
            </a:extLst>
          </p:cNvPr>
          <p:cNvGraphicFramePr>
            <a:graphicFrameLocks noGrp="1"/>
          </p:cNvGraphicFramePr>
          <p:nvPr>
            <p:extLst>
              <p:ext uri="{D42A27DB-BD31-4B8C-83A1-F6EECF244321}">
                <p14:modId xmlns:p14="http://schemas.microsoft.com/office/powerpoint/2010/main" val="1517020480"/>
              </p:ext>
            </p:extLst>
          </p:nvPr>
        </p:nvGraphicFramePr>
        <p:xfrm>
          <a:off x="383311" y="939799"/>
          <a:ext cx="9107424" cy="6232525"/>
        </p:xfrm>
        <a:graphic>
          <a:graphicData uri="http://schemas.openxmlformats.org/drawingml/2006/table">
            <a:tbl>
              <a:tblPr firstRow="1" bandRow="1">
                <a:tableStyleId>{F5AB1C69-6EDB-4FF4-983F-18BD219EF322}</a:tableStyleId>
              </a:tblPr>
              <a:tblGrid>
                <a:gridCol w="3035808">
                  <a:extLst>
                    <a:ext uri="{9D8B030D-6E8A-4147-A177-3AD203B41FA5}">
                      <a16:colId xmlns:a16="http://schemas.microsoft.com/office/drawing/2014/main" val="20000"/>
                    </a:ext>
                  </a:extLst>
                </a:gridCol>
                <a:gridCol w="3035808">
                  <a:extLst>
                    <a:ext uri="{9D8B030D-6E8A-4147-A177-3AD203B41FA5}">
                      <a16:colId xmlns:a16="http://schemas.microsoft.com/office/drawing/2014/main" val="20001"/>
                    </a:ext>
                  </a:extLst>
                </a:gridCol>
                <a:gridCol w="3035808">
                  <a:extLst>
                    <a:ext uri="{9D8B030D-6E8A-4147-A177-3AD203B41FA5}">
                      <a16:colId xmlns:a16="http://schemas.microsoft.com/office/drawing/2014/main" val="20002"/>
                    </a:ext>
                  </a:extLst>
                </a:gridCol>
              </a:tblGrid>
              <a:tr h="6232525">
                <a:tc>
                  <a:txBody>
                    <a:bodyPr/>
                    <a:lstStyle/>
                    <a:p>
                      <a:pPr marL="114300" marR="0" lvl="0" indent="-11430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123358"/>
                          </a:solidFill>
                          <a:effectLst/>
                          <a:uLnTx/>
                          <a:uFillTx/>
                          <a:latin typeface="Arial" charset="0"/>
                          <a:ea typeface="+mn-ea"/>
                          <a:cs typeface="+mn-cs"/>
                        </a:rPr>
                        <a:t>ELIZABETH HISS</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Generalist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Columbia University,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2016; Joined Brown Advisory 2017</a:t>
                      </a:r>
                    </a:p>
                    <a:p>
                      <a:pPr marL="114300" marR="0" lvl="0" indent="-114300" algn="l"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123358"/>
                        </a:solidFill>
                        <a:effectLst/>
                        <a:uLnTx/>
                        <a:uFillTx/>
                        <a:latin typeface="Arial" charset="0"/>
                        <a:ea typeface="+mn-ea"/>
                        <a:cs typeface="+mn-cs"/>
                      </a:endParaRPr>
                    </a:p>
                    <a:p>
                      <a:pPr marL="114300" marR="0" lvl="0" indent="-11430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123358"/>
                          </a:solidFill>
                          <a:effectLst/>
                          <a:uLnTx/>
                          <a:uFillTx/>
                          <a:latin typeface="Arial" charset="0"/>
                          <a:ea typeface="+mn-ea"/>
                          <a:cs typeface="+mn-cs"/>
                        </a:rPr>
                        <a:t>HENRY HOU</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Global Fixed Income Trader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Queen Mary University of London, B.S.; Cass Business School, M.S.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Fixed Income Trader, Bank of China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2013; Joined Brown Advisory 2021</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123358"/>
                          </a:solidFill>
                          <a:effectLst/>
                          <a:uLnTx/>
                          <a:uFillTx/>
                          <a:latin typeface="Arial" charset="0"/>
                          <a:ea typeface="+mn-ea"/>
                          <a:cs typeface="+mn-cs"/>
                        </a:rPr>
                        <a:t>LINDSAY HORNE</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Fixed Income Research Analyst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Binghampton</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University, B.A, Columbia University, MPA. B.S.; Cass Business School, M.S.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Analyst, Fitch Ratings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2019; Joined Brown Advisory 2023</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SANJEEV JOSHI,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Health Care Equity Research Analyst</a:t>
                      </a: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India Institute of Technology – Roorkee B.S.; University of Mumbai, M.A.; University of Chicago M.B.A.</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Equity Research, UBS Asset Management; Equity Research, SG Asia Securities; Equity Research, DBS Securities; Analyst, Kotak Securities</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1994; Joined Brown Advisory 2018</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MARK KELLY</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Health Care Equity Research Analyst</a:t>
                      </a: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Johns Hopkins University B.A</a:t>
                      </a:r>
                      <a:r>
                        <a:rPr kumimoji="0" lang="en-US" sz="800" b="0" i="0" u="none" strike="noStrike" kern="1200" cap="none" spc="0" normalizeH="0" baseline="0" noProof="0">
                          <a:ln>
                            <a:noFill/>
                          </a:ln>
                          <a:solidFill>
                            <a:srgbClr val="646464">
                              <a:lumMod val="75000"/>
                            </a:srgbClr>
                          </a:solidFill>
                          <a:effectLst/>
                          <a:uLnTx/>
                          <a:uFillTx/>
                          <a:latin typeface="Arial" pitchFamily="34" charset="0"/>
                          <a:ea typeface="+mn-ea"/>
                          <a:cs typeface="Arial" pitchFamily="34" charset="0"/>
                        </a:rPr>
                        <a:t>.; Johns Hopkins University M.H.S.</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lumMod val="75000"/>
                            </a:srgbClr>
                          </a:solidFill>
                          <a:effectLst/>
                          <a:uLnTx/>
                          <a:uFillTx/>
                          <a:latin typeface="Arial" pitchFamily="34" charset="0"/>
                          <a:ea typeface="+mn-ea"/>
                          <a:cs typeface="Arial" pitchFamily="34" charset="0"/>
                        </a:rPr>
                        <a:t>Equity Research, Stifel Nicolaus; Managing Consultant, Navigant</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2008; Joined Brown Advisory 2017</a:t>
                      </a:r>
                      <a:r>
                        <a:rPr kumimoji="0" lang="en-US" sz="800" b="1" i="0" u="none" strike="noStrike" kern="1200" cap="none" spc="0" normalizeH="0" baseline="0" noProof="0">
                          <a:ln>
                            <a:noFill/>
                          </a:ln>
                          <a:solidFill>
                            <a:srgbClr val="003964"/>
                          </a:solidFill>
                          <a:effectLst/>
                          <a:uLnTx/>
                          <a:uFillTx/>
                          <a:latin typeface="Arial" charset="0"/>
                          <a:ea typeface="+mn-ea"/>
                          <a:cs typeface="+mn-cs"/>
                        </a:rPr>
                        <a:t> </a:t>
                      </a: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KATIE KELLEY</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Investigative Equity Research Analyst</a:t>
                      </a: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Emory University, B.A.</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Analyst, Dynamic Beta Investments LLC; Analyst, Beachhead Capital Management, LLC</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2017; Joined Brown Advisory 2019</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NAYEON KIM</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Investigative Equity Research Analyst</a:t>
                      </a: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Virginia, B.A.</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2022; Joined Brown Advisory 2022</a:t>
                      </a:r>
                      <a:endPar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10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KATHERINE KROLL</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a:ln>
                            <a:noFill/>
                          </a:ln>
                          <a:solidFill>
                            <a:srgbClr val="003964"/>
                          </a:solidFill>
                          <a:effectLst/>
                          <a:uLnTx/>
                          <a:uFillTx/>
                          <a:latin typeface="Arial" pitchFamily="34" charset="0"/>
                          <a:ea typeface="+mn-ea"/>
                          <a:cs typeface="Arial" pitchFamily="34" charset="0"/>
                        </a:rPr>
                        <a:t>Director of ESG Research and Strategy</a:t>
                      </a:r>
                      <a:endPar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Vermont, B.A.</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Shareholder Advocate, Green Century Capital Management; Operations Coordinator, Renewable Energy Vermont</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2015; Joined Brown Advisory 2018</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KATHERINE LEE</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Credit Analyst</a:t>
                      </a: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7475"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Duke University, B.S.</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Analyst, PFM Group; Investment Banking Associate, Raymond James &amp; Associates</a:t>
                      </a:r>
                    </a:p>
                    <a:p>
                      <a:pPr marL="117475"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2012; Joined Brown Advisory 2018</a:t>
                      </a:r>
                    </a:p>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endParaRPr kumimoji="0" lang="en-US" sz="900" b="1" i="0" u="none" strike="noStrike" kern="1200" cap="none" spc="0" normalizeH="0" baseline="0" noProof="0">
                        <a:ln>
                          <a:noFill/>
                        </a:ln>
                        <a:solidFill>
                          <a:srgbClr val="123358"/>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r>
                        <a:rPr kumimoji="0" lang="en-US" sz="900" b="1" i="0" u="none" strike="noStrike" kern="1200" cap="none" spc="0" normalizeH="0" baseline="0" noProof="0">
                          <a:ln>
                            <a:noFill/>
                          </a:ln>
                          <a:solidFill>
                            <a:srgbClr val="123358"/>
                          </a:solidFill>
                          <a:effectLst/>
                          <a:uLnTx/>
                          <a:uFillTx/>
                          <a:latin typeface="Arial" pitchFamily="34" charset="0"/>
                          <a:ea typeface="+mn-ea"/>
                          <a:cs typeface="Arial" pitchFamily="34" charset="0"/>
                        </a:rPr>
                        <a:t>JAKE LUBEL</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Industrials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Guilford College, B.A.; Columbia University,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Equity Analyst, Loews Corp; Associate Equity Analyst, </a:t>
                      </a: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T.Rowe</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Price</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2008; Joined Brown Advisory 2022</a:t>
                      </a: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r>
                        <a:rPr kumimoji="0" lang="en-US" sz="900" b="1" i="0" u="none" strike="noStrike" kern="1200" cap="none" spc="0" normalizeH="0" baseline="0" noProof="0" dirty="0">
                          <a:ln>
                            <a:noFill/>
                          </a:ln>
                          <a:solidFill>
                            <a:srgbClr val="123358"/>
                          </a:solidFill>
                          <a:effectLst/>
                          <a:uLnTx/>
                          <a:uFillTx/>
                          <a:latin typeface="Arial" pitchFamily="34" charset="0"/>
                          <a:ea typeface="+mn-ea"/>
                          <a:cs typeface="Arial" pitchFamily="34" charset="0"/>
                        </a:rPr>
                        <a:t>YUN MANDERNACH</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dirty="0">
                          <a:ln>
                            <a:noFill/>
                          </a:ln>
                          <a:solidFill>
                            <a:srgbClr val="003964"/>
                          </a:solidFill>
                          <a:effectLst/>
                          <a:uLnTx/>
                          <a:uFillTx/>
                          <a:latin typeface="Arial" charset="0"/>
                          <a:ea typeface="+mn-ea"/>
                          <a:cs typeface="+mn-cs"/>
                        </a:rPr>
                        <a:t>Investigative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University of Maryland Global Campus,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2021; Joined Brown Advisory 2021</a:t>
                      </a:r>
                    </a:p>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endPar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r>
                        <a:rPr kumimoji="0" lang="en-US" sz="900" b="1" i="0" u="none" strike="noStrike" kern="1200" cap="none" spc="0" normalizeH="0" baseline="0" noProof="0" dirty="0">
                          <a:ln>
                            <a:noFill/>
                          </a:ln>
                          <a:solidFill>
                            <a:srgbClr val="123358"/>
                          </a:solidFill>
                          <a:effectLst/>
                          <a:uLnTx/>
                          <a:uFillTx/>
                          <a:latin typeface="Arial" pitchFamily="34" charset="0"/>
                          <a:ea typeface="+mn-ea"/>
                          <a:cs typeface="Arial" pitchFamily="34" charset="0"/>
                        </a:rPr>
                        <a:t>CAMERON MATHIS</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Financials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University of Pennsylvania,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Banking, Equity Research, Evercore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2013; Joined Brown Advisory 2018</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endPar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rPr>
                        <a:t>KELLY MCCONKEY</a:t>
                      </a:r>
                    </a:p>
                    <a:p>
                      <a:pPr marL="0" marR="0" lvl="0" indent="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Fixed Income Portfolio Analyst;</a:t>
                      </a:r>
                      <a:b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b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Fixed Income Trader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Coastal Carolina University, B.S.B.A.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2015; Joined Brown Advisory 2011</a:t>
                      </a:r>
                      <a:endParaRPr kumimoji="0" lang="en-US" sz="800" b="1" i="0" u="none" strike="noStrike" kern="1200" cap="none" spc="0" normalizeH="0" baseline="0" noProof="0" dirty="0">
                        <a:ln>
                          <a:noFill/>
                        </a:ln>
                        <a:solidFill>
                          <a:srgbClr val="123358"/>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r>
                        <a:rPr kumimoji="0" lang="en-US" sz="900" b="1" i="0" u="none" strike="noStrike" kern="1200" cap="none" spc="0" normalizeH="0" baseline="0" noProof="0" dirty="0">
                          <a:ln>
                            <a:noFill/>
                          </a:ln>
                          <a:solidFill>
                            <a:srgbClr val="123358"/>
                          </a:solidFill>
                          <a:effectLst/>
                          <a:uLnTx/>
                          <a:uFillTx/>
                          <a:latin typeface="Arial" pitchFamily="34" charset="0"/>
                          <a:ea typeface="+mn-ea"/>
                          <a:cs typeface="Arial" pitchFamily="34" charset="0"/>
                        </a:rPr>
                        <a:t>BRENDAN MILLER</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Fixed Income Portfolio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James Madison University, B.B.A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Operations Rotational Associate, Investment Data Group Senior Associate, </a:t>
                      </a:r>
                      <a:r>
                        <a:rPr kumimoji="0" lang="en-US" sz="800" b="0" i="0" u="none" strike="noStrike" kern="1200" cap="none" spc="0" normalizeH="0" baseline="0" noProof="0" dirty="0" err="1">
                          <a:ln>
                            <a:noFill/>
                          </a:ln>
                          <a:solidFill>
                            <a:srgbClr val="646464"/>
                          </a:solidFill>
                          <a:effectLst/>
                          <a:uLnTx/>
                          <a:uFillTx/>
                          <a:latin typeface="Arial" pitchFamily="34" charset="0"/>
                          <a:ea typeface="+mn-ea"/>
                          <a:cs typeface="Arial" pitchFamily="34" charset="0"/>
                        </a:rPr>
                        <a:t>T.Rowe</a:t>
                      </a: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 Price</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2019; Joined Brown Advisory 2022</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rPr>
                        <a:t>ERIKO MIYAZAKI-ROSS</a:t>
                      </a:r>
                    </a:p>
                    <a:p>
                      <a:pPr marL="0" marR="0" lvl="0" indent="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Emerging Markets Fixed Income Credit Research Analyst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The London School of Economics and Political Science, BSc</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Credit Research Analyst, Barclays; EM Credit Analyst, Portfolio Manager EM Corporate Debt; Global Evolution</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2008; Joined Brown Advisory 2022</a:t>
                      </a:r>
                      <a:endParaRPr kumimoji="0" lang="en-US" sz="800" b="1" i="0" u="none" strike="noStrike" kern="1200" cap="none" spc="0" normalizeH="0" baseline="0" noProof="0" dirty="0">
                        <a:ln>
                          <a:noFill/>
                        </a:ln>
                        <a:solidFill>
                          <a:srgbClr val="123358"/>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A0DBC897-E6B5-43E5-AC1B-4E4D4D95E03F}"/>
              </a:ext>
            </a:extLst>
          </p:cNvPr>
          <p:cNvSpPr/>
          <p:nvPr/>
        </p:nvSpPr>
        <p:spPr>
          <a:xfrm>
            <a:off x="457199" y="7467600"/>
            <a:ext cx="4119650" cy="206210"/>
          </a:xfrm>
          <a:prstGeom prst="rect">
            <a:avLst/>
          </a:prstGeom>
          <a:noFill/>
        </p:spPr>
        <p:txBody>
          <a:bodyPr wrap="square">
            <a:spAutoFit/>
          </a:bodyPr>
          <a:lstStyle/>
          <a:p>
            <a:pPr marL="0" marR="0" lvl="0" indent="0" algn="l" defTabSz="914400" rtl="0" eaLnBrk="1" fontAlgn="ctr"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anose="020B0604020202020204" pitchFamily="34" charset="0"/>
              </a:rPr>
              <a:t>Colleagues represented are as of March 31, 2023</a:t>
            </a:r>
          </a:p>
        </p:txBody>
      </p:sp>
      <p:sp>
        <p:nvSpPr>
          <p:cNvPr id="6" name="Slide Number Placeholder 3">
            <a:extLst>
              <a:ext uri="{FF2B5EF4-FFF2-40B4-BE49-F238E27FC236}">
                <a16:creationId xmlns:a16="http://schemas.microsoft.com/office/drawing/2014/main" id="{C6355ED8-A744-4207-B2B9-0616EB8EBF0A}"/>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32</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644047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1" y="413318"/>
            <a:ext cx="6874698" cy="248312"/>
          </a:xfrm>
          <a:prstGeom prst="rect">
            <a:avLst/>
          </a:prstGeom>
        </p:spPr>
        <p:txBody>
          <a:bodyPr>
            <a:normAutofit/>
          </a:bodyPr>
          <a:lstStyle/>
          <a:p>
            <a:r>
              <a:rPr lang="en-US" sz="1800"/>
              <a:t>Research &amp; investment team</a:t>
            </a:r>
          </a:p>
        </p:txBody>
      </p:sp>
      <p:graphicFrame>
        <p:nvGraphicFramePr>
          <p:cNvPr id="4" name="Table 3">
            <a:extLst>
              <a:ext uri="{FF2B5EF4-FFF2-40B4-BE49-F238E27FC236}">
                <a16:creationId xmlns:a16="http://schemas.microsoft.com/office/drawing/2014/main" id="{85AD6E2E-D9F5-4DF6-A225-78A79650577E}"/>
              </a:ext>
            </a:extLst>
          </p:cNvPr>
          <p:cNvGraphicFramePr>
            <a:graphicFrameLocks noGrp="1"/>
          </p:cNvGraphicFramePr>
          <p:nvPr/>
        </p:nvGraphicFramePr>
        <p:xfrm>
          <a:off x="392548" y="939800"/>
          <a:ext cx="9107424" cy="6173216"/>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11424">
                  <a:extLst>
                    <a:ext uri="{9D8B030D-6E8A-4147-A177-3AD203B41FA5}">
                      <a16:colId xmlns:a16="http://schemas.microsoft.com/office/drawing/2014/main" val="20002"/>
                    </a:ext>
                  </a:extLst>
                </a:gridCol>
              </a:tblGrid>
              <a:tr h="5693664">
                <a:tc>
                  <a:txBody>
                    <a:bodyPr/>
                    <a:lstStyle/>
                    <a:p>
                      <a:pPr marL="118872" marR="0" lvl="0" indent="-114300" algn="l" defTabSz="914400" rtl="0" eaLnBrk="0" fontAlgn="base" latinLnBrk="0" hangingPunct="0">
                        <a:lnSpc>
                          <a:spcPct val="100000"/>
                        </a:lnSpc>
                        <a:spcBef>
                          <a:spcPts val="0"/>
                        </a:spcBef>
                        <a:spcAft>
                          <a:spcPct val="0"/>
                        </a:spcAft>
                        <a:buClr>
                          <a:srgbClr val="123358"/>
                        </a:buClr>
                        <a:buSzPct val="100000"/>
                        <a:buFontTx/>
                        <a:buNone/>
                        <a:tabLst/>
                        <a:defRPr/>
                      </a:pPr>
                      <a:r>
                        <a:rPr kumimoji="0" lang="en-US" sz="900" b="1" i="0" u="none" strike="noStrike" kern="1200" cap="none" spc="0" normalizeH="0" baseline="0" noProof="0" dirty="0">
                          <a:ln>
                            <a:noFill/>
                          </a:ln>
                          <a:solidFill>
                            <a:srgbClr val="123358"/>
                          </a:solidFill>
                          <a:effectLst/>
                          <a:uLnTx/>
                          <a:uFillTx/>
                          <a:latin typeface="Arial" pitchFamily="34" charset="0"/>
                          <a:ea typeface="+mn-ea"/>
                          <a:cs typeface="Arial" pitchFamily="34" charset="0"/>
                        </a:rPr>
                        <a:t>DAN MOONEY,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Director of Equity Research</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Georgetown University, B.S.; University of Virginia, M.B.A.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Senior REIT Analyst, CB Richard Ellis Investors; Investment Banker, Barclays Capital; Equity Research Senior Associate, Green Street Advisors; Fixed Income Research Associate, Bear Sterns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2001; Joined Brown Advisory 2011</a:t>
                      </a:r>
                    </a:p>
                    <a:p>
                      <a:pPr marL="118872" marR="0" lvl="0" indent="-114300" algn="l" defTabSz="914400" rtl="0" eaLnBrk="0" fontAlgn="base" latinLnBrk="0" hangingPunct="0">
                        <a:lnSpc>
                          <a:spcPct val="100000"/>
                        </a:lnSpc>
                        <a:spcBef>
                          <a:spcPts val="0"/>
                        </a:spcBef>
                        <a:spcAft>
                          <a:spcPct val="0"/>
                        </a:spcAft>
                        <a:buClrTx/>
                        <a:buSzTx/>
                        <a:buFontTx/>
                        <a:buNone/>
                        <a:tabLst/>
                        <a:defRPr/>
                      </a:pPr>
                      <a:endPar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rPr>
                        <a:t>RYAN MYERBERG</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Co-Head of Global Taxable Fixed Income</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Fixed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University of Virginia,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Head and CIO Absolute Return Fixed Income, </a:t>
                      </a:r>
                      <a:r>
                        <a:rPr kumimoji="0" lang="en-US" sz="800" b="0" i="0" u="none" strike="noStrike" kern="1200" cap="none" spc="0" normalizeH="0" baseline="0" noProof="0" dirty="0" err="1">
                          <a:ln>
                            <a:noFill/>
                          </a:ln>
                          <a:solidFill>
                            <a:srgbClr val="646464"/>
                          </a:solidFill>
                          <a:effectLst/>
                          <a:uLnTx/>
                          <a:uFillTx/>
                          <a:latin typeface="Arial" pitchFamily="34" charset="0"/>
                          <a:ea typeface="+mn-ea"/>
                          <a:cs typeface="Arial" pitchFamily="34" charset="0"/>
                        </a:rPr>
                        <a:t>Amundi</a:t>
                      </a: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 Asset Management; Senior Portfolio Manager, Janus Henderson; Head of European Fixed Income, CF Global Trading (UK) Ltd; Trader, </a:t>
                      </a:r>
                      <a:r>
                        <a:rPr kumimoji="0" lang="en-US" sz="800" b="0" i="0" u="none" strike="noStrike" kern="1200" cap="none" spc="0" normalizeH="0" baseline="0" noProof="0" dirty="0" err="1">
                          <a:ln>
                            <a:noFill/>
                          </a:ln>
                          <a:solidFill>
                            <a:srgbClr val="646464"/>
                          </a:solidFill>
                          <a:effectLst/>
                          <a:uLnTx/>
                          <a:uFillTx/>
                          <a:latin typeface="Arial" pitchFamily="34" charset="0"/>
                          <a:ea typeface="+mn-ea"/>
                          <a:cs typeface="Arial" pitchFamily="34" charset="0"/>
                        </a:rPr>
                        <a:t>BlueMountain</a:t>
                      </a: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 Capital Management; Associate, Lehman Brothers; Analyst, Morgan Stanley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2002; Joined Brown Advisory 2021</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1000" b="1" i="0" u="none" strike="noStrike" kern="1200" cap="none" spc="0" normalizeH="0" baseline="0" noProof="0" dirty="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dirty="0">
                          <a:ln>
                            <a:noFill/>
                          </a:ln>
                          <a:solidFill>
                            <a:srgbClr val="003964"/>
                          </a:solidFill>
                          <a:effectLst/>
                          <a:uLnTx/>
                          <a:uFillTx/>
                          <a:latin typeface="Arial" charset="0"/>
                          <a:ea typeface="+mn-ea"/>
                          <a:cs typeface="+mn-cs"/>
                        </a:rPr>
                        <a:t>DAVID MYKRANTZ</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Risk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Loyola University, 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2020; Joined Brown Advisory 2017</a:t>
                      </a:r>
                    </a:p>
                    <a:p>
                      <a:pPr marL="118872" marR="0" lvl="0" indent="-114300" algn="l" defTabSz="914400" rtl="0" eaLnBrk="0" fontAlgn="base" latinLnBrk="0" hangingPunct="0">
                        <a:lnSpc>
                          <a:spcPct val="100000"/>
                        </a:lnSpc>
                        <a:spcBef>
                          <a:spcPts val="0"/>
                        </a:spcBef>
                        <a:spcAft>
                          <a:spcPct val="0"/>
                        </a:spcAft>
                        <a:buClrTx/>
                        <a:buSzTx/>
                        <a:buFontTx/>
                        <a:buNone/>
                        <a:tabLst/>
                        <a:defRPr/>
                      </a:pPr>
                      <a:endPar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rPr>
                        <a:t>FRANK O’DONNELL</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Financials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Northwestern University, B.A.; New York University, Stern School of Business,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Analyst, Maltese Capital Management; Senior Associate, MF Development Group; Associate, Sandler O’Neill + Partners, L.P.; Financial Analyst, Morgan Stanley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2006; Joined Brown Advisory 2021</a:t>
                      </a:r>
                    </a:p>
                    <a:p>
                      <a:pPr marL="118872" marR="0" lvl="0" indent="-114300" algn="l" defTabSz="914400" rtl="0" eaLnBrk="0" fontAlgn="base" latinLnBrk="0" hangingPunct="0">
                        <a:lnSpc>
                          <a:spcPct val="100000"/>
                        </a:lnSpc>
                        <a:spcBef>
                          <a:spcPts val="0"/>
                        </a:spcBef>
                        <a:spcAft>
                          <a:spcPct val="0"/>
                        </a:spcAft>
                        <a:buClrTx/>
                        <a:buSzTx/>
                        <a:buFontTx/>
                        <a:buNone/>
                        <a:tabLst/>
                        <a:defRPr/>
                      </a:pPr>
                      <a:endParaRPr kumimoji="0" lang="en-US" sz="8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rPr>
                        <a:t>SUNG PARK,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Health Care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Johns Hopkins University, B.A.; University of Maryland, Smith School of Business,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Associate Portfolio Manager and Research Analyst, Croft Leominster</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2003; Joined Brown Advisory 2006</a:t>
                      </a:r>
                    </a:p>
                    <a:p>
                      <a:pPr marL="118872" marR="0" lvl="0" indent="-114300" algn="l" defTabSz="914400" rtl="0" eaLnBrk="0" fontAlgn="base" latinLnBrk="0" hangingPunct="0">
                        <a:lnSpc>
                          <a:spcPct val="100000"/>
                        </a:lnSpc>
                        <a:spcBef>
                          <a:spcPts val="0"/>
                        </a:spcBef>
                        <a:spcAft>
                          <a:spcPct val="0"/>
                        </a:spcAft>
                        <a:buClrTx/>
                        <a:buSzTx/>
                        <a:buFontTx/>
                        <a:buNone/>
                        <a:tabLst/>
                        <a:defRPr/>
                      </a:pPr>
                      <a:endPar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8872"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JOE PASQUALICHIO</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Technology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Pittsburgh, B.A.; Harvard Business School,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Manager, </a:t>
                      </a: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Schonfeld</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Strategic Advisors; Sector Head TMT, BTG Investment Management; Senior Analyst, Citadel Global Equities; AVP, Equity Analyst, Eaton Vance</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2012; Joined Brown Advisory 2021</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JOSHUA PERRY, CFA, CAIA, FRM</a:t>
                      </a:r>
                    </a:p>
                    <a:p>
                      <a:pPr marL="0" marR="0" lvl="0" indent="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Portfolio Manager; </a:t>
                      </a:r>
                      <a:b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b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Credit Analyst</a:t>
                      </a:r>
                    </a:p>
                    <a:p>
                      <a:pPr marL="118872" marR="0" lvl="0" indent="-114300" algn="l" defTabSz="914400" rtl="0" eaLnBrk="0" fontAlgn="base" latinLnBrk="0" hangingPunct="0">
                        <a:lnSpc>
                          <a:spcPct val="90000"/>
                        </a:lnSpc>
                        <a:spcBef>
                          <a:spcPts val="400"/>
                        </a:spcBef>
                        <a:spcAft>
                          <a:spcPct val="0"/>
                        </a:spcAft>
                        <a:buClr>
                          <a:srgbClr val="F4911E"/>
                        </a:buClr>
                        <a:buSzTx/>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Princeton University, B.S.E.; University of Chicago, M.B.A.</a:t>
                      </a:r>
                    </a:p>
                    <a:p>
                      <a:pPr marL="118872" marR="0" lvl="0" indent="-114300" algn="l" defTabSz="914400" rtl="0" eaLnBrk="0" fontAlgn="base" latinLnBrk="0" hangingPunct="0">
                        <a:lnSpc>
                          <a:spcPct val="90000"/>
                        </a:lnSpc>
                        <a:spcBef>
                          <a:spcPts val="300"/>
                        </a:spcBef>
                        <a:spcAft>
                          <a:spcPct val="0"/>
                        </a:spcAft>
                        <a:buClr>
                          <a:srgbClr val="F4911E"/>
                        </a:buClr>
                        <a:buSzTx/>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Analyst, Driehaus Capital Management</a:t>
                      </a:r>
                    </a:p>
                    <a:p>
                      <a:pPr marL="118872" marR="0" lvl="0" indent="-114300" algn="l" defTabSz="914400" rtl="0" eaLnBrk="0" fontAlgn="base" latinLnBrk="0" hangingPunct="0">
                        <a:lnSpc>
                          <a:spcPct val="90000"/>
                        </a:lnSpc>
                        <a:spcBef>
                          <a:spcPts val="300"/>
                        </a:spcBef>
                        <a:spcAft>
                          <a:spcPct val="0"/>
                        </a:spcAft>
                        <a:buClr>
                          <a:srgbClr val="F4911E"/>
                        </a:buClr>
                        <a:buSzTx/>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2006; Joined Brown Advisory 2012</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8872"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MICHAEL POGGI, CFA</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Large-Cap Sustainable Value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Richmond, B.S.B.A.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2003; Joined Brown Advisory 2003</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DAVID POWELL, CFA</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Large-Cap Sustainable Growth Portfolio Manager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Bowdoin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Investor Relations, T. Rowe Price</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1997; Joined Brown Advisory 1999</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Tx/>
                        <a:buSzTx/>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JILLIAN PRUNER</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ESG Equity Research Analyst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Boston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2021; Joined Brown Advisory 2021</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GUSTAVO REVKOLEVSKY, CFA</a:t>
                      </a:r>
                    </a:p>
                    <a:p>
                      <a:pPr marL="0" marR="0" lvl="0" indent="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Fixed Income Research Analyst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Tennessee, BSBA: University of Texas, M.S.; IESE Business School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Analyst, International Finance Corporation</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2014; Joined Brown Advisory 2022</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900" b="1" i="0" u="none" strike="noStrike" kern="1200" cap="none" spc="0" normalizeH="0" baseline="0" noProof="0">
                        <a:ln>
                          <a:noFill/>
                        </a:ln>
                        <a:solidFill>
                          <a:srgbClr val="003964"/>
                        </a:solidFill>
                        <a:effectLst/>
                        <a:uLnTx/>
                        <a:uFillTx/>
                        <a:latin typeface="Arial"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dirty="0">
                          <a:ln>
                            <a:noFill/>
                          </a:ln>
                          <a:solidFill>
                            <a:srgbClr val="003964"/>
                          </a:solidFill>
                          <a:effectLst/>
                          <a:uLnTx/>
                          <a:uFillTx/>
                          <a:latin typeface="Arial" charset="0"/>
                          <a:ea typeface="+mn-ea"/>
                          <a:cs typeface="+mn-cs"/>
                        </a:rPr>
                        <a:t>CHRIS ROOF</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dirty="0">
                          <a:ln>
                            <a:noFill/>
                          </a:ln>
                          <a:solidFill>
                            <a:srgbClr val="003964"/>
                          </a:solidFill>
                          <a:effectLst/>
                          <a:uLnTx/>
                          <a:uFillTx/>
                          <a:latin typeface="Arial" charset="0"/>
                          <a:ea typeface="+mn-ea"/>
                          <a:cs typeface="+mn-cs"/>
                        </a:rPr>
                        <a:t>Associate Fixed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Towson University, B.B.A.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2015; Joined Brown Advisory 2017</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endParaRPr kumimoji="0" lang="en-US" sz="1000" b="1" i="0" u="none" strike="noStrike" kern="1200" cap="none" spc="0" normalizeH="0" baseline="0" noProof="0" dirty="0">
                        <a:ln>
                          <a:noFill/>
                        </a:ln>
                        <a:solidFill>
                          <a:srgbClr val="003964"/>
                        </a:solidFill>
                        <a:effectLst/>
                        <a:uLnTx/>
                        <a:uFillTx/>
                        <a:latin typeface="Arial" charset="0"/>
                        <a:ea typeface="+mn-ea"/>
                        <a:cs typeface="+mn-cs"/>
                      </a:endParaRP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1" i="0" u="none" strike="noStrike" kern="1200" cap="none" spc="0" normalizeH="0" baseline="0" noProof="0" dirty="0">
                          <a:ln>
                            <a:noFill/>
                          </a:ln>
                          <a:solidFill>
                            <a:srgbClr val="003964"/>
                          </a:solidFill>
                          <a:effectLst/>
                          <a:uLnTx/>
                          <a:uFillTx/>
                          <a:latin typeface="Arial" charset="0"/>
                          <a:ea typeface="+mn-ea"/>
                          <a:cs typeface="+mn-cs"/>
                        </a:rPr>
                        <a:t>ANNA RUDGARD</a:t>
                      </a:r>
                    </a:p>
                    <a:p>
                      <a:pPr marL="114300" marR="0" lvl="0" indent="-114300" algn="l" defTabSz="914400" rtl="0" eaLnBrk="0" fontAlgn="base" latinLnBrk="0" hangingPunct="0">
                        <a:lnSpc>
                          <a:spcPct val="90000"/>
                        </a:lnSpc>
                        <a:spcBef>
                          <a:spcPct val="0"/>
                        </a:spcBef>
                        <a:spcAft>
                          <a:spcPct val="0"/>
                        </a:spcAft>
                        <a:buClr>
                          <a:srgbClr val="123358"/>
                        </a:buClr>
                        <a:buSzPct val="50000"/>
                        <a:buFont typeface="Arial" charset="0"/>
                        <a:buNone/>
                        <a:tabLst/>
                        <a:defRPr/>
                      </a:pPr>
                      <a:r>
                        <a:rPr kumimoji="0" lang="en-US" sz="900" b="0" i="0" u="none" strike="noStrike" kern="1200" cap="none" spc="0" normalizeH="0" baseline="0" noProof="0" dirty="0">
                          <a:ln>
                            <a:noFill/>
                          </a:ln>
                          <a:solidFill>
                            <a:srgbClr val="003964"/>
                          </a:solidFill>
                          <a:effectLst/>
                          <a:uLnTx/>
                          <a:uFillTx/>
                          <a:latin typeface="Arial" charset="0"/>
                          <a:ea typeface="+mn-ea"/>
                          <a:cs typeface="+mn-cs"/>
                        </a:rPr>
                        <a:t>ESG Fixed Income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University of Bristol,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Senior Consultant, ESG Fixed Income Fund Research, AON; Institutional Client Associate, </a:t>
                      </a:r>
                      <a:r>
                        <a:rPr kumimoji="0" lang="en-US" sz="800" b="0" i="0" u="none" strike="noStrike" kern="1200" cap="none" spc="0" normalizeH="0" baseline="0" noProof="0" dirty="0" err="1">
                          <a:ln>
                            <a:noFill/>
                          </a:ln>
                          <a:solidFill>
                            <a:srgbClr val="646464"/>
                          </a:solidFill>
                          <a:effectLst/>
                          <a:uLnTx/>
                          <a:uFillTx/>
                          <a:latin typeface="Arial" pitchFamily="34" charset="0"/>
                          <a:ea typeface="+mn-ea"/>
                          <a:cs typeface="Arial" pitchFamily="34" charset="0"/>
                        </a:rPr>
                        <a:t>Ardevora</a:t>
                      </a: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 Asset Management LLP</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2015; Joined Brown Advisory 2021</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
                          <a:srgbClr val="F4911E"/>
                        </a:buClr>
                        <a:buSzPct val="100000"/>
                        <a:buFont typeface="Wingdings" pitchFamily="2" charset="2"/>
                        <a:buNone/>
                        <a:tabLst/>
                        <a:defRPr/>
                      </a:pPr>
                      <a:r>
                        <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rPr>
                        <a:t>GEORGE SAKELLARIS, CFA</a:t>
                      </a:r>
                    </a:p>
                    <a:p>
                      <a:pPr marL="0" marR="0" lvl="0" indent="0" algn="l" defTabSz="914400" rtl="0" eaLnBrk="0" fontAlgn="base" latinLnBrk="0" hangingPunct="0">
                        <a:lnSpc>
                          <a:spcPct val="100000"/>
                        </a:lnSpc>
                        <a:spcBef>
                          <a:spcPts val="0"/>
                        </a:spcBef>
                        <a:spcAft>
                          <a:spcPct val="0"/>
                        </a:spcAft>
                        <a:buClr>
                          <a:srgbClr val="F4911E"/>
                        </a:buClr>
                        <a:buSzPct val="100000"/>
                        <a:buFont typeface="Wingdings" pitchFamily="2" charset="2"/>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Mid-Cap Growth Portfolio Manager; Small-Cap Growth Associate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University of Maryland, B.S.; Robert H. Smith School of Business,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Portfolio Manager, Credo Capital Management; Director of Research, GARP Research &amp; Securities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2001; Joined Brown Advisory 2014</a:t>
                      </a:r>
                      <a:endParaRPr kumimoji="0" lang="en-US" sz="800" b="1" i="0" u="none" strike="noStrike" kern="1200" cap="none" spc="0" normalizeH="0" baseline="0" noProof="0" dirty="0">
                        <a:ln>
                          <a:noFill/>
                        </a:ln>
                        <a:solidFill>
                          <a:srgbClr val="003964"/>
                        </a:solidFill>
                        <a:effectLst/>
                        <a:uLnTx/>
                        <a:uFillTx/>
                        <a:latin typeface="Arial" charset="0"/>
                        <a:ea typeface="+mn-ea"/>
                        <a:cs typeface="+mn-cs"/>
                      </a:endParaRP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
                          <a:srgbClr val="F4911E"/>
                        </a:buClr>
                        <a:buSzPct val="100000"/>
                        <a:buFont typeface="Wingdings" pitchFamily="2" charset="2"/>
                        <a:buNone/>
                        <a:tabLst/>
                        <a:defRPr/>
                      </a:pPr>
                      <a:r>
                        <a:rPr kumimoji="0" lang="en-US" sz="900" b="1" i="0" u="none" strike="noStrike" kern="1200" cap="none" spc="0" normalizeH="0" baseline="0" noProof="0" dirty="0">
                          <a:ln>
                            <a:noFill/>
                          </a:ln>
                          <a:solidFill>
                            <a:srgbClr val="003964"/>
                          </a:solidFill>
                          <a:effectLst/>
                          <a:uLnTx/>
                          <a:uFillTx/>
                          <a:latin typeface="Arial" charset="0"/>
                          <a:ea typeface="+mn-ea"/>
                          <a:cs typeface="+mn-cs"/>
                        </a:rPr>
                        <a:t>DAVID SCHUSTER</a:t>
                      </a:r>
                    </a:p>
                    <a:p>
                      <a:pPr marL="0" marR="0" lvl="0" indent="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dirty="0">
                          <a:ln>
                            <a:noFill/>
                          </a:ln>
                          <a:solidFill>
                            <a:srgbClr val="003964"/>
                          </a:solidFill>
                          <a:effectLst/>
                          <a:uLnTx/>
                          <a:uFillTx/>
                          <a:latin typeface="Arial" pitchFamily="34" charset="0"/>
                          <a:ea typeface="+mn-ea"/>
                          <a:cs typeface="Arial" pitchFamily="34" charset="0"/>
                        </a:rPr>
                        <a:t>Small-Cap Fundamental Value Portfolio Manager </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Georgetown University, B.S.B.A.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Managing Director, Citigroup; Managing Director, Lazard Freres &amp; Co.; Officer, U.S. Army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1995; Joined Brown Advisory 2008</a:t>
                      </a:r>
                      <a:endParaRPr kumimoji="0" lang="en-US" sz="800" b="1" i="0" u="none" strike="noStrike" kern="1200" cap="none" spc="0" normalizeH="0" baseline="0" noProof="0" dirty="0">
                        <a:ln>
                          <a:noFill/>
                        </a:ln>
                        <a:solidFill>
                          <a:srgbClr val="003964"/>
                        </a:solidFill>
                        <a:effectLst/>
                        <a:uLnTx/>
                        <a:uFillTx/>
                        <a:latin typeface="Arial" charset="0"/>
                        <a:ea typeface="+mn-ea"/>
                        <a:cs typeface="+mn-cs"/>
                      </a:endParaRP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endParaRPr kumimoji="0" lang="en-US" sz="900" b="1" i="0" u="none" strike="noStrike" kern="1200" cap="none" spc="0" normalizeH="0" baseline="0" noProof="0" dirty="0">
                        <a:ln>
                          <a:noFill/>
                        </a:ln>
                        <a:solidFill>
                          <a:srgbClr val="003964"/>
                        </a:solidFill>
                        <a:effectLst/>
                        <a:uLnTx/>
                        <a:uFillTx/>
                        <a:latin typeface="Arial" charset="0"/>
                        <a:ea typeface="+mn-ea"/>
                        <a:cs typeface="+mn-cs"/>
                      </a:endParaRP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1" i="0" u="none" strike="noStrike" kern="1200" cap="none" spc="0" normalizeH="0" baseline="0" noProof="0" dirty="0">
                          <a:ln>
                            <a:noFill/>
                          </a:ln>
                          <a:solidFill>
                            <a:srgbClr val="003964"/>
                          </a:solidFill>
                          <a:effectLst/>
                          <a:uLnTx/>
                          <a:uFillTx/>
                          <a:latin typeface="Arial" charset="0"/>
                          <a:ea typeface="+mn-ea"/>
                          <a:cs typeface="+mn-cs"/>
                        </a:rPr>
                        <a:t>RODDY SEYMOUR-WILLIAMS, CFA</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dirty="0">
                          <a:ln>
                            <a:noFill/>
                          </a:ln>
                          <a:solidFill>
                            <a:srgbClr val="003964"/>
                          </a:solidFill>
                          <a:effectLst/>
                          <a:uLnTx/>
                          <a:uFillTx/>
                          <a:latin typeface="Arial" charset="0"/>
                          <a:ea typeface="+mn-ea"/>
                          <a:cs typeface="+mn-cs"/>
                        </a:rPr>
                        <a:t>Industrials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University of Bristol,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dirty="0">
                          <a:ln>
                            <a:noFill/>
                          </a:ln>
                          <a:solidFill>
                            <a:srgbClr val="646464"/>
                          </a:solidFill>
                          <a:effectLst/>
                          <a:uLnTx/>
                          <a:uFillTx/>
                          <a:latin typeface="Arial" pitchFamily="34" charset="0"/>
                          <a:ea typeface="+mn-ea"/>
                          <a:cs typeface="Arial" pitchFamily="34" charset="0"/>
                        </a:rPr>
                        <a:t>Investment experience since 2018; Joined Brown Advisory 2018</a:t>
                      </a: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900" b="1" i="0" u="none" strike="noStrike" kern="1200" cap="none" spc="0" normalizeH="0" baseline="0" noProof="0" dirty="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64EDF7B4-020C-436A-800C-B00224B9339E}"/>
              </a:ext>
            </a:extLst>
          </p:cNvPr>
          <p:cNvSpPr/>
          <p:nvPr/>
        </p:nvSpPr>
        <p:spPr>
          <a:xfrm>
            <a:off x="457199" y="7467600"/>
            <a:ext cx="4119650" cy="206210"/>
          </a:xfrm>
          <a:prstGeom prst="rect">
            <a:avLst/>
          </a:prstGeom>
          <a:noFill/>
        </p:spPr>
        <p:txBody>
          <a:bodyPr wrap="square">
            <a:spAutoFit/>
          </a:bodyPr>
          <a:lstStyle/>
          <a:p>
            <a:pPr marL="0" marR="0" lvl="0" indent="0" algn="l" defTabSz="914400" rtl="0" eaLnBrk="1" fontAlgn="ctr"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anose="020B0604020202020204" pitchFamily="34" charset="0"/>
              </a:rPr>
              <a:t>Colleagues represented are as of March 31, 2023</a:t>
            </a:r>
          </a:p>
        </p:txBody>
      </p:sp>
      <p:sp>
        <p:nvSpPr>
          <p:cNvPr id="5" name="Slide Number Placeholder 3">
            <a:extLst>
              <a:ext uri="{FF2B5EF4-FFF2-40B4-BE49-F238E27FC236}">
                <a16:creationId xmlns:a16="http://schemas.microsoft.com/office/drawing/2014/main" id="{E9A0ED49-1FA6-4546-B133-7A0A91D688A5}"/>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33</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322524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6701" y="413318"/>
            <a:ext cx="6874698" cy="248312"/>
          </a:xfrm>
          <a:prstGeom prst="rect">
            <a:avLst/>
          </a:prstGeom>
        </p:spPr>
        <p:txBody>
          <a:bodyPr>
            <a:normAutofit/>
          </a:bodyPr>
          <a:lstStyle/>
          <a:p>
            <a:r>
              <a:rPr lang="en-US" sz="1800"/>
              <a:t>Research &amp; investment team</a:t>
            </a:r>
          </a:p>
        </p:txBody>
      </p:sp>
      <p:graphicFrame>
        <p:nvGraphicFramePr>
          <p:cNvPr id="4" name="Table 3">
            <a:extLst>
              <a:ext uri="{FF2B5EF4-FFF2-40B4-BE49-F238E27FC236}">
                <a16:creationId xmlns:a16="http://schemas.microsoft.com/office/drawing/2014/main" id="{429BD8DE-A862-4693-8C2C-5C81997FE2B2}"/>
              </a:ext>
            </a:extLst>
          </p:cNvPr>
          <p:cNvGraphicFramePr>
            <a:graphicFrameLocks noGrp="1"/>
          </p:cNvGraphicFramePr>
          <p:nvPr/>
        </p:nvGraphicFramePr>
        <p:xfrm>
          <a:off x="383311" y="939800"/>
          <a:ext cx="9107424" cy="5733288"/>
        </p:xfrm>
        <a:graphic>
          <a:graphicData uri="http://schemas.openxmlformats.org/drawingml/2006/table">
            <a:tbl>
              <a:tblPr firstRow="1" bandRow="1">
                <a:tableStyleId>{F5AB1C69-6EDB-4FF4-983F-18BD219EF322}</a:tableStyleId>
              </a:tblPr>
              <a:tblGrid>
                <a:gridCol w="3035808">
                  <a:extLst>
                    <a:ext uri="{9D8B030D-6E8A-4147-A177-3AD203B41FA5}">
                      <a16:colId xmlns:a16="http://schemas.microsoft.com/office/drawing/2014/main" val="20000"/>
                    </a:ext>
                  </a:extLst>
                </a:gridCol>
                <a:gridCol w="3035808">
                  <a:extLst>
                    <a:ext uri="{9D8B030D-6E8A-4147-A177-3AD203B41FA5}">
                      <a16:colId xmlns:a16="http://schemas.microsoft.com/office/drawing/2014/main" val="20001"/>
                    </a:ext>
                  </a:extLst>
                </a:gridCol>
                <a:gridCol w="3035808">
                  <a:extLst>
                    <a:ext uri="{9D8B030D-6E8A-4147-A177-3AD203B41FA5}">
                      <a16:colId xmlns:a16="http://schemas.microsoft.com/office/drawing/2014/main" val="20002"/>
                    </a:ext>
                  </a:extLst>
                </a:gridCol>
              </a:tblGrid>
              <a:tr h="5733288">
                <a:tc>
                  <a:txBody>
                    <a:bodyPr/>
                    <a:lstStyle/>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STEPHEN SHUTZ, CFA</a:t>
                      </a:r>
                    </a:p>
                    <a:p>
                      <a:pPr marL="0" marR="0" lvl="0" indent="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Head of Tax-Exempt Fixed Income</a:t>
                      </a:r>
                      <a:endParaRPr kumimoji="0" lang="en-US" sz="900" b="0" i="0" u="none" strike="noStrike" kern="1200" cap="none" spc="0" normalizeH="0" baseline="0" noProof="0">
                        <a:ln>
                          <a:noFill/>
                        </a:ln>
                        <a:solidFill>
                          <a:srgbClr val="003964"/>
                        </a:solidFill>
                        <a:effectLst/>
                        <a:uLnTx/>
                        <a:uFillTx/>
                        <a:latin typeface="Arial" charset="0"/>
                        <a:ea typeface="+mn-ea"/>
                        <a:cs typeface="+mn-cs"/>
                      </a:endParaRPr>
                    </a:p>
                    <a:p>
                      <a:pPr marL="0" marR="0" lvl="0" indent="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charset="0"/>
                          <a:ea typeface="+mn-ea"/>
                          <a:cs typeface="+mn-cs"/>
                        </a:rPr>
                        <a:t>Fixed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Frostburg State University,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Vice President and Assistant Portfolio Manager, Cavanaugh Capital Management</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1996; Joined Brown Advisory 2003</a:t>
                      </a:r>
                    </a:p>
                    <a:p>
                      <a:pPr marL="114300" marR="0" lvl="0" indent="-114300" algn="l" defTabSz="914400" rtl="0" eaLnBrk="0" fontAlgn="base" latinLnBrk="0" hangingPunct="0">
                        <a:lnSpc>
                          <a:spcPct val="100000"/>
                        </a:lnSpc>
                        <a:spcBef>
                          <a:spcPct val="0"/>
                        </a:spcBef>
                        <a:spcAft>
                          <a:spcPct val="0"/>
                        </a:spcAft>
                        <a:buClr>
                          <a:srgbClr val="F4911E"/>
                        </a:buClr>
                        <a:buSzTx/>
                        <a:buFontTx/>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ct val="0"/>
                        </a:spcBef>
                        <a:spcAft>
                          <a:spcPct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COLBY STILSON</a:t>
                      </a:r>
                    </a:p>
                    <a:p>
                      <a:pPr marL="114300" marR="0" lvl="0" indent="-11430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Co-Head of Global Taxable Fixed Income</a:t>
                      </a:r>
                    </a:p>
                    <a:p>
                      <a:pPr marL="114300" marR="0" lvl="0" indent="-11430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Colorado, B.S.; University of Pennsylvania, M.B.A.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Partner, Crestone Capital; Venture Capital, TFIN Group; Research, Trading, and Portfolio Management, </a:t>
                      </a: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ArrowMark</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Partners; Credit Analyst/Non-US Credit and Macro Research, Janus Henderson; Analyst, Level 3 Communications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2000; Joined Brown Advisory 2021</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SOPHIE STONE</a:t>
                      </a:r>
                    </a:p>
                    <a:p>
                      <a:pPr marL="114300" marR="0" lvl="0" indent="-114300" algn="l" defTabSz="914400" rtl="0" eaLnBrk="0" fontAlgn="base" latinLnBrk="0" hangingPunct="0">
                        <a:lnSpc>
                          <a:spcPct val="90000"/>
                        </a:lnSpc>
                        <a:spcBef>
                          <a:spcPts val="0"/>
                        </a:spcBef>
                        <a:spcAft>
                          <a:spcPct val="0"/>
                        </a:spcAft>
                        <a:buClrTx/>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Industrials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Dartmouth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2021; Joined Brown Advisory 2021</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endParaRPr kumimoji="0" lang="en-US" sz="10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ct val="0"/>
                        </a:spcBef>
                        <a:spcAft>
                          <a:spcPct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KENNETH STUZIN, CFA</a:t>
                      </a:r>
                    </a:p>
                    <a:p>
                      <a:pPr marL="114300" marR="0" lvl="0" indent="-11430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Large-Cap Growth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Columbia University, B.A.; Columbia Business School, M.B.A.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Portfolio Manager and Quantitative Strategist, J.P. Morgan</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1986; Joined Brown Advisory 1996</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BERTIE THOMSON, CFA</a:t>
                      </a:r>
                    </a:p>
                    <a:p>
                      <a:pPr marL="0" marR="0" lvl="0" indent="0" algn="l" defTabSz="914400" rtl="0" eaLnBrk="0" fontAlgn="base" latinLnBrk="0" hangingPunct="0">
                        <a:lnSpc>
                          <a:spcPct val="10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Global Leaders Portfolio Manager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Edinburgh University, M.A.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Senior Investment Manager, Aberdeen Asset Management</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2002; Joined Brown Advisory 2015</a:t>
                      </a: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ALEX TREVINO, CFA</a:t>
                      </a:r>
                    </a:p>
                    <a:p>
                      <a:pPr marL="0" marR="0" lvl="0" indent="0" algn="l" defTabSz="914400" rtl="0" eaLnBrk="0" fontAlgn="base" latinLnBrk="0" hangingPunct="0">
                        <a:lnSpc>
                          <a:spcPct val="10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Consumer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Virginia,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2016; Joined Brown Advisory 2016</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ts val="0"/>
                        </a:spcBef>
                        <a:spcAft>
                          <a:spcPct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R. HUTCHINGS VERNON, CFA</a:t>
                      </a:r>
                    </a:p>
                    <a:p>
                      <a:pPr marL="114300" marR="0" lvl="0" indent="-11430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Flexible Equity Advisor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Virginia,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Manager &amp; Equity Research, Alex. Brown Investment Management; Portfolio Manager and Research Analyst, T. Rowe Price, Legg Mason and Wachovia Bank</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1982; Joined Brown Advisory 1993</a:t>
                      </a:r>
                      <a:endParaRPr kumimoji="0" lang="en-US" sz="800" b="1" i="0" u="none" strike="noStrike" kern="1200" cap="none" spc="0" normalizeH="0" baseline="0" noProof="0">
                        <a:ln>
                          <a:noFill/>
                        </a:ln>
                        <a:solidFill>
                          <a:srgbClr val="003964"/>
                        </a:solidFill>
                        <a:effectLst/>
                        <a:uLnTx/>
                        <a:uFillTx/>
                        <a:latin typeface="Arial" charset="0"/>
                        <a:ea typeface="+mn-ea"/>
                        <a:cs typeface="+mn-cs"/>
                      </a:endParaRP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4300" marR="0" lvl="0" indent="-114300" algn="l" defTabSz="914400" rtl="0" eaLnBrk="0" fontAlgn="base" latinLnBrk="0" hangingPunct="0">
                        <a:lnSpc>
                          <a:spcPct val="100000"/>
                        </a:lnSpc>
                        <a:spcBef>
                          <a:spcPct val="0"/>
                        </a:spcBef>
                        <a:spcAft>
                          <a:spcPct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charset="0"/>
                          <a:ea typeface="+mn-ea"/>
                          <a:cs typeface="+mn-cs"/>
                        </a:rPr>
                        <a:t>JASON VLOSICH</a:t>
                      </a:r>
                    </a:p>
                    <a:p>
                      <a:pPr marL="0" marR="0" lvl="0" indent="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Fixed Income Portfolio Manager</a:t>
                      </a:r>
                      <a:b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b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Head Fixed Income Trader</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Baltimore, B.S.; Loyola University,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Taxable Fixed Income Trader, Ferris, Baker Watts, Inc. and Deutsche Bank Alex. Brown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1998; Joined Brown Advisory 2008</a:t>
                      </a: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EMILY WACHTMEISTER, CFA</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Mid-Cap Growth Associate Portfolio Manager;</a:t>
                      </a:r>
                    </a:p>
                    <a:p>
                      <a:pPr marL="118872" marR="0" lvl="0" indent="-114300" algn="l" defTabSz="914400" rtl="0" eaLnBrk="0" fontAlgn="base" latinLnBrk="0" hangingPunct="0">
                        <a:lnSpc>
                          <a:spcPct val="100000"/>
                        </a:lnSpc>
                        <a:spcBef>
                          <a:spcPts val="0"/>
                        </a:spcBef>
                        <a:spcAft>
                          <a:spcPct val="0"/>
                        </a:spcAft>
                        <a:buClrTx/>
                        <a:buSzPct val="50000"/>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Technology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Washington &amp; Lee University,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Junior Associate, Morgan Stanley</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2011; Joined Brown Advisory 2013</a:t>
                      </a: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SONG WANG, CFA</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Global Fixed Income Credit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Emory University, B.B.A, B.S.</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Research Analyst, </a:t>
                      </a: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Zazove</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Associates; Equity Research Associate Analyst, </a:t>
                      </a: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T.Rowe</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Price; Investment Banking Analyst, Deutsche Bank</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2012; Joined Brown Advisory 2022</a:t>
                      </a:r>
                      <a:endParaRPr kumimoji="0" lang="en-US" sz="9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LARA WIGAN</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Edinburgh University, M.A. </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2021; Joined Brown Advisory 2021</a:t>
                      </a:r>
                      <a:endParaRPr kumimoji="0" lang="en-US" sz="8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ANGELA WILSON</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ESG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Gettysburg College, 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2013; Joined Brown Advisory 2013</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BRANDON WOODLAND, CFA</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Generalist Equity Research Analyst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Brigham Young University, B.S.; University of Chicago, M.B.A.</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Director, Corporate Development, McGrath </a:t>
                      </a:r>
                      <a:r>
                        <a:rPr kumimoji="0" lang="en-US" sz="800" b="0" i="0" u="none" strike="noStrike" kern="1200" cap="none" spc="0" normalizeH="0" baseline="0" noProof="0" err="1">
                          <a:ln>
                            <a:noFill/>
                          </a:ln>
                          <a:solidFill>
                            <a:srgbClr val="646464"/>
                          </a:solidFill>
                          <a:effectLst/>
                          <a:uLnTx/>
                          <a:uFillTx/>
                          <a:latin typeface="Arial" pitchFamily="34" charset="0"/>
                          <a:ea typeface="+mn-ea"/>
                          <a:cs typeface="Arial" pitchFamily="34" charset="0"/>
                        </a:rPr>
                        <a:t>Rentcorp</a:t>
                      </a: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 Equity Research, T. Rowe Price; Credit Analyst, Freddie Mac</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2007; Joined Brown Advisory 2020</a:t>
                      </a:r>
                    </a:p>
                    <a:p>
                      <a:pPr marL="0" marR="0" lvl="0" indent="0" algn="l" defTabSz="914400" rtl="0" eaLnBrk="0" fontAlgn="base" latinLnBrk="0" hangingPunct="0">
                        <a:lnSpc>
                          <a:spcPct val="90000"/>
                        </a:lnSpc>
                        <a:spcBef>
                          <a:spcPts val="300"/>
                        </a:spcBef>
                        <a:spcAft>
                          <a:spcPct val="0"/>
                        </a:spcAft>
                        <a:buClr>
                          <a:srgbClr val="F4911E"/>
                        </a:buClr>
                        <a:buSzPct val="100000"/>
                        <a:buFont typeface="Wingdings" pitchFamily="2" charset="2"/>
                        <a:buNone/>
                        <a:tabLst/>
                        <a:defRPr/>
                      </a:pPr>
                      <a:endPar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90000"/>
                        </a:lnSpc>
                        <a:spcBef>
                          <a:spcPts val="400"/>
                        </a:spcBef>
                        <a:spcAft>
                          <a:spcPct val="0"/>
                        </a:spcAft>
                        <a:buClr>
                          <a:srgbClr val="F4911E"/>
                        </a:buClr>
                        <a:buSzPct val="100000"/>
                        <a:buFont typeface="Wingdings" pitchFamily="2" charset="2"/>
                        <a:buNone/>
                        <a:tabLst/>
                        <a:defRPr/>
                      </a:pPr>
                      <a:r>
                        <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rPr>
                        <a:t>NINA YUDELL</a:t>
                      </a:r>
                    </a:p>
                    <a:p>
                      <a:pPr marL="114300" marR="0" lvl="0" indent="-114300" algn="l" defTabSz="914400" rtl="0" eaLnBrk="0" fontAlgn="base" latinLnBrk="0" hangingPunct="0">
                        <a:lnSpc>
                          <a:spcPct val="90000"/>
                        </a:lnSpc>
                        <a:spcBef>
                          <a:spcPts val="0"/>
                        </a:spcBef>
                        <a:spcAft>
                          <a:spcPct val="0"/>
                        </a:spcAft>
                        <a:buClr>
                          <a:srgbClr val="F4911E"/>
                        </a:buClr>
                        <a:buSzTx/>
                        <a:buFontTx/>
                        <a:buNone/>
                        <a:tabLst/>
                        <a:defRPr/>
                      </a:pPr>
                      <a:r>
                        <a:rPr kumimoji="0" lang="en-US" sz="900" b="0" i="0" u="none" strike="noStrike" kern="1200" cap="none" spc="0" normalizeH="0" baseline="0" noProof="0">
                          <a:ln>
                            <a:noFill/>
                          </a:ln>
                          <a:solidFill>
                            <a:srgbClr val="003964"/>
                          </a:solidFill>
                          <a:effectLst/>
                          <a:uLnTx/>
                          <a:uFillTx/>
                          <a:latin typeface="Arial" pitchFamily="34" charset="0"/>
                          <a:ea typeface="+mn-ea"/>
                          <a:cs typeface="Arial" pitchFamily="34" charset="0"/>
                        </a:rPr>
                        <a:t>Portfolio Manager; Flexible Equity Generalist</a:t>
                      </a:r>
                    </a:p>
                    <a:p>
                      <a:pPr marL="114300" marR="0" lvl="0" indent="-114300" algn="l" defTabSz="914400" rtl="0" eaLnBrk="0" fontAlgn="base" latinLnBrk="0" hangingPunct="0">
                        <a:lnSpc>
                          <a:spcPct val="90000"/>
                        </a:lnSpc>
                        <a:spcBef>
                          <a:spcPts val="4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University of Baltimore, B.S., M.B.A.; Johns Hopkins University, M.S.B.</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Portfolio Manager and Investment Analyst, Alex. Brown Investment Management; Investment Assistant, Oppenheimer &amp; Co., Inc.; Investment Assistant, T. Rowe Price</a:t>
                      </a:r>
                    </a:p>
                    <a:p>
                      <a:pPr marL="114300" marR="0" lvl="0" indent="-114300" algn="l" defTabSz="914400" rtl="0" eaLnBrk="0" fontAlgn="base" latinLnBrk="0" hangingPunct="0">
                        <a:lnSpc>
                          <a:spcPct val="90000"/>
                        </a:lnSpc>
                        <a:spcBef>
                          <a:spcPts val="300"/>
                        </a:spcBef>
                        <a:spcAft>
                          <a:spcPct val="0"/>
                        </a:spcAft>
                        <a:buClr>
                          <a:srgbClr val="F4911E"/>
                        </a:buClr>
                        <a:buSzPct val="100000"/>
                        <a:buFont typeface="Wingdings" pitchFamily="2" charset="2"/>
                        <a:buChar char="§"/>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itchFamily="34" charset="0"/>
                        </a:rPr>
                        <a:t>Investment experience since 1986; Joined Brown Advisory 1992</a:t>
                      </a:r>
                    </a:p>
                    <a:p>
                      <a:pPr marL="118872" marR="0" lvl="0" indent="-114300" algn="l" defTabSz="914400" rtl="0" eaLnBrk="0" fontAlgn="base" latinLnBrk="0" hangingPunct="0">
                        <a:lnSpc>
                          <a:spcPct val="100000"/>
                        </a:lnSpc>
                        <a:spcBef>
                          <a:spcPts val="0"/>
                        </a:spcBef>
                        <a:spcAft>
                          <a:spcPts val="0"/>
                        </a:spcAft>
                        <a:buClr>
                          <a:srgbClr val="F4911E"/>
                        </a:buClr>
                        <a:buSzTx/>
                        <a:buFontTx/>
                        <a:buNone/>
                        <a:tabLst/>
                        <a:defRPr/>
                      </a:pPr>
                      <a:endParaRPr kumimoji="0" lang="en-US" sz="900" b="1" i="0" u="none" strike="noStrike" kern="1200" cap="none" spc="0" normalizeH="0" baseline="0" noProof="0">
                        <a:ln>
                          <a:noFill/>
                        </a:ln>
                        <a:solidFill>
                          <a:srgbClr val="003964"/>
                        </a:solidFill>
                        <a:effectLst/>
                        <a:uLnTx/>
                        <a:uFillTx/>
                        <a:latin typeface="Arial" pitchFamily="34" charset="0"/>
                        <a:ea typeface="+mn-ea"/>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E862F57B-B415-4891-9DD6-F13C68AB37D4}"/>
              </a:ext>
            </a:extLst>
          </p:cNvPr>
          <p:cNvSpPr/>
          <p:nvPr/>
        </p:nvSpPr>
        <p:spPr>
          <a:xfrm>
            <a:off x="457199" y="7467600"/>
            <a:ext cx="4119650" cy="206210"/>
          </a:xfrm>
          <a:prstGeom prst="rect">
            <a:avLst/>
          </a:prstGeom>
          <a:noFill/>
        </p:spPr>
        <p:txBody>
          <a:bodyPr wrap="square">
            <a:spAutoFit/>
          </a:bodyPr>
          <a:lstStyle/>
          <a:p>
            <a:pPr marL="0" marR="0" lvl="0" indent="0" algn="l" defTabSz="914400" rtl="0" eaLnBrk="1" fontAlgn="ctr"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a:ln>
                  <a:noFill/>
                </a:ln>
                <a:solidFill>
                  <a:srgbClr val="646464"/>
                </a:solidFill>
                <a:effectLst/>
                <a:uLnTx/>
                <a:uFillTx/>
                <a:latin typeface="Arial" pitchFamily="34" charset="0"/>
                <a:ea typeface="+mn-ea"/>
                <a:cs typeface="Arial" panose="020B0604020202020204" pitchFamily="34" charset="0"/>
              </a:rPr>
              <a:t>Colleagues represented are as of March 31, 2023</a:t>
            </a:r>
          </a:p>
        </p:txBody>
      </p:sp>
      <p:sp>
        <p:nvSpPr>
          <p:cNvPr id="7" name="Slide Number Placeholder 3">
            <a:extLst>
              <a:ext uri="{FF2B5EF4-FFF2-40B4-BE49-F238E27FC236}">
                <a16:creationId xmlns:a16="http://schemas.microsoft.com/office/drawing/2014/main" id="{D6D0EFF0-E253-4CAF-9349-869DA27EDF9B}"/>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34</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60543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000" y="838200"/>
            <a:ext cx="9489440" cy="6759927"/>
          </a:xfrm>
          <a:prstGeom prst="rect">
            <a:avLst/>
          </a:prstGeom>
        </p:spPr>
        <p:txBody>
          <a:bodyPr vert="horz" wrap="square" lIns="0" tIns="13335" rIns="0" bIns="0" rtlCol="0">
            <a:spAutoFit/>
          </a:bodyPr>
          <a:lstStyle/>
          <a:p>
            <a:pPr marL="72390" marR="476250" algn="l">
              <a:lnSpc>
                <a:spcPct val="100000"/>
              </a:lnSpc>
              <a:spcBef>
                <a:spcPts val="105"/>
              </a:spcBef>
            </a:pPr>
            <a:r>
              <a:rPr lang="en-US" sz="710" dirty="0">
                <a:solidFill>
                  <a:srgbClr val="5F5F5F"/>
                </a:solidFill>
                <a:latin typeface="Arial"/>
                <a:cs typeface="Arial"/>
              </a:rPr>
              <a:t>The views expressed are those of the author and Brown Advisory as of the date referenced and are subject to change at any time based on market or other conditions. These views are not intended to be and should not be relied upon as investment advice and are not intended to be a forecast of future events or a guarantee of future results. Past performance is not a guarantee of future performance and you may not get back the amount invested. The information provided in this material is not intended to be and should not be considered to be a recommendation or suggestion to engage in or refrain from a particular course of action or to make or hold a particular investment or pursue a particular investment strategy, including whether or not to buy, sell, or hold any of the securities mentioned. It should not be assumed that investments in such securities have been or will be profitable. To the extent specific securities are mentioned, they have been selected by the author on an objective basis to illustrate views expressed in the commentary and do not represent all of the securities purchased, sold or recommended for advisory clients. The information contained herein has been prepared from sources believed reliable but is not guaranteed by us as to its timeliness or accuracy, and is not a complete summary or statement of all available data. This piece is intended solely for our clients and prospective clients, is for informational purposes only, and is not individually tailored for or directed to any particular client or prospective client.</a:t>
            </a:r>
          </a:p>
          <a:p>
            <a:pPr marL="72390" marR="476250" algn="l">
              <a:lnSpc>
                <a:spcPct val="100000"/>
              </a:lnSpc>
              <a:spcBef>
                <a:spcPts val="300"/>
              </a:spcBef>
            </a:pPr>
            <a:r>
              <a:rPr lang="en-US" sz="710" dirty="0">
                <a:solidFill>
                  <a:srgbClr val="5F5F5F"/>
                </a:solidFill>
                <a:latin typeface="Arial"/>
                <a:cs typeface="Arial"/>
              </a:rPr>
              <a:t>All investments involve risk. The value of the investment and the income from it will vary. There is no guarantee that the initial investment will be returned. ESG considerations that are material will vary by investment style, sector/industry, market trends and client objectives. The strategy seeks to identify companies that it believes may have desirable ESG outcomes, but investors may differ in their view s of what constitutes positive or negative ESG outcomes. As a result, the strategy may invest in companies that do not reflect the beliefs and values of any particular investor. The strategy may also invest in companies that would otherwise be screened out of other ESG oriented funds. Security selection will be impacted by the combined focus on ESG assessments and forecasts of return and risk. The strategy intends to invest in companies with measurable ESG outcomes, as determined by Brow n Advisory, and seeks to screen out particular companies and industries. Brown Advisory relies on third parties to provide data and screening tools. There is no assurance that this information will be accurate or complete or that it will properly exclude all applicable securities. Investments selected using these tools may perform differently than as forecasted due to the factors incorporated into the screening process, changes from historical trends, and issues in the construction and implementation of the screens (including, but not limited to, software issues and other technological issues). There is no guarantee that Brown Advisory’s use of these tools will result ineffective investment decisions.</a:t>
            </a:r>
          </a:p>
          <a:p>
            <a:pPr marL="72390" marR="476250" algn="l">
              <a:lnSpc>
                <a:spcPct val="100000"/>
              </a:lnSpc>
              <a:spcBef>
                <a:spcPts val="300"/>
              </a:spcBef>
            </a:pPr>
            <a:r>
              <a:rPr lang="en-US" sz="710" dirty="0">
                <a:solidFill>
                  <a:srgbClr val="5F5F5F"/>
                </a:solidFill>
                <a:latin typeface="Arial"/>
                <a:cs typeface="Arial"/>
              </a:rPr>
              <a:t>ESG considerations are one of multiple informational inputs into the investment process, alongside data on traditional financial factors, and so are not the sole driver of decision-making. ESG analysis is not performed for every holding in the strategy. </a:t>
            </a:r>
          </a:p>
          <a:p>
            <a:pPr algn="l">
              <a:lnSpc>
                <a:spcPct val="100000"/>
              </a:lnSpc>
              <a:spcBef>
                <a:spcPts val="20"/>
              </a:spcBef>
            </a:pPr>
            <a:endParaRPr sz="710" dirty="0">
              <a:latin typeface="Arial"/>
              <a:cs typeface="Arial"/>
            </a:endParaRPr>
          </a:p>
          <a:p>
            <a:pPr marL="72390" marR="210185" algn="l">
              <a:lnSpc>
                <a:spcPct val="100000"/>
              </a:lnSpc>
            </a:pPr>
            <a:r>
              <a:rPr sz="710" b="1" dirty="0">
                <a:solidFill>
                  <a:srgbClr val="606060"/>
                </a:solidFill>
                <a:latin typeface="Arial"/>
                <a:cs typeface="Arial"/>
              </a:rPr>
              <a:t>Bloomberg Municipal Bond 1-10 Year Blend Index </a:t>
            </a:r>
            <a:r>
              <a:rPr sz="710" dirty="0">
                <a:solidFill>
                  <a:srgbClr val="606060"/>
                </a:solidFill>
                <a:latin typeface="Arial"/>
                <a:cs typeface="Arial"/>
              </a:rPr>
              <a:t>is a broad selection of investment-grade general obligation bonds, revenue bonds, insured bonds (including all insured bonds with an </a:t>
            </a:r>
            <a:r>
              <a:rPr sz="710" dirty="0" err="1">
                <a:solidFill>
                  <a:srgbClr val="606060"/>
                </a:solidFill>
                <a:latin typeface="Arial"/>
                <a:cs typeface="Arial"/>
              </a:rPr>
              <a:t>Aaa</a:t>
            </a:r>
            <a:r>
              <a:rPr sz="710" dirty="0">
                <a:solidFill>
                  <a:srgbClr val="606060"/>
                </a:solidFill>
                <a:latin typeface="Arial"/>
                <a:cs typeface="Arial"/>
              </a:rPr>
              <a:t>/AAA rating), and </a:t>
            </a:r>
            <a:r>
              <a:rPr sz="710" dirty="0" err="1">
                <a:solidFill>
                  <a:srgbClr val="606060"/>
                </a:solidFill>
                <a:latin typeface="Arial"/>
                <a:cs typeface="Arial"/>
              </a:rPr>
              <a:t>prerefunded</a:t>
            </a:r>
            <a:r>
              <a:rPr sz="710" dirty="0">
                <a:solidFill>
                  <a:srgbClr val="606060"/>
                </a:solidFill>
                <a:latin typeface="Arial"/>
                <a:cs typeface="Arial"/>
              </a:rPr>
              <a:t> bonds with maturities of at least 1 year and less than 12 years. It is an unmanaged index representative of the tax-exempt bond market. Bloomberg Indices are trademarks of Bank PLC. One can not directly invest into an index.</a:t>
            </a:r>
            <a:endParaRPr lang="en-US" sz="710" dirty="0">
              <a:solidFill>
                <a:srgbClr val="606060"/>
              </a:solidFill>
              <a:latin typeface="Arial"/>
              <a:cs typeface="Arial"/>
            </a:endParaRPr>
          </a:p>
          <a:p>
            <a:pPr marL="72390" marR="210185" algn="l">
              <a:lnSpc>
                <a:spcPct val="100000"/>
              </a:lnSpc>
            </a:pPr>
            <a:endParaRPr lang="en-US" sz="710" dirty="0">
              <a:solidFill>
                <a:srgbClr val="606060"/>
              </a:solidFill>
              <a:latin typeface="Arial"/>
              <a:cs typeface="Arial"/>
            </a:endParaRPr>
          </a:p>
          <a:p>
            <a:pPr marL="72390" marR="210185" algn="l"/>
            <a:r>
              <a:rPr lang="en-US" sz="710" b="1" dirty="0">
                <a:solidFill>
                  <a:srgbClr val="606060"/>
                </a:solidFill>
                <a:latin typeface="Arial"/>
                <a:cs typeface="Arial"/>
              </a:rPr>
              <a:t>Bloomberg U.S. Aggregate Bond Index </a:t>
            </a:r>
            <a:r>
              <a:rPr lang="en-US" sz="710" dirty="0">
                <a:solidFill>
                  <a:srgbClr val="606060"/>
                </a:solidFill>
                <a:latin typeface="Arial"/>
                <a:cs typeface="Arial"/>
              </a:rPr>
              <a:t>is an unmanaged, market-value weighted index comprised of taxable U.S. investment grade, fixed rate bond market securities, including government, government agency, corporate, asset-backed, and mortgage-backed securities between one and ten years. </a:t>
            </a:r>
            <a:r>
              <a:rPr lang="en-US" sz="710" b="1" dirty="0">
                <a:solidFill>
                  <a:srgbClr val="606060"/>
                </a:solidFill>
                <a:latin typeface="Arial"/>
                <a:cs typeface="Arial"/>
              </a:rPr>
              <a:t>Bloomberg Intermediate Aggregate Bond Index</a:t>
            </a:r>
            <a:r>
              <a:rPr lang="en-US" sz="710" dirty="0">
                <a:solidFill>
                  <a:srgbClr val="606060"/>
                </a:solidFill>
                <a:latin typeface="Arial"/>
                <a:cs typeface="Arial"/>
              </a:rPr>
              <a:t> is an unmanaged index that consists of 1-10 year governments, 1-10 year corporates, all mortgages, and all asset-backed securities within the Aggregate Index.</a:t>
            </a:r>
            <a:endParaRPr sz="710" dirty="0">
              <a:solidFill>
                <a:srgbClr val="606060"/>
              </a:solidFill>
              <a:latin typeface="Arial"/>
              <a:cs typeface="Arial"/>
            </a:endParaRPr>
          </a:p>
          <a:p>
            <a:pPr algn="l">
              <a:lnSpc>
                <a:spcPct val="100000"/>
              </a:lnSpc>
              <a:spcBef>
                <a:spcPts val="35"/>
              </a:spcBef>
            </a:pPr>
            <a:endParaRPr sz="710" dirty="0">
              <a:latin typeface="Arial"/>
              <a:cs typeface="Arial"/>
            </a:endParaRPr>
          </a:p>
          <a:p>
            <a:pPr marL="71120" marR="214629" indent="1270" algn="l">
              <a:lnSpc>
                <a:spcPct val="100000"/>
              </a:lnSpc>
            </a:pPr>
            <a:r>
              <a:rPr sz="710" b="1" dirty="0">
                <a:solidFill>
                  <a:srgbClr val="606060"/>
                </a:solidFill>
                <a:latin typeface="Arial"/>
                <a:cs typeface="Arial"/>
              </a:rPr>
              <a:t>Bloomberg 1-5 Year Government/Credit Index </a:t>
            </a:r>
            <a:r>
              <a:rPr sz="710" dirty="0">
                <a:solidFill>
                  <a:srgbClr val="606060"/>
                </a:solidFill>
                <a:latin typeface="Arial"/>
                <a:cs typeface="Arial"/>
              </a:rPr>
              <a:t>is an index consisting of Treasury or government agency securities and investment grade corporate debt securities with maturities of one to five years. It is unmanaged and unavailable for investment. Bloomberg Indices are trademarks of Bloomberg or its licensors, including</a:t>
            </a:r>
            <a:r>
              <a:rPr lang="en-US" sz="710" dirty="0">
                <a:solidFill>
                  <a:srgbClr val="606060"/>
                </a:solidFill>
                <a:latin typeface="Arial"/>
                <a:cs typeface="Arial"/>
              </a:rPr>
              <a:t> </a:t>
            </a:r>
            <a:r>
              <a:rPr sz="710" dirty="0">
                <a:solidFill>
                  <a:srgbClr val="606060"/>
                </a:solidFill>
                <a:latin typeface="Arial"/>
                <a:cs typeface="Arial"/>
              </a:rPr>
              <a:t>Bank PLC.</a:t>
            </a:r>
            <a:endParaRPr lang="en-US" sz="710" dirty="0">
              <a:solidFill>
                <a:srgbClr val="606060"/>
              </a:solidFill>
              <a:latin typeface="Arial"/>
              <a:cs typeface="Arial"/>
            </a:endParaRPr>
          </a:p>
          <a:p>
            <a:pPr marL="71120" marR="214629" indent="1270" algn="l">
              <a:lnSpc>
                <a:spcPct val="100000"/>
              </a:lnSpc>
            </a:pPr>
            <a:endParaRPr lang="en-US" sz="710" dirty="0">
              <a:solidFill>
                <a:srgbClr val="606060"/>
              </a:solidFill>
              <a:latin typeface="Arial"/>
              <a:cs typeface="Arial"/>
            </a:endParaRPr>
          </a:p>
          <a:p>
            <a:pPr marL="71120" marR="214629" indent="1270" algn="l"/>
            <a:r>
              <a:rPr lang="en-US" sz="710" b="1" dirty="0">
                <a:solidFill>
                  <a:srgbClr val="606060"/>
                </a:solidFill>
                <a:latin typeface="Arial"/>
                <a:cs typeface="Arial"/>
              </a:rPr>
              <a:t>Bloomberg Global Aggregate Bond Index </a:t>
            </a:r>
            <a:r>
              <a:rPr lang="en-US" sz="710" dirty="0">
                <a:solidFill>
                  <a:srgbClr val="606060"/>
                </a:solidFill>
                <a:latin typeface="Arial"/>
                <a:cs typeface="Arial"/>
              </a:rPr>
              <a:t>is an unmanaged, market-value weighted index comprised of taxable investment grade, fixed rate bond market securities, including government, government agency, corporate, asset-backed, and mortgage-backed securities between one and ten years</a:t>
            </a:r>
          </a:p>
          <a:p>
            <a:pPr marL="71120" marR="214629" indent="1270" algn="l"/>
            <a:endParaRPr sz="710" dirty="0">
              <a:latin typeface="Arial"/>
              <a:cs typeface="Arial"/>
            </a:endParaRPr>
          </a:p>
          <a:p>
            <a:pPr marL="76200" marR="428625" algn="l">
              <a:lnSpc>
                <a:spcPct val="100000"/>
              </a:lnSpc>
            </a:pPr>
            <a:r>
              <a:rPr sz="710" dirty="0">
                <a:solidFill>
                  <a:srgbClr val="606060"/>
                </a:solidFill>
                <a:latin typeface="Arial"/>
                <a:cs typeface="Arial"/>
              </a:rPr>
              <a:t>“Bloomberg</a:t>
            </a:r>
            <a:r>
              <a:rPr sz="710" baseline="16666" dirty="0">
                <a:solidFill>
                  <a:srgbClr val="606060"/>
                </a:solidFill>
                <a:latin typeface="Arial"/>
                <a:cs typeface="Arial"/>
              </a:rPr>
              <a:t>®</a:t>
            </a:r>
            <a:r>
              <a:rPr sz="710" dirty="0">
                <a:solidFill>
                  <a:srgbClr val="606060"/>
                </a:solidFill>
                <a:latin typeface="Arial"/>
                <a:cs typeface="Arial"/>
              </a:rPr>
              <a:t>” and the Bloomberg Indexes used in this material are service marks of Bloomberg Finance L.P. and its affiliates, including Bloomberg Index Services Limited (“BISL”), the administrator of the index (collectively, “Bloomberg”) and have been licensed for use for certain purposes by Brown Advisory. Bloomberg is not affiliated with Brown Advisory, and Bloomberg does not approve, endorse, review, or recommend the Brown Advisory Sustainable Core Fixed Income strategy. Bloomberg does not guarantee the timeliness, accurateness, or completeness of any data or information relating to the Brown Advisory Sustainable Core Fixed Income strategy.</a:t>
            </a:r>
            <a:endParaRPr lang="en-US" sz="710" dirty="0">
              <a:solidFill>
                <a:srgbClr val="606060"/>
              </a:solidFill>
              <a:latin typeface="Arial"/>
              <a:cs typeface="Arial"/>
            </a:endParaRPr>
          </a:p>
          <a:p>
            <a:pPr marL="76200" marR="428625" algn="l"/>
            <a:endParaRPr lang="en-US" sz="710" dirty="0">
              <a:latin typeface="Arial"/>
              <a:cs typeface="Arial"/>
            </a:endParaRPr>
          </a:p>
          <a:p>
            <a:pPr marL="76200" marR="428625" algn="l"/>
            <a:r>
              <a:rPr lang="en-US" sz="710" b="1" dirty="0">
                <a:solidFill>
                  <a:srgbClr val="606060"/>
                </a:solidFill>
                <a:latin typeface="Arial"/>
                <a:cs typeface="Arial"/>
              </a:rPr>
              <a:t>Secured Overnight Financing Rate (SOFR)</a:t>
            </a:r>
            <a:r>
              <a:rPr lang="en-US" sz="710" dirty="0">
                <a:solidFill>
                  <a:srgbClr val="606060"/>
                </a:solidFill>
                <a:latin typeface="Arial"/>
                <a:cs typeface="Arial"/>
              </a:rPr>
              <a:t> is the overnight interest rate for US dollar-denominated loans and derivatives. SOFR measures the cost to a bank of borrowing cash overnight, and so represents the amount of interest that a bank will have to repay to the lender the following day</a:t>
            </a:r>
            <a:endParaRPr sz="710" dirty="0">
              <a:solidFill>
                <a:srgbClr val="606060"/>
              </a:solidFill>
              <a:latin typeface="Arial"/>
              <a:cs typeface="Arial"/>
            </a:endParaRPr>
          </a:p>
          <a:p>
            <a:pPr marL="76200" marR="428625" indent="1588" algn="l">
              <a:spcBef>
                <a:spcPts val="600"/>
              </a:spcBef>
              <a:buNone/>
            </a:pPr>
            <a:r>
              <a:rPr lang="en-US" sz="710" dirty="0">
                <a:solidFill>
                  <a:srgbClr val="606060"/>
                </a:solidFill>
                <a:latin typeface="Arial"/>
                <a:cs typeface="Arial"/>
              </a:rPr>
              <a:t>As of March 31, 2023, Brown Advisory had approximately $130.7 billion in client assets for the following entities: Brown Advisory LLC, Brown Investment Advisory &amp; Trust Company, Brown Advisory Ltd., Brown Advisory Trust Company of Delaware, LLC Brown Advisory Investment Solutions Group LLC, NextGen Venture Partners LLC and Signature Financial Management, Inc.</a:t>
            </a:r>
          </a:p>
          <a:p>
            <a:pPr marL="76200" marR="428625" indent="1588" algn="l">
              <a:spcBef>
                <a:spcPts val="600"/>
              </a:spcBef>
              <a:buNone/>
            </a:pPr>
            <a:r>
              <a:rPr lang="en-US" sz="710" dirty="0">
                <a:solidFill>
                  <a:srgbClr val="606060"/>
                </a:solidFill>
                <a:latin typeface="Arial"/>
                <a:cs typeface="Arial"/>
              </a:rPr>
              <a:t>As of March 31, 2023 firmwide institutional strategies had approximately $55.4 billion in assets under management in institutionally marketed strategies. Equity strategy assets include Large-Cap Sustainable Growth, Large-Cap Growth, Large-Cap Sustainable Value, Sustainable Small-Cap Core, Mid-Cap Growth, Small-Cap Growth, Equity Income, Flexible Equity, Small-Cap Fundamental Value, </a:t>
            </a:r>
            <a:r>
              <a:rPr lang="en-US" sz="710">
                <a:solidFill>
                  <a:srgbClr val="606060"/>
                </a:solidFill>
                <a:latin typeface="Arial"/>
                <a:cs typeface="Arial"/>
              </a:rPr>
              <a:t>Global Leaders, Sustainable </a:t>
            </a:r>
            <a:r>
              <a:rPr lang="en-US" sz="710" dirty="0">
                <a:solidFill>
                  <a:srgbClr val="606060"/>
                </a:solidFill>
                <a:latin typeface="Arial"/>
                <a:cs typeface="Arial"/>
              </a:rPr>
              <a:t>International Leaders, Global Focus and Custom Solutions strategies. Fixed Income strategy assets include the Core Fixed Income, Sustainable Core Fixed Income, Global Sustainable Total Return Bond, Enhanced Cash, Intermediate Income, Limited Duration, Mortgage Securities, Municipal Bond and Tax-Exempt Sustainable strategies. Global Leaders strategy listed assets include Global Concentrated Equity. </a:t>
            </a:r>
          </a:p>
          <a:p>
            <a:pPr marL="76200" marR="428625" indent="1588" algn="l">
              <a:spcBef>
                <a:spcPts val="600"/>
              </a:spcBef>
              <a:buNone/>
            </a:pPr>
            <a:r>
              <a:rPr lang="en-US" sz="710" dirty="0">
                <a:solidFill>
                  <a:srgbClr val="606060"/>
                </a:solidFill>
                <a:latin typeface="Arial"/>
                <a:cs typeface="Arial"/>
              </a:rPr>
              <a:t>As of March 31, 2023, Brown Advisory had approximately $24.5 billion in sustainable institutional mandates, which includes the following Brown Advisory strategies: U.S. Large-Cap Sustainable Growth, Global Leaders (and Global Leaders Sustainable), Sustainable International Leaders, U.S. Sustainable Small-Cap Core, U.S. Large Cap Sustainable Value, U.S. Core ESG, U.S. Sustainable Income, U.S. Sustainable Core Fixed Income, U.S. Tax-exempt Sustainable, U.S. Sustainable Short Duration, Global Sustainable Total Return Bond. Total strategy assets include accounts that are excluded from the composite. These assets include (1) single strategy assets of balanced accounts, (2) accounts that do not meet the composite minimum market value requirement and (3) accounts with restrictive guidelines. Numbers may not total due to rounding. </a:t>
            </a:r>
          </a:p>
          <a:p>
            <a:pPr marL="76200" marR="428625" algn="l">
              <a:lnSpc>
                <a:spcPct val="100000"/>
              </a:lnSpc>
              <a:spcBef>
                <a:spcPts val="605"/>
              </a:spcBef>
            </a:pPr>
            <a:r>
              <a:rPr sz="710" b="1" dirty="0">
                <a:solidFill>
                  <a:srgbClr val="606060"/>
                </a:solidFill>
                <a:latin typeface="Arial"/>
                <a:cs typeface="Arial"/>
              </a:rPr>
              <a:t>Terms and Definitions for Representative Account Calculations</a:t>
            </a:r>
          </a:p>
          <a:p>
            <a:pPr marL="72390" algn="l">
              <a:lnSpc>
                <a:spcPct val="100000"/>
              </a:lnSpc>
              <a:spcBef>
                <a:spcPts val="600"/>
              </a:spcBef>
            </a:pPr>
            <a:r>
              <a:rPr sz="710" dirty="0">
                <a:solidFill>
                  <a:srgbClr val="606060"/>
                </a:solidFill>
                <a:latin typeface="Arial"/>
                <a:cs typeface="Arial"/>
              </a:rPr>
              <a:t>All financial statistics and ratios are calculated using information from FactSet</a:t>
            </a:r>
            <a:r>
              <a:rPr sz="710" baseline="16666" dirty="0">
                <a:solidFill>
                  <a:srgbClr val="606060"/>
                </a:solidFill>
                <a:latin typeface="Arial"/>
                <a:cs typeface="Arial"/>
              </a:rPr>
              <a:t>® </a:t>
            </a:r>
            <a:r>
              <a:rPr sz="710" dirty="0">
                <a:solidFill>
                  <a:srgbClr val="606060"/>
                </a:solidFill>
                <a:latin typeface="Arial"/>
                <a:cs typeface="Arial"/>
              </a:rPr>
              <a:t>as of the report date unless otherwise noted.</a:t>
            </a:r>
            <a:endParaRPr sz="710" dirty="0">
              <a:latin typeface="Arial"/>
              <a:cs typeface="Arial"/>
            </a:endParaRPr>
          </a:p>
          <a:p>
            <a:pPr marL="72390" algn="l">
              <a:lnSpc>
                <a:spcPct val="100000"/>
              </a:lnSpc>
              <a:spcBef>
                <a:spcPts val="600"/>
              </a:spcBef>
            </a:pPr>
            <a:r>
              <a:rPr sz="710" b="1" dirty="0">
                <a:solidFill>
                  <a:srgbClr val="606060"/>
                </a:solidFill>
                <a:latin typeface="Arial"/>
                <a:cs typeface="Arial"/>
              </a:rPr>
              <a:t>Alpha </a:t>
            </a:r>
            <a:r>
              <a:rPr sz="710" dirty="0">
                <a:solidFill>
                  <a:srgbClr val="606060"/>
                </a:solidFill>
                <a:latin typeface="Arial"/>
                <a:cs typeface="Arial"/>
              </a:rPr>
              <a:t>is a measure of performance on a risk-adjusted basis. Alpha takes the volatility (price risk) of a portfolio and compares its risk-adjusted performance to a benchmark index.</a:t>
            </a:r>
            <a:endParaRPr sz="710" dirty="0">
              <a:latin typeface="Arial"/>
              <a:cs typeface="Arial"/>
            </a:endParaRPr>
          </a:p>
          <a:p>
            <a:pPr marL="72390" algn="l">
              <a:lnSpc>
                <a:spcPct val="100000"/>
              </a:lnSpc>
              <a:spcBef>
                <a:spcPts val="600"/>
              </a:spcBef>
            </a:pPr>
            <a:r>
              <a:rPr sz="710" b="1" dirty="0">
                <a:solidFill>
                  <a:srgbClr val="606060"/>
                </a:solidFill>
                <a:latin typeface="Arial"/>
                <a:cs typeface="Arial"/>
              </a:rPr>
              <a:t>Effective Duration </a:t>
            </a:r>
            <a:r>
              <a:rPr sz="710" dirty="0">
                <a:solidFill>
                  <a:srgbClr val="606060"/>
                </a:solidFill>
                <a:latin typeface="Arial"/>
                <a:cs typeface="Arial"/>
              </a:rPr>
              <a:t>is a time measure of a bond’s interest-rate sensitivity, based on the weighted average of the time periods over which a bond’s cash flows accrue to the bondholder.</a:t>
            </a:r>
            <a:endParaRPr sz="710" dirty="0">
              <a:latin typeface="Arial"/>
              <a:cs typeface="Arial"/>
            </a:endParaRPr>
          </a:p>
          <a:p>
            <a:pPr marL="72390" algn="l">
              <a:lnSpc>
                <a:spcPct val="100000"/>
              </a:lnSpc>
              <a:spcBef>
                <a:spcPts val="600"/>
              </a:spcBef>
            </a:pPr>
            <a:r>
              <a:rPr sz="710" b="1" dirty="0">
                <a:solidFill>
                  <a:srgbClr val="606060"/>
                </a:solidFill>
                <a:latin typeface="Arial"/>
                <a:cs typeface="Arial"/>
              </a:rPr>
              <a:t>Yield to Worst </a:t>
            </a:r>
            <a:r>
              <a:rPr sz="710" dirty="0">
                <a:solidFill>
                  <a:srgbClr val="606060"/>
                </a:solidFill>
                <a:latin typeface="Arial"/>
                <a:cs typeface="Arial"/>
              </a:rPr>
              <a:t>is calculated by making worst-case scenario assumptions on the issue by calculating the returns that would be received if provisions, including prepayment, call or sinking fund, are used by the issuer.</a:t>
            </a:r>
            <a:endParaRPr sz="710" dirty="0">
              <a:latin typeface="Arial"/>
              <a:cs typeface="Arial"/>
            </a:endParaRPr>
          </a:p>
          <a:p>
            <a:pPr marL="72390" algn="l">
              <a:lnSpc>
                <a:spcPct val="100000"/>
              </a:lnSpc>
              <a:spcBef>
                <a:spcPts val="600"/>
              </a:spcBef>
            </a:pPr>
            <a:r>
              <a:rPr sz="710" b="1" dirty="0">
                <a:solidFill>
                  <a:srgbClr val="606060"/>
                </a:solidFill>
                <a:latin typeface="Arial"/>
                <a:cs typeface="Arial"/>
              </a:rPr>
              <a:t>Average Life </a:t>
            </a:r>
            <a:r>
              <a:rPr sz="710" dirty="0">
                <a:solidFill>
                  <a:srgbClr val="606060"/>
                </a:solidFill>
                <a:latin typeface="Arial"/>
                <a:cs typeface="Arial"/>
              </a:rPr>
              <a:t>is the period of time for all principal dollars to be returned to investors</a:t>
            </a:r>
            <a:r>
              <a:rPr lang="en-US" sz="710" dirty="0">
                <a:solidFill>
                  <a:srgbClr val="606060"/>
                </a:solidFill>
                <a:latin typeface="Arial"/>
                <a:cs typeface="Arial"/>
              </a:rPr>
              <a:t>.</a:t>
            </a:r>
          </a:p>
          <a:p>
            <a:pPr marL="72390" algn="l">
              <a:lnSpc>
                <a:spcPct val="100000"/>
              </a:lnSpc>
              <a:spcBef>
                <a:spcPts val="600"/>
              </a:spcBef>
            </a:pPr>
            <a:r>
              <a:rPr lang="en-US" sz="710" b="1" dirty="0">
                <a:solidFill>
                  <a:srgbClr val="606060"/>
                </a:solidFill>
                <a:latin typeface="Arial"/>
                <a:cs typeface="Arial"/>
              </a:rPr>
              <a:t>Secured Overnight Financing Rate (SOFR) </a:t>
            </a:r>
            <a:r>
              <a:rPr lang="en-US" sz="710" dirty="0">
                <a:solidFill>
                  <a:srgbClr val="606060"/>
                </a:solidFill>
                <a:latin typeface="Arial"/>
                <a:cs typeface="Arial"/>
              </a:rPr>
              <a:t>is the average rate at which institutions can borrow US dollars overnight while posting US Treasury bonds as collateral.</a:t>
            </a:r>
          </a:p>
        </p:txBody>
      </p:sp>
      <p:sp>
        <p:nvSpPr>
          <p:cNvPr id="3" name="object 3"/>
          <p:cNvSpPr txBox="1">
            <a:spLocks noGrp="1"/>
          </p:cNvSpPr>
          <p:nvPr>
            <p:ph type="title"/>
          </p:nvPr>
        </p:nvSpPr>
        <p:spPr>
          <a:xfrm>
            <a:off x="254000" y="316483"/>
            <a:ext cx="1825625" cy="299720"/>
          </a:xfrm>
          <a:prstGeom prst="rect">
            <a:avLst/>
          </a:prstGeom>
        </p:spPr>
        <p:txBody>
          <a:bodyPr vert="horz" wrap="square" lIns="0" tIns="12700" rIns="0" bIns="0" rtlCol="0">
            <a:spAutoFit/>
          </a:bodyPr>
          <a:lstStyle/>
          <a:p>
            <a:pPr marL="12700">
              <a:lnSpc>
                <a:spcPct val="100000"/>
              </a:lnSpc>
              <a:spcBef>
                <a:spcPts val="100"/>
              </a:spcBef>
            </a:pPr>
            <a:r>
              <a:rPr spc="-10">
                <a:solidFill>
                  <a:srgbClr val="15395F"/>
                </a:solidFill>
              </a:rPr>
              <a:t>DISCLOSURES</a:t>
            </a:r>
          </a:p>
        </p:txBody>
      </p:sp>
      <p:sp>
        <p:nvSpPr>
          <p:cNvPr id="4" name="Slide Number Placeholder 3">
            <a:extLst>
              <a:ext uri="{FF2B5EF4-FFF2-40B4-BE49-F238E27FC236}">
                <a16:creationId xmlns:a16="http://schemas.microsoft.com/office/drawing/2014/main" id="{4BD32D6D-19AE-4C02-AD9F-88AD5724C1AD}"/>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35</a:t>
            </a:fld>
            <a:endParaRPr lang="en-US" sz="800" dirty="0">
              <a:solidFill>
                <a:srgbClr val="6D6E71"/>
              </a:solidFill>
              <a:latin typeface="Arial" panose="020B0604020202020204"/>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C4DCDF-74E1-469F-95CA-CBEABA1D55AE}"/>
              </a:ext>
            </a:extLst>
          </p:cNvPr>
          <p:cNvSpPr>
            <a:spLocks noGrp="1"/>
          </p:cNvSpPr>
          <p:nvPr>
            <p:ph type="title"/>
          </p:nvPr>
        </p:nvSpPr>
        <p:spPr/>
        <p:txBody>
          <a:bodyPr/>
          <a:lstStyle/>
          <a:p>
            <a:r>
              <a:rPr lang="en-US" dirty="0"/>
              <a:t>Firm Overview</a:t>
            </a:r>
          </a:p>
        </p:txBody>
      </p:sp>
      <p:sp>
        <p:nvSpPr>
          <p:cNvPr id="2" name="Text Placeholder 1">
            <a:extLst>
              <a:ext uri="{FF2B5EF4-FFF2-40B4-BE49-F238E27FC236}">
                <a16:creationId xmlns:a16="http://schemas.microsoft.com/office/drawing/2014/main" id="{069F358D-02F3-4BE3-8622-663E45AB8F4C}"/>
              </a:ext>
            </a:extLst>
          </p:cNvPr>
          <p:cNvSpPr>
            <a:spLocks noGrp="1"/>
          </p:cNvSpPr>
          <p:nvPr>
            <p:ph type="body" sz="quarter" idx="12"/>
          </p:nvPr>
        </p:nvSpPr>
        <p:spPr/>
        <p:txBody>
          <a:bodyPr/>
          <a:lstStyle/>
          <a:p>
            <a:endParaRPr lang="en-US"/>
          </a:p>
        </p:txBody>
      </p:sp>
      <p:sp>
        <p:nvSpPr>
          <p:cNvPr id="22" name="Rectangle 21">
            <a:extLst>
              <a:ext uri="{FF2B5EF4-FFF2-40B4-BE49-F238E27FC236}">
                <a16:creationId xmlns:a16="http://schemas.microsoft.com/office/drawing/2014/main" id="{7F2E3D68-32A5-4E15-B237-A5C8F3503363}"/>
              </a:ext>
            </a:extLst>
          </p:cNvPr>
          <p:cNvSpPr/>
          <p:nvPr/>
        </p:nvSpPr>
        <p:spPr>
          <a:xfrm>
            <a:off x="6951625" y="1591692"/>
            <a:ext cx="2973203" cy="1656291"/>
          </a:xfrm>
          <a:prstGeom prst="rect">
            <a:avLst/>
          </a:prstGeom>
          <a:solidFill>
            <a:srgbClr val="003964"/>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25" name="Content Placeholder 2">
            <a:extLst>
              <a:ext uri="{FF2B5EF4-FFF2-40B4-BE49-F238E27FC236}">
                <a16:creationId xmlns:a16="http://schemas.microsoft.com/office/drawing/2014/main" id="{093025E1-0D33-4B27-8B37-AEB1B5866691}"/>
              </a:ext>
            </a:extLst>
          </p:cNvPr>
          <p:cNvSpPr txBox="1">
            <a:spLocks/>
          </p:cNvSpPr>
          <p:nvPr/>
        </p:nvSpPr>
        <p:spPr>
          <a:xfrm>
            <a:off x="7079276" y="1715164"/>
            <a:ext cx="2677672" cy="1532820"/>
          </a:xfrm>
          <a:prstGeom prst="rect">
            <a:avLst/>
          </a:prstGeom>
        </p:spPr>
        <p:txBody>
          <a:bodyPr vert="horz" lIns="0" tIns="0" rIns="0" bIns="0" rtlCol="0">
            <a:noAutofit/>
          </a:bodyPr>
          <a:lstStyle>
            <a:lvl1pPr marL="0" indent="0" algn="l" defTabSz="1005840" rtl="0" eaLnBrk="1" latinLnBrk="0" hangingPunct="1">
              <a:lnSpc>
                <a:spcPts val="2000"/>
              </a:lnSpc>
              <a:spcBef>
                <a:spcPts val="600"/>
              </a:spcBef>
              <a:buFontTx/>
              <a:buNone/>
              <a:defRPr sz="1600" kern="1200">
                <a:solidFill>
                  <a:schemeClr val="tx1"/>
                </a:solidFill>
                <a:latin typeface="+mn-lt"/>
                <a:ea typeface="+mn-ea"/>
                <a:cs typeface="+mn-cs"/>
              </a:defRPr>
            </a:lvl1pPr>
            <a:lvl2pPr marL="114300" indent="-107950" algn="l" defTabSz="1005840" rtl="0" eaLnBrk="1" latinLnBrk="0" hangingPunct="1">
              <a:lnSpc>
                <a:spcPts val="1700"/>
              </a:lnSpc>
              <a:spcBef>
                <a:spcPts val="600"/>
              </a:spcBef>
              <a:buClr>
                <a:schemeClr val="accent2"/>
              </a:buClr>
              <a:buFont typeface="Wingdings" pitchFamily="2" charset="2"/>
              <a:buChar char="§"/>
              <a:tabLst/>
              <a:defRPr sz="1400" kern="1200">
                <a:solidFill>
                  <a:schemeClr val="tx1"/>
                </a:solidFill>
                <a:latin typeface="+mn-lt"/>
                <a:ea typeface="+mn-ea"/>
                <a:cs typeface="+mn-cs"/>
              </a:defRPr>
            </a:lvl2pPr>
            <a:lvl3pPr marL="230188" indent="-115888" algn="l" defTabSz="1005840" rtl="0" eaLnBrk="1" latinLnBrk="0" hangingPunct="1">
              <a:lnSpc>
                <a:spcPts val="1500"/>
              </a:lnSpc>
              <a:spcBef>
                <a:spcPts val="400"/>
              </a:spcBef>
              <a:buClr>
                <a:schemeClr val="bg2"/>
              </a:buClr>
              <a:buFont typeface="Wingdings" pitchFamily="2" charset="2"/>
              <a:buChar char="§"/>
              <a:tabLst/>
              <a:defRPr sz="1200" kern="1200">
                <a:solidFill>
                  <a:schemeClr val="tx2"/>
                </a:solidFill>
                <a:latin typeface="+mn-lt"/>
                <a:ea typeface="+mn-ea"/>
                <a:cs typeface="+mn-cs"/>
              </a:defRPr>
            </a:lvl3pPr>
            <a:lvl4pPr marL="230188" indent="-115888" algn="l" defTabSz="1005840" rtl="0" eaLnBrk="1" latinLnBrk="0" hangingPunct="1">
              <a:lnSpc>
                <a:spcPts val="1500"/>
              </a:lnSpc>
              <a:spcBef>
                <a:spcPts val="400"/>
              </a:spcBef>
              <a:buFont typeface="Arial" panose="020B0604020202020204" pitchFamily="34" charset="0"/>
              <a:buChar char="•"/>
              <a:tabLst/>
              <a:defRPr sz="1200" kern="1200">
                <a:solidFill>
                  <a:schemeClr val="tx2"/>
                </a:solidFill>
                <a:latin typeface="+mn-lt"/>
                <a:ea typeface="+mn-ea"/>
                <a:cs typeface="+mn-cs"/>
              </a:defRPr>
            </a:lvl4pPr>
            <a:lvl5pPr marL="230188" indent="-115888" algn="l" defTabSz="1005840" rtl="0" eaLnBrk="1" latinLnBrk="0" hangingPunct="1">
              <a:lnSpc>
                <a:spcPts val="1500"/>
              </a:lnSpc>
              <a:spcBef>
                <a:spcPts val="400"/>
              </a:spcBef>
              <a:buClr>
                <a:schemeClr val="tx2"/>
              </a:buClr>
              <a:buSzPct val="90000"/>
              <a:buFont typeface="Cambria" panose="02040503050406030204" pitchFamily="18" charset="0"/>
              <a:buChar char="⎻"/>
              <a:tabLst/>
              <a:defRPr sz="1200" kern="1200">
                <a:solidFill>
                  <a:schemeClr val="tx2"/>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marR="0" lvl="0" indent="0" algn="l" defTabSz="976308" rtl="0" eaLnBrk="1" fontAlgn="auto" latinLnBrk="0" hangingPunct="1">
              <a:lnSpc>
                <a:spcPts val="1456"/>
              </a:lnSpc>
              <a:spcBef>
                <a:spcPts val="582"/>
              </a:spcBef>
              <a:spcAft>
                <a:spcPts val="0"/>
              </a:spcAft>
              <a:buClrTx/>
              <a:buSzTx/>
              <a:buFontTx/>
              <a:buNone/>
              <a:tabLst/>
              <a:defRPr/>
            </a:pPr>
            <a:r>
              <a:rPr kumimoji="0" lang="en-US" sz="1165" b="0" i="0" u="none" strike="noStrike" kern="1200" cap="none" spc="0" normalizeH="0" baseline="0" noProof="0" dirty="0">
                <a:ln>
                  <a:noFill/>
                </a:ln>
                <a:solidFill>
                  <a:srgbClr val="FFFFFF"/>
                </a:solidFill>
                <a:effectLst/>
                <a:uLnTx/>
                <a:uFillTx/>
                <a:latin typeface="Arial" panose="020B0604020202020204"/>
                <a:ea typeface="+mn-ea"/>
                <a:cs typeface="+mn-cs"/>
              </a:rPr>
              <a:t>We are a global investment management firm offering a broad range of traditional and sustainable equity and fixed income investment solutions, rooted in our bottom-up, fundamental research and a disciplined, long-term investment approach.</a:t>
            </a:r>
            <a:endParaRPr kumimoji="0" lang="en-US" sz="1747"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26" name="Table 25">
            <a:extLst>
              <a:ext uri="{FF2B5EF4-FFF2-40B4-BE49-F238E27FC236}">
                <a16:creationId xmlns:a16="http://schemas.microsoft.com/office/drawing/2014/main" id="{42EE87FC-2F4B-41A5-9D1E-385EB859D817}"/>
              </a:ext>
            </a:extLst>
          </p:cNvPr>
          <p:cNvGraphicFramePr>
            <a:graphicFrameLocks noGrp="1"/>
          </p:cNvGraphicFramePr>
          <p:nvPr>
            <p:extLst>
              <p:ext uri="{D42A27DB-BD31-4B8C-83A1-F6EECF244321}">
                <p14:modId xmlns:p14="http://schemas.microsoft.com/office/powerpoint/2010/main" val="3585072713"/>
              </p:ext>
            </p:extLst>
          </p:nvPr>
        </p:nvGraphicFramePr>
        <p:xfrm>
          <a:off x="428687" y="3594882"/>
          <a:ext cx="7140910" cy="3090740"/>
        </p:xfrm>
        <a:graphic>
          <a:graphicData uri="http://schemas.openxmlformats.org/drawingml/2006/table">
            <a:tbl>
              <a:tblPr firstRow="1" bandRow="1">
                <a:effectLst/>
              </a:tblPr>
              <a:tblGrid>
                <a:gridCol w="1629759">
                  <a:extLst>
                    <a:ext uri="{9D8B030D-6E8A-4147-A177-3AD203B41FA5}">
                      <a16:colId xmlns:a16="http://schemas.microsoft.com/office/drawing/2014/main" val="20000"/>
                    </a:ext>
                  </a:extLst>
                </a:gridCol>
                <a:gridCol w="792244">
                  <a:extLst>
                    <a:ext uri="{9D8B030D-6E8A-4147-A177-3AD203B41FA5}">
                      <a16:colId xmlns:a16="http://schemas.microsoft.com/office/drawing/2014/main" val="20001"/>
                    </a:ext>
                  </a:extLst>
                </a:gridCol>
                <a:gridCol w="1011247">
                  <a:extLst>
                    <a:ext uri="{9D8B030D-6E8A-4147-A177-3AD203B41FA5}">
                      <a16:colId xmlns:a16="http://schemas.microsoft.com/office/drawing/2014/main" val="20002"/>
                    </a:ext>
                  </a:extLst>
                </a:gridCol>
                <a:gridCol w="968002">
                  <a:extLst>
                    <a:ext uri="{9D8B030D-6E8A-4147-A177-3AD203B41FA5}">
                      <a16:colId xmlns:a16="http://schemas.microsoft.com/office/drawing/2014/main" val="20003"/>
                    </a:ext>
                  </a:extLst>
                </a:gridCol>
                <a:gridCol w="116690">
                  <a:extLst>
                    <a:ext uri="{9D8B030D-6E8A-4147-A177-3AD203B41FA5}">
                      <a16:colId xmlns:a16="http://schemas.microsoft.com/office/drawing/2014/main" val="2464554217"/>
                    </a:ext>
                  </a:extLst>
                </a:gridCol>
                <a:gridCol w="1233827">
                  <a:extLst>
                    <a:ext uri="{9D8B030D-6E8A-4147-A177-3AD203B41FA5}">
                      <a16:colId xmlns:a16="http://schemas.microsoft.com/office/drawing/2014/main" val="2092172949"/>
                    </a:ext>
                  </a:extLst>
                </a:gridCol>
                <a:gridCol w="1389141">
                  <a:extLst>
                    <a:ext uri="{9D8B030D-6E8A-4147-A177-3AD203B41FA5}">
                      <a16:colId xmlns:a16="http://schemas.microsoft.com/office/drawing/2014/main" val="20004"/>
                    </a:ext>
                  </a:extLst>
                </a:gridCol>
              </a:tblGrid>
              <a:tr h="42403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l" defTabSz="914400" rtl="0" eaLnBrk="1" latinLnBrk="0" hangingPunct="1"/>
                      <a:r>
                        <a:rPr lang="en-US" sz="1000" b="1" kern="1200" baseline="0">
                          <a:solidFill>
                            <a:srgbClr val="173863"/>
                          </a:solidFill>
                          <a:latin typeface="Arial  "/>
                          <a:ea typeface="+mn-ea"/>
                          <a:cs typeface="+mn-cs"/>
                        </a:rPr>
                        <a:t>OFFICES</a:t>
                      </a:r>
                    </a:p>
                  </a:txBody>
                  <a:tcPr marL="88750" marR="88750" marT="44375" marB="44375" anchor="ctr">
                    <a:lnL w="12700" cmpd="sng">
                      <a:noFill/>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100" b="0" dirty="0">
                          <a:solidFill>
                            <a:srgbClr val="003964"/>
                          </a:solidFill>
                          <a:latin typeface="Arial  "/>
                        </a:rPr>
                        <a:t>18 global offices</a:t>
                      </a:r>
                    </a:p>
                    <a:p>
                      <a:r>
                        <a:rPr lang="en-US" sz="1100" b="0" dirty="0">
                          <a:solidFill>
                            <a:srgbClr val="003964"/>
                          </a:solidFill>
                          <a:latin typeface="Arial  "/>
                        </a:rPr>
                        <a:t>United States, United Kingdom, Germany</a:t>
                      </a:r>
                      <a:r>
                        <a:rPr lang="en-US" sz="1100" b="0">
                          <a:solidFill>
                            <a:srgbClr val="003964"/>
                          </a:solidFill>
                          <a:latin typeface="Arial  "/>
                        </a:rPr>
                        <a:t>, </a:t>
                      </a:r>
                      <a:r>
                        <a:rPr lang="en-US" sz="1100" b="0" baseline="0">
                          <a:solidFill>
                            <a:srgbClr val="003964"/>
                          </a:solidFill>
                          <a:latin typeface="Arial  "/>
                        </a:rPr>
                        <a:t>Singapore &amp; Japan</a:t>
                      </a:r>
                      <a:endParaRPr lang="en-US" sz="1100" b="0" dirty="0">
                        <a:solidFill>
                          <a:srgbClr val="003964"/>
                        </a:solidFill>
                        <a:latin typeface="Arial  "/>
                      </a:endParaRPr>
                    </a:p>
                  </a:txBody>
                  <a:tcPr marL="88750" marR="88750" marT="44375" marB="44375" anchor="ctr">
                    <a:lnL w="127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b="0">
                        <a:solidFill>
                          <a:schemeClr val="bg2"/>
                        </a:solidFill>
                        <a:latin typeface="Arial  "/>
                      </a:endParaRPr>
                    </a:p>
                  </a:txBody>
                  <a:tcPr anchor="ctr">
                    <a:lnR w="12700" cmpd="sng">
                      <a:noFill/>
                    </a:lnR>
                    <a:lnT w="12700" cap="flat" cmpd="sng" algn="ctr">
                      <a:solidFill>
                        <a:srgbClr val="17386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929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000" b="1" kern="1200" baseline="0" dirty="0">
                          <a:solidFill>
                            <a:srgbClr val="173863"/>
                          </a:solidFill>
                          <a:latin typeface="Arial  "/>
                          <a:ea typeface="+mn-ea"/>
                          <a:cs typeface="+mn-cs"/>
                        </a:rPr>
                        <a:t>OWNERSHIP</a:t>
                      </a:r>
                      <a:r>
                        <a:rPr lang="en-US" sz="1000" b="1" kern="1200" baseline="0" dirty="0">
                          <a:solidFill>
                            <a:srgbClr val="003964"/>
                          </a:solidFill>
                          <a:latin typeface="Arial  "/>
                          <a:ea typeface="+mn-ea"/>
                          <a:cs typeface="+mn-cs"/>
                        </a:rPr>
                        <a:t> </a:t>
                      </a:r>
                    </a:p>
                  </a:txBody>
                  <a:tcPr marL="88750" marR="88750" marT="44375" marB="4437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6">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100" b="0" dirty="0">
                          <a:solidFill>
                            <a:srgbClr val="003964"/>
                          </a:solidFill>
                          <a:latin typeface="Arial  "/>
                        </a:rPr>
                        <a:t>Private and independent since 1998 – 70% employee owned</a:t>
                      </a:r>
                    </a:p>
                  </a:txBody>
                  <a:tcPr marL="88750" marR="88750" marT="44375" marB="4437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US" sz="1100" b="0">
                        <a:solidFill>
                          <a:schemeClr val="tx1">
                            <a:lumMod val="75000"/>
                            <a:lumOff val="25000"/>
                          </a:schemeClr>
                        </a:solidFill>
                        <a:latin typeface="Arial  "/>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b="0">
                        <a:solidFill>
                          <a:schemeClr val="bg2"/>
                        </a:solidFill>
                        <a:latin typeface="Arial  "/>
                      </a:endParaRPr>
                    </a:p>
                  </a:txBody>
                  <a:tcPr anchor="ctr">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140146206"/>
                  </a:ext>
                </a:extLst>
              </a:tr>
              <a:tr h="71000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000" b="1" kern="1200" baseline="0">
                          <a:solidFill>
                            <a:srgbClr val="173863"/>
                          </a:solidFill>
                          <a:latin typeface="Arial  "/>
                          <a:ea typeface="+mn-ea"/>
                          <a:cs typeface="+mn-cs"/>
                        </a:rPr>
                        <a:t>CLIENT ASSETS </a:t>
                      </a:r>
                    </a:p>
                  </a:txBody>
                  <a:tcPr marL="88750" marR="88750" marT="44375" marB="4437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000" b="1" kern="1200" baseline="0" dirty="0">
                          <a:solidFill>
                            <a:schemeClr val="tx2"/>
                          </a:solidFill>
                          <a:latin typeface="Arial  "/>
                          <a:ea typeface="+mn-ea"/>
                          <a:cs typeface="+mn-cs"/>
                        </a:rPr>
                        <a:t>$130.7B</a:t>
                      </a:r>
                    </a:p>
                    <a:p>
                      <a:r>
                        <a:rPr lang="en-US" sz="1000" b="0" dirty="0">
                          <a:solidFill>
                            <a:srgbClr val="6D6E71"/>
                          </a:solidFill>
                          <a:latin typeface="Arial  "/>
                        </a:rPr>
                        <a:t>Total</a:t>
                      </a:r>
                      <a:endParaRPr lang="en-US" sz="1000" b="0" baseline="30000" dirty="0">
                        <a:solidFill>
                          <a:srgbClr val="6D6E71"/>
                        </a:solidFill>
                        <a:latin typeface="Arial  "/>
                      </a:endParaRPr>
                    </a:p>
                  </a:txBody>
                  <a:tcPr marL="88750" marR="88750" marT="44375" marB="4437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b="1" kern="1200" baseline="0" dirty="0">
                          <a:solidFill>
                            <a:srgbClr val="173863"/>
                          </a:solidFill>
                          <a:latin typeface="Arial  "/>
                          <a:ea typeface="+mn-ea"/>
                          <a:cs typeface="+mn-cs"/>
                        </a:rPr>
                        <a:t>$55.4B</a:t>
                      </a:r>
                    </a:p>
                    <a:p>
                      <a:r>
                        <a:rPr lang="en-US" sz="1000" b="0" dirty="0">
                          <a:solidFill>
                            <a:srgbClr val="6D6E71"/>
                          </a:solidFill>
                          <a:latin typeface="Arial  "/>
                        </a:rPr>
                        <a:t>Institutional Strategies </a:t>
                      </a:r>
                    </a:p>
                  </a:txBody>
                  <a:tcPr marL="88750" marR="88750" marT="44375" marB="4437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000" b="1" kern="1200" baseline="0" dirty="0">
                          <a:solidFill>
                            <a:srgbClr val="173863"/>
                          </a:solidFill>
                          <a:latin typeface="Arial  "/>
                          <a:ea typeface="+mn-ea"/>
                          <a:cs typeface="+mn-cs"/>
                        </a:rPr>
                        <a:t>$49.1B</a:t>
                      </a:r>
                    </a:p>
                    <a:p>
                      <a:r>
                        <a:rPr lang="en-US" sz="1000" b="0" dirty="0">
                          <a:solidFill>
                            <a:srgbClr val="6D6E71"/>
                          </a:solidFill>
                          <a:latin typeface="Arial  "/>
                        </a:rPr>
                        <a:t>Institutional </a:t>
                      </a:r>
                      <a:br>
                        <a:rPr lang="en-US" sz="1000" b="0" dirty="0">
                          <a:solidFill>
                            <a:srgbClr val="6D6E71"/>
                          </a:solidFill>
                          <a:latin typeface="Arial  "/>
                        </a:rPr>
                      </a:br>
                      <a:r>
                        <a:rPr lang="en-US" sz="1000" b="0" dirty="0">
                          <a:solidFill>
                            <a:srgbClr val="6D6E71"/>
                          </a:solidFill>
                          <a:latin typeface="Arial  "/>
                        </a:rPr>
                        <a:t>Equity</a:t>
                      </a:r>
                      <a:br>
                        <a:rPr lang="en-US" sz="1000" b="0" dirty="0">
                          <a:solidFill>
                            <a:srgbClr val="6D6E71"/>
                          </a:solidFill>
                          <a:latin typeface="Arial  "/>
                        </a:rPr>
                      </a:br>
                      <a:r>
                        <a:rPr lang="en-US" sz="1000" b="0" dirty="0">
                          <a:solidFill>
                            <a:srgbClr val="6D6E71"/>
                          </a:solidFill>
                          <a:latin typeface="Arial  "/>
                        </a:rPr>
                        <a:t>Strategies </a:t>
                      </a:r>
                    </a:p>
                  </a:txBody>
                  <a:tcPr marL="88750" marR="88750" marT="44375" marB="44375" anchor="ctr">
                    <a:lnL w="12700" cmpd="sng">
                      <a:noFill/>
                      <a:prstDash val="solid"/>
                    </a:lnL>
                    <a:lnR w="12700" cmpd="sng">
                      <a:noFill/>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r>
                        <a:rPr lang="en-US" sz="1000" b="1" kern="1200" baseline="0" dirty="0">
                          <a:solidFill>
                            <a:srgbClr val="173863"/>
                          </a:solidFill>
                          <a:latin typeface="Arial  "/>
                          <a:ea typeface="+mn-ea"/>
                          <a:cs typeface="+mn-cs"/>
                        </a:rPr>
                        <a:t>$6.3B</a:t>
                      </a:r>
                    </a:p>
                    <a:p>
                      <a:r>
                        <a:rPr lang="en-US" sz="1000" b="0" dirty="0">
                          <a:solidFill>
                            <a:srgbClr val="6D6E71"/>
                          </a:solidFill>
                          <a:latin typeface="Arial  "/>
                        </a:rPr>
                        <a:t>Institutional </a:t>
                      </a:r>
                      <a:br>
                        <a:rPr lang="en-US" sz="1000" b="0" dirty="0">
                          <a:solidFill>
                            <a:srgbClr val="6D6E71"/>
                          </a:solidFill>
                          <a:latin typeface="Arial  "/>
                        </a:rPr>
                      </a:br>
                      <a:r>
                        <a:rPr lang="en-US" sz="1000" b="0" dirty="0">
                          <a:solidFill>
                            <a:srgbClr val="6D6E71"/>
                          </a:solidFill>
                          <a:latin typeface="Arial  "/>
                        </a:rPr>
                        <a:t>Fixed Income</a:t>
                      </a:r>
                      <a:br>
                        <a:rPr lang="en-US" sz="1000" b="0" dirty="0">
                          <a:solidFill>
                            <a:srgbClr val="6D6E71"/>
                          </a:solidFill>
                          <a:latin typeface="Arial  "/>
                        </a:rPr>
                      </a:br>
                      <a:r>
                        <a:rPr lang="en-US" sz="1000" b="0" dirty="0">
                          <a:solidFill>
                            <a:srgbClr val="6D6E71"/>
                          </a:solidFill>
                          <a:latin typeface="Arial  "/>
                        </a:rPr>
                        <a:t>Strategies </a:t>
                      </a:r>
                    </a:p>
                  </a:txBody>
                  <a:tcPr marL="88750" marR="88750" marT="44375" marB="4437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1200" baseline="0" dirty="0">
                          <a:solidFill>
                            <a:srgbClr val="003964"/>
                          </a:solidFill>
                          <a:latin typeface="Arial  "/>
                          <a:ea typeface="+mn-ea"/>
                          <a:cs typeface="+mn-cs"/>
                        </a:rPr>
                        <a:t>$24.5B</a:t>
                      </a:r>
                    </a:p>
                    <a:p>
                      <a:r>
                        <a:rPr lang="en-US" sz="1000" b="0" baseline="0" dirty="0">
                          <a:solidFill>
                            <a:srgbClr val="6D6E71"/>
                          </a:solidFill>
                          <a:latin typeface="Arial  "/>
                        </a:rPr>
                        <a:t>Institutional Sustainable</a:t>
                      </a:r>
                      <a:br>
                        <a:rPr lang="en-US" sz="1000" b="0" baseline="0" dirty="0">
                          <a:solidFill>
                            <a:srgbClr val="6D6E71"/>
                          </a:solidFill>
                          <a:latin typeface="Arial  "/>
                        </a:rPr>
                      </a:br>
                      <a:r>
                        <a:rPr lang="en-US" sz="1000" b="0" baseline="0" dirty="0">
                          <a:solidFill>
                            <a:srgbClr val="6D6E71"/>
                          </a:solidFill>
                          <a:latin typeface="Arial  "/>
                        </a:rPr>
                        <a:t>Strategies</a:t>
                      </a:r>
                      <a:endParaRPr lang="en-US" sz="1000" b="0" dirty="0">
                        <a:solidFill>
                          <a:srgbClr val="6D6E71"/>
                        </a:solidFill>
                        <a:latin typeface="Arial  "/>
                      </a:endParaRPr>
                    </a:p>
                  </a:txBody>
                  <a:tcPr marL="88750" marR="88750" marT="44375" marB="4437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9294">
                <a:tc>
                  <a:txBody>
                    <a:bodyPr/>
                    <a:lstStyle/>
                    <a:p>
                      <a:pPr marL="0" algn="l" defTabSz="914400" rtl="0" eaLnBrk="1" latinLnBrk="0" hangingPunct="1"/>
                      <a:r>
                        <a:rPr lang="en-US" sz="1000" b="1" kern="1200" baseline="0">
                          <a:solidFill>
                            <a:srgbClr val="173863"/>
                          </a:solidFill>
                          <a:latin typeface="Arial  "/>
                          <a:ea typeface="+mn-ea"/>
                          <a:cs typeface="+mn-cs"/>
                        </a:rPr>
                        <a:t>INVESTMENT SOLUTIONS</a:t>
                      </a:r>
                    </a:p>
                  </a:txBody>
                  <a:tcPr marL="88750" marR="88750" marT="44375" marB="4437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r>
                        <a:rPr lang="en-US" sz="1100" b="0" kern="1200" cap="none" baseline="0">
                          <a:solidFill>
                            <a:srgbClr val="173863"/>
                          </a:solidFill>
                          <a:latin typeface="Arial  "/>
                          <a:ea typeface="+mn-ea"/>
                          <a:cs typeface="+mn-cs"/>
                        </a:rPr>
                        <a:t>Global Equity, U.S. Equity, Fixed Income and Sustainable strategies</a:t>
                      </a:r>
                    </a:p>
                  </a:txBody>
                  <a:tcPr marL="88750" marR="88750" marT="44375" marB="4437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n-US" sz="1100" b="0">
                        <a:solidFill>
                          <a:schemeClr val="tx2"/>
                        </a:solidFill>
                        <a:latin typeface="Arial  "/>
                      </a:endParaRPr>
                    </a:p>
                  </a:txBody>
                  <a:tcPr anchor="ctr">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T>
                      <a:noFill/>
                    </a:lnT>
                  </a:tcPr>
                </a:tc>
                <a:tc hMerge="1">
                  <a:txBody>
                    <a:bodyPr/>
                    <a:lstStyle/>
                    <a:p>
                      <a:endParaRPr lang="en-US"/>
                    </a:p>
                  </a:txBody>
                  <a:tcPr>
                    <a:lnT w="12700" cmpd="sng">
                      <a:noFill/>
                      <a:prstDash val="solid"/>
                    </a:lnT>
                  </a:tcPr>
                </a:tc>
                <a:extLst>
                  <a:ext uri="{0D108BD9-81ED-4DB2-BD59-A6C34878D82A}">
                    <a16:rowId xmlns:a16="http://schemas.microsoft.com/office/drawing/2014/main" val="3912303078"/>
                  </a:ext>
                </a:extLst>
              </a:tr>
              <a:tr h="69882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000" b="1" kern="1200" baseline="0">
                          <a:solidFill>
                            <a:srgbClr val="173863"/>
                          </a:solidFill>
                          <a:latin typeface="Arial  "/>
                          <a:ea typeface="+mn-ea"/>
                          <a:cs typeface="+mn-cs"/>
                        </a:rPr>
                        <a:t>INVESTMENT PROFESSIONALS</a:t>
                      </a:r>
                    </a:p>
                  </a:txBody>
                  <a:tcPr marL="88750" marR="88750" marT="44375" marB="4437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100" b="1" kern="1200">
                          <a:solidFill>
                            <a:srgbClr val="173863"/>
                          </a:solidFill>
                          <a:latin typeface="Arial  "/>
                          <a:ea typeface="+mn-ea"/>
                          <a:cs typeface="+mn-cs"/>
                        </a:rPr>
                        <a:t>70+</a:t>
                      </a:r>
                    </a:p>
                    <a:p>
                      <a:r>
                        <a:rPr lang="en-US" sz="1100" b="0" kern="1200">
                          <a:solidFill>
                            <a:srgbClr val="6D6E71"/>
                          </a:solidFill>
                          <a:latin typeface="Arial  "/>
                          <a:ea typeface="+mn-ea"/>
                          <a:cs typeface="+mn-cs"/>
                        </a:rPr>
                        <a:t>Portfolio Managers, Analysts</a:t>
                      </a:r>
                      <a:br>
                        <a:rPr lang="en-US" sz="1100" b="0" kern="1200">
                          <a:solidFill>
                            <a:srgbClr val="6D6E71"/>
                          </a:solidFill>
                          <a:latin typeface="Arial  "/>
                          <a:ea typeface="+mn-ea"/>
                          <a:cs typeface="+mn-cs"/>
                        </a:rPr>
                      </a:br>
                      <a:r>
                        <a:rPr lang="en-US" sz="1100" b="0" kern="1200">
                          <a:solidFill>
                            <a:srgbClr val="6D6E71"/>
                          </a:solidFill>
                          <a:latin typeface="Arial  "/>
                          <a:ea typeface="+mn-ea"/>
                          <a:cs typeface="+mn-cs"/>
                        </a:rPr>
                        <a:t>and Traders</a:t>
                      </a:r>
                      <a:r>
                        <a:rPr lang="en-US" sz="1100" b="0" baseline="30000">
                          <a:solidFill>
                            <a:srgbClr val="6D6E71"/>
                          </a:solidFill>
                          <a:latin typeface="Arial  "/>
                        </a:rPr>
                        <a:t>1</a:t>
                      </a:r>
                      <a:endParaRPr lang="en-US" sz="1100" b="0" kern="1200" cap="none" baseline="30000">
                        <a:solidFill>
                          <a:srgbClr val="6D6E71"/>
                        </a:solidFill>
                        <a:latin typeface="Arial  "/>
                        <a:ea typeface="+mn-ea"/>
                        <a:cs typeface="+mn-cs"/>
                      </a:endParaRPr>
                    </a:p>
                  </a:txBody>
                  <a:tcPr marL="88750" marR="88750" marT="44375" marB="4437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100" b="0">
                        <a:solidFill>
                          <a:schemeClr val="tx2"/>
                        </a:solidFill>
                        <a:latin typeface="Arial  "/>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914400" rtl="0" eaLnBrk="1" latinLnBrk="0" hangingPunct="1"/>
                      <a:endParaRPr lang="en-US" sz="1100" b="0">
                        <a:solidFill>
                          <a:schemeClr val="tx2"/>
                        </a:solidFill>
                        <a:latin typeface="Arial  "/>
                      </a:endParaRPr>
                    </a:p>
                  </a:txBody>
                  <a:tcPr anchor="ctr">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l" defTabSz="914400" rtl="0" eaLnBrk="1" latinLnBrk="0" hangingPunct="1"/>
                      <a:r>
                        <a:rPr lang="en-US" sz="1100" b="1" kern="1200">
                          <a:solidFill>
                            <a:srgbClr val="173863"/>
                          </a:solidFill>
                          <a:latin typeface="Arial  "/>
                          <a:ea typeface="+mn-ea"/>
                          <a:cs typeface="+mn-cs"/>
                        </a:rPr>
                        <a:t>15</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100" b="0">
                          <a:solidFill>
                            <a:srgbClr val="6D6E71"/>
                          </a:solidFill>
                          <a:latin typeface="Arial  "/>
                        </a:rPr>
                        <a:t>Average years</a:t>
                      </a:r>
                      <a:r>
                        <a:rPr lang="en-US" sz="1100" b="0" baseline="0">
                          <a:solidFill>
                            <a:srgbClr val="6D6E71"/>
                          </a:solidFill>
                          <a:latin typeface="Arial  "/>
                        </a:rPr>
                        <a:t> i</a:t>
                      </a:r>
                      <a:r>
                        <a:rPr lang="en-US" sz="1100" b="0">
                          <a:solidFill>
                            <a:srgbClr val="6D6E71"/>
                          </a:solidFill>
                          <a:latin typeface="Arial  "/>
                        </a:rPr>
                        <a:t>ndustry experience</a:t>
                      </a:r>
                    </a:p>
                    <a:p>
                      <a:pPr marL="0" marR="0" lvl="0" indent="0" algn="l" defTabSz="1005840" rtl="0" eaLnBrk="1" fontAlgn="auto" latinLnBrk="0" hangingPunct="1">
                        <a:lnSpc>
                          <a:spcPct val="100000"/>
                        </a:lnSpc>
                        <a:spcBef>
                          <a:spcPts val="0"/>
                        </a:spcBef>
                        <a:spcAft>
                          <a:spcPts val="0"/>
                        </a:spcAft>
                        <a:buClrTx/>
                        <a:buSzTx/>
                        <a:buFontTx/>
                        <a:buNone/>
                        <a:tabLst/>
                        <a:defRPr/>
                      </a:pPr>
                      <a:endParaRPr lang="en-US" sz="1100" b="0">
                        <a:solidFill>
                          <a:schemeClr val="tx2"/>
                        </a:solidFill>
                        <a:latin typeface="Arial  "/>
                      </a:endParaRPr>
                    </a:p>
                  </a:txBody>
                  <a:tcPr marL="88750" marR="88750" marT="44375" marB="44375"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nchor="ctr">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19294">
                <a:tc gridSpan="7">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000" b="0" kern="1200" baseline="0" dirty="0">
                          <a:solidFill>
                            <a:srgbClr val="003964"/>
                          </a:solidFill>
                          <a:latin typeface="Arial  "/>
                          <a:ea typeface="+mn-ea"/>
                          <a:cs typeface="+mn-cs"/>
                        </a:rPr>
                        <a:t>To read Brown Advisory’s latest Annual Report, please visit our website at </a:t>
                      </a:r>
                    </a:p>
                    <a:p>
                      <a:pPr marL="0" algn="l" defTabSz="914400" rtl="0" eaLnBrk="1" latinLnBrk="0" hangingPunct="1"/>
                      <a:r>
                        <a:rPr lang="en-US" sz="1000" b="0" kern="1200" baseline="0" dirty="0">
                          <a:solidFill>
                            <a:srgbClr val="003964"/>
                          </a:solidFill>
                          <a:latin typeface="Arial  "/>
                          <a:ea typeface="+mn-ea"/>
                          <a:cs typeface="+mn-cs"/>
                          <a:hlinkClick r:id="rId3"/>
                        </a:rPr>
                        <a:t>www.brownadvisory.com/annual-report-mountains</a:t>
                      </a:r>
                      <a:endParaRPr lang="en-US" sz="1000" b="0" kern="1200" baseline="0" dirty="0">
                        <a:solidFill>
                          <a:srgbClr val="003964"/>
                        </a:solidFill>
                        <a:latin typeface="Arial  "/>
                        <a:ea typeface="+mn-ea"/>
                        <a:cs typeface="+mn-cs"/>
                      </a:endParaRPr>
                    </a:p>
                  </a:txBody>
                  <a:tcPr marL="88750" marR="88750" marT="44375" marB="4437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050" b="0" kern="1200">
                        <a:solidFill>
                          <a:schemeClr val="bg2"/>
                        </a:solidFill>
                        <a:latin typeface="Arial  "/>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sz="1050" b="1">
                        <a:solidFill>
                          <a:schemeClr val="bg2"/>
                        </a:solidFill>
                        <a:latin typeface="Arial  "/>
                      </a:endParaRPr>
                    </a:p>
                  </a:txBody>
                  <a:tcPr anchor="ctr">
                    <a:lnL w="12700" cmpd="sng">
                      <a:noFill/>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050" b="1">
                        <a:solidFill>
                          <a:schemeClr val="bg2"/>
                        </a:solidFill>
                        <a:latin typeface="Arial  "/>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5888A80D-0402-4EEF-93BA-AEF5258665FC}"/>
              </a:ext>
            </a:extLst>
          </p:cNvPr>
          <p:cNvPicPr>
            <a:picLocks noChangeAspect="1"/>
          </p:cNvPicPr>
          <p:nvPr/>
        </p:nvPicPr>
        <p:blipFill>
          <a:blip r:embed="rId4" cstate="print">
            <a:extLst>
              <a:ext uri="{28A0092B-C50C-407E-A947-70E740481C1C}">
                <a14:useLocalDpi xmlns:a14="http://schemas.microsoft.com/office/drawing/2010/main" val="0"/>
              </a:ext>
            </a:extLst>
          </a:blip>
          <a:srcRect l="338" r="338"/>
          <a:stretch/>
        </p:blipFill>
        <p:spPr>
          <a:xfrm>
            <a:off x="150259" y="1591765"/>
            <a:ext cx="6801366" cy="1656291"/>
          </a:xfrm>
          <a:prstGeom prst="rect">
            <a:avLst/>
          </a:prstGeom>
        </p:spPr>
      </p:pic>
      <p:sp>
        <p:nvSpPr>
          <p:cNvPr id="28" name="Rectangle 27">
            <a:extLst>
              <a:ext uri="{FF2B5EF4-FFF2-40B4-BE49-F238E27FC236}">
                <a16:creationId xmlns:a16="http://schemas.microsoft.com/office/drawing/2014/main" id="{6C77DD96-4A42-4B46-ADDC-58B14DAC405C}"/>
              </a:ext>
            </a:extLst>
          </p:cNvPr>
          <p:cNvSpPr/>
          <p:nvPr/>
        </p:nvSpPr>
        <p:spPr>
          <a:xfrm>
            <a:off x="6400404" y="2700723"/>
            <a:ext cx="551224" cy="551224"/>
          </a:xfrm>
          <a:prstGeom prst="rect">
            <a:avLst/>
          </a:prstGeom>
          <a:solidFill>
            <a:srgbClr val="FFFFFF">
              <a:alpha val="70398"/>
            </a:srgb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4" name="Rectangle 33">
            <a:extLst>
              <a:ext uri="{FF2B5EF4-FFF2-40B4-BE49-F238E27FC236}">
                <a16:creationId xmlns:a16="http://schemas.microsoft.com/office/drawing/2014/main" id="{52B3DB5D-1BC2-4B2D-A7A6-DE3AC649EB6E}"/>
              </a:ext>
            </a:extLst>
          </p:cNvPr>
          <p:cNvSpPr/>
          <p:nvPr/>
        </p:nvSpPr>
        <p:spPr>
          <a:xfrm>
            <a:off x="6400404" y="1587874"/>
            <a:ext cx="551224" cy="551224"/>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nvGrpSpPr>
          <p:cNvPr id="35" name="Group 34">
            <a:extLst>
              <a:ext uri="{FF2B5EF4-FFF2-40B4-BE49-F238E27FC236}">
                <a16:creationId xmlns:a16="http://schemas.microsoft.com/office/drawing/2014/main" id="{04BDA1AF-7A74-4015-BE0F-5136326AD56E}"/>
              </a:ext>
            </a:extLst>
          </p:cNvPr>
          <p:cNvGrpSpPr/>
          <p:nvPr/>
        </p:nvGrpSpPr>
        <p:grpSpPr>
          <a:xfrm>
            <a:off x="150256" y="1586341"/>
            <a:ext cx="1641312" cy="1664073"/>
            <a:chOff x="0" y="1518227"/>
            <a:chExt cx="1691049" cy="1714500"/>
          </a:xfrm>
        </p:grpSpPr>
        <p:sp>
          <p:nvSpPr>
            <p:cNvPr id="36" name="Rectangle 35">
              <a:extLst>
                <a:ext uri="{FF2B5EF4-FFF2-40B4-BE49-F238E27FC236}">
                  <a16:creationId xmlns:a16="http://schemas.microsoft.com/office/drawing/2014/main" id="{40AB2E6C-3576-40B0-BEE8-14D185626EDA}"/>
                </a:ext>
              </a:extLst>
            </p:cNvPr>
            <p:cNvSpPr/>
            <p:nvPr/>
          </p:nvSpPr>
          <p:spPr>
            <a:xfrm>
              <a:off x="567927" y="2096871"/>
              <a:ext cx="567928" cy="567928"/>
            </a:xfrm>
            <a:prstGeom prst="rect">
              <a:avLst/>
            </a:prstGeom>
            <a:solidFill>
              <a:srgbClr val="FFFFFF">
                <a:alpha val="50293"/>
              </a:srgb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7" name="Rectangle 36">
              <a:extLst>
                <a:ext uri="{FF2B5EF4-FFF2-40B4-BE49-F238E27FC236}">
                  <a16:creationId xmlns:a16="http://schemas.microsoft.com/office/drawing/2014/main" id="{A3827907-D149-4E17-9BFB-06FD6D86F7A0}"/>
                </a:ext>
              </a:extLst>
            </p:cNvPr>
            <p:cNvSpPr/>
            <p:nvPr/>
          </p:nvSpPr>
          <p:spPr>
            <a:xfrm>
              <a:off x="0" y="2664799"/>
              <a:ext cx="567928" cy="567928"/>
            </a:xfrm>
            <a:prstGeom prst="rect">
              <a:avLst/>
            </a:prstGeom>
            <a:solidFill>
              <a:srgbClr val="FFFFFF">
                <a:alpha val="70398"/>
              </a:srgb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8" name="Rectangle 37">
              <a:extLst>
                <a:ext uri="{FF2B5EF4-FFF2-40B4-BE49-F238E27FC236}">
                  <a16:creationId xmlns:a16="http://schemas.microsoft.com/office/drawing/2014/main" id="{BCD9FC12-7E57-4340-8302-CF730FFD3355}"/>
                </a:ext>
              </a:extLst>
            </p:cNvPr>
            <p:cNvSpPr/>
            <p:nvPr/>
          </p:nvSpPr>
          <p:spPr>
            <a:xfrm>
              <a:off x="0" y="1518227"/>
              <a:ext cx="567928" cy="567928"/>
            </a:xfrm>
            <a:prstGeom prst="rect">
              <a:avLst/>
            </a:prstGeom>
            <a:solidFill>
              <a:srgbClr val="FFFFFF">
                <a:alpha val="40012"/>
              </a:srgb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39" name="Rectangle 38">
              <a:extLst>
                <a:ext uri="{FF2B5EF4-FFF2-40B4-BE49-F238E27FC236}">
                  <a16:creationId xmlns:a16="http://schemas.microsoft.com/office/drawing/2014/main" id="{976C7FE2-DED3-44AA-B049-9E2B223E8EA2}"/>
                </a:ext>
              </a:extLst>
            </p:cNvPr>
            <p:cNvSpPr/>
            <p:nvPr/>
          </p:nvSpPr>
          <p:spPr>
            <a:xfrm>
              <a:off x="1123121" y="2664799"/>
              <a:ext cx="567928" cy="567928"/>
            </a:xfrm>
            <a:prstGeom prst="rect">
              <a:avLst/>
            </a:prstGeom>
            <a:solidFill>
              <a:srgbClr val="FFFFFF">
                <a:alpha val="83652"/>
              </a:srgb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sp>
        <p:nvSpPr>
          <p:cNvPr id="40" name="Footer Placeholder 3">
            <a:extLst>
              <a:ext uri="{FF2B5EF4-FFF2-40B4-BE49-F238E27FC236}">
                <a16:creationId xmlns:a16="http://schemas.microsoft.com/office/drawing/2014/main" id="{944481C1-3632-445A-A697-3DA7CED17D87}"/>
              </a:ext>
            </a:extLst>
          </p:cNvPr>
          <p:cNvSpPr txBox="1">
            <a:spLocks/>
          </p:cNvSpPr>
          <p:nvPr/>
        </p:nvSpPr>
        <p:spPr>
          <a:xfrm>
            <a:off x="428688" y="7056694"/>
            <a:ext cx="9222939" cy="310636"/>
          </a:xfrm>
          <a:prstGeom prst="rect">
            <a:avLst/>
          </a:prstGeom>
        </p:spPr>
        <p:txBody>
          <a:bodyPr vert="horz" lIns="0" tIns="0" rIns="0" bIns="0" rtlCol="0" anchor="t"/>
          <a:lstStyle>
            <a:defPPr>
              <a:defRPr lang="en-US"/>
            </a:defPPr>
            <a:lvl1pPr marL="0" algn="l" defTabSz="457200" rtl="0" eaLnBrk="1" latinLnBrk="0" hangingPunct="1">
              <a:lnSpc>
                <a:spcPts val="1000"/>
              </a:lnSpc>
              <a:spcBef>
                <a:spcPts val="200"/>
              </a:spcBef>
              <a:defRPr sz="8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43776" rtl="0" eaLnBrk="1" fontAlgn="auto" latinLnBrk="0" hangingPunct="1">
              <a:lnSpc>
                <a:spcPts val="970"/>
              </a:lnSpc>
              <a:spcBef>
                <a:spcPts val="194"/>
              </a:spcBef>
              <a:spcAft>
                <a:spcPts val="0"/>
              </a:spcAft>
              <a:buClrTx/>
              <a:buSzTx/>
              <a:buFontTx/>
              <a:buNone/>
              <a:tabLst/>
              <a:defRPr/>
            </a:pPr>
            <a:r>
              <a:rPr kumimoji="0" lang="en-US" sz="777" b="0" i="0" u="none" strike="noStrike" kern="1200" cap="none" spc="0" normalizeH="0" baseline="30000" noProof="0" dirty="0">
                <a:ln>
                  <a:noFill/>
                </a:ln>
                <a:solidFill>
                  <a:srgbClr val="6D6E71"/>
                </a:solidFill>
                <a:effectLst/>
                <a:uLnTx/>
                <a:uFillTx/>
                <a:latin typeface="Arial" panose="020B0604020202020204" pitchFamily="34" charset="0"/>
                <a:ea typeface="+mn-ea"/>
                <a:cs typeface="Arial" panose="020B0604020202020204" pitchFamily="34" charset="0"/>
              </a:rPr>
              <a:t>1</a:t>
            </a:r>
            <a:r>
              <a:rPr kumimoji="0" lang="en-US" sz="777" b="0" i="0" u="none" strike="noStrike" kern="1200" cap="none" spc="0" normalizeH="0" baseline="0" noProof="0" dirty="0">
                <a:ln>
                  <a:noFill/>
                </a:ln>
                <a:solidFill>
                  <a:srgbClr val="6D6E71"/>
                </a:solidFill>
                <a:effectLst/>
                <a:uLnTx/>
                <a:uFillTx/>
                <a:latin typeface="Arial" panose="020B0604020202020204" pitchFamily="34" charset="0"/>
                <a:ea typeface="+mn-ea"/>
                <a:cs typeface="Arial" panose="020B0604020202020204" pitchFamily="34" charset="0"/>
              </a:rPr>
              <a:t> Includes Portfolio Managers, Analysts, Traders within the institutional business. Data as of </a:t>
            </a:r>
            <a:r>
              <a:rPr lang="en-US" sz="777" dirty="0">
                <a:solidFill>
                  <a:srgbClr val="6D6E71"/>
                </a:solidFill>
                <a:latin typeface="Arial" panose="020B0604020202020204" pitchFamily="34" charset="0"/>
                <a:cs typeface="Arial" panose="020B0604020202020204" pitchFamily="34" charset="0"/>
              </a:rPr>
              <a:t>March</a:t>
            </a:r>
            <a:r>
              <a:rPr kumimoji="0" lang="en-US" sz="777" b="0" i="0" u="none" strike="noStrike" kern="1200" cap="none" spc="0" normalizeH="0" baseline="0" noProof="0" dirty="0">
                <a:ln>
                  <a:noFill/>
                </a:ln>
                <a:solidFill>
                  <a:srgbClr val="6D6E71"/>
                </a:solidFill>
                <a:effectLst/>
                <a:uLnTx/>
                <a:uFillTx/>
                <a:latin typeface="Arial" panose="020B0604020202020204" pitchFamily="34" charset="0"/>
                <a:ea typeface="+mn-ea"/>
                <a:cs typeface="Arial" panose="020B0604020202020204" pitchFamily="34" charset="0"/>
              </a:rPr>
              <a:t> 31, 2023. </a:t>
            </a:r>
          </a:p>
          <a:p>
            <a:pPr marL="0" marR="0" lvl="0" indent="0" algn="l" defTabSz="443776" rtl="0" eaLnBrk="1" fontAlgn="auto" latinLnBrk="0" hangingPunct="1">
              <a:lnSpc>
                <a:spcPts val="970"/>
              </a:lnSpc>
              <a:spcBef>
                <a:spcPts val="194"/>
              </a:spcBef>
              <a:spcAft>
                <a:spcPts val="0"/>
              </a:spcAft>
              <a:buClrTx/>
              <a:buSzTx/>
              <a:buFontTx/>
              <a:buNone/>
              <a:tabLst/>
              <a:defRPr/>
            </a:pPr>
            <a:r>
              <a:rPr kumimoji="0" lang="en-US" sz="777" b="0" i="0" u="none" strike="noStrike" kern="1200" cap="none" spc="0" normalizeH="0" baseline="0" noProof="0" dirty="0">
                <a:ln>
                  <a:noFill/>
                </a:ln>
                <a:solidFill>
                  <a:srgbClr val="6D6E71"/>
                </a:solidFill>
                <a:effectLst/>
                <a:uLnTx/>
                <a:uFillTx/>
                <a:latin typeface="Arial" panose="020B0604020202020204" pitchFamily="34" charset="0"/>
                <a:ea typeface="+mn-ea"/>
                <a:cs typeface="Arial" panose="020B0604020202020204" pitchFamily="34" charset="0"/>
              </a:rPr>
              <a:t>Please see the end of the presentation for important disclosures.</a:t>
            </a:r>
          </a:p>
          <a:p>
            <a:pPr marL="0" marR="0" lvl="0" indent="0" algn="l" defTabSz="443776" rtl="0" eaLnBrk="1" fontAlgn="auto" latinLnBrk="0" hangingPunct="1">
              <a:lnSpc>
                <a:spcPts val="970"/>
              </a:lnSpc>
              <a:spcBef>
                <a:spcPts val="194"/>
              </a:spcBef>
              <a:spcAft>
                <a:spcPts val="0"/>
              </a:spcAft>
              <a:buClrTx/>
              <a:buSzTx/>
              <a:buFontTx/>
              <a:buNone/>
              <a:tabLst/>
              <a:defRPr/>
            </a:pPr>
            <a:endParaRPr kumimoji="0" lang="en-US" sz="777" b="0" i="0" u="none" strike="noStrike" kern="1200" cap="none" spc="0" normalizeH="0" baseline="0" noProof="0" dirty="0">
              <a:ln>
                <a:noFill/>
              </a:ln>
              <a:solidFill>
                <a:srgbClr val="6D6E71"/>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9D861988-BA02-4570-B8E1-48AC9536515E}"/>
              </a:ext>
            </a:extLst>
          </p:cNvPr>
          <p:cNvSpPr/>
          <p:nvPr/>
        </p:nvSpPr>
        <p:spPr>
          <a:xfrm rot="10800000">
            <a:off x="8813039" y="5557581"/>
            <a:ext cx="551224" cy="551224"/>
          </a:xfrm>
          <a:prstGeom prst="rect">
            <a:avLst/>
          </a:prstGeom>
          <a:solidFill>
            <a:schemeClr val="bg1">
              <a:lumMod val="65000"/>
            </a:scheme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42" name="Rectangle 41">
            <a:extLst>
              <a:ext uri="{FF2B5EF4-FFF2-40B4-BE49-F238E27FC236}">
                <a16:creationId xmlns:a16="http://schemas.microsoft.com/office/drawing/2014/main" id="{A0EB2555-2CF0-4AB7-BE4F-7512FFF7C460}"/>
              </a:ext>
            </a:extLst>
          </p:cNvPr>
          <p:cNvSpPr/>
          <p:nvPr/>
        </p:nvSpPr>
        <p:spPr>
          <a:xfrm rot="10800000">
            <a:off x="9364262" y="6119207"/>
            <a:ext cx="551224" cy="551224"/>
          </a:xfrm>
          <a:prstGeom prst="rect">
            <a:avLst/>
          </a:prstGeom>
          <a:solidFill>
            <a:srgbClr val="C4C5C6"/>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43" name="Rectangle 42">
            <a:extLst>
              <a:ext uri="{FF2B5EF4-FFF2-40B4-BE49-F238E27FC236}">
                <a16:creationId xmlns:a16="http://schemas.microsoft.com/office/drawing/2014/main" id="{3A6B16EB-7755-4701-A12B-5B4704523FF8}"/>
              </a:ext>
            </a:extLst>
          </p:cNvPr>
          <p:cNvSpPr/>
          <p:nvPr/>
        </p:nvSpPr>
        <p:spPr>
          <a:xfrm rot="10800000">
            <a:off x="9364262" y="5006357"/>
            <a:ext cx="551224" cy="55122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44" name="Rectangle 43">
            <a:extLst>
              <a:ext uri="{FF2B5EF4-FFF2-40B4-BE49-F238E27FC236}">
                <a16:creationId xmlns:a16="http://schemas.microsoft.com/office/drawing/2014/main" id="{EB0AF0FD-05D9-4002-9BC5-B403282AA1D6}"/>
              </a:ext>
            </a:extLst>
          </p:cNvPr>
          <p:cNvSpPr/>
          <p:nvPr/>
        </p:nvSpPr>
        <p:spPr>
          <a:xfrm rot="10800000">
            <a:off x="8266557" y="6119207"/>
            <a:ext cx="551224" cy="551224"/>
          </a:xfrm>
          <a:prstGeom prst="rect">
            <a:avLst/>
          </a:prstGeom>
          <a:solidFill>
            <a:srgbClr val="E6E6E6"/>
          </a:solidFill>
          <a:ln w="12700" cap="flat" cmpd="sng" algn="ctr">
            <a:noFill/>
            <a:prstDash val="solid"/>
            <a:miter lim="800000"/>
          </a:ln>
          <a:effectLst/>
        </p:spPr>
        <p:txBody>
          <a:bodyPr rtlCol="0" anchor="ctr"/>
          <a:lstStyle/>
          <a:p>
            <a:pPr marL="0" marR="0" lvl="0" indent="0" algn="ctr" defTabSz="443776" rtl="0" eaLnBrk="1" fontAlgn="auto" latinLnBrk="0" hangingPunct="1">
              <a:lnSpc>
                <a:spcPct val="100000"/>
              </a:lnSpc>
              <a:spcBef>
                <a:spcPts val="0"/>
              </a:spcBef>
              <a:spcAft>
                <a:spcPts val="0"/>
              </a:spcAft>
              <a:buClrTx/>
              <a:buSzTx/>
              <a:buFontTx/>
              <a:buNone/>
              <a:tabLst/>
              <a:defRPr/>
            </a:pPr>
            <a:endParaRPr kumimoji="0" lang="en-US" sz="1747"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45" name="Slide Number Placeholder 3">
            <a:extLst>
              <a:ext uri="{FF2B5EF4-FFF2-40B4-BE49-F238E27FC236}">
                <a16:creationId xmlns:a16="http://schemas.microsoft.com/office/drawing/2014/main" id="{8D384BA8-DC77-4153-8AAE-7D298AAC63FB}"/>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4</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185202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7C276-EFC6-4595-9BCF-B411E3A786F4}"/>
              </a:ext>
            </a:extLst>
          </p:cNvPr>
          <p:cNvSpPr>
            <a:spLocks noGrp="1"/>
          </p:cNvSpPr>
          <p:nvPr>
            <p:ph type="title"/>
          </p:nvPr>
        </p:nvSpPr>
        <p:spPr/>
        <p:txBody>
          <a:bodyPr/>
          <a:lstStyle/>
          <a:p>
            <a:r>
              <a:rPr lang="en-US"/>
              <a:t>BROWN ADVISORY OVERVIEW</a:t>
            </a:r>
          </a:p>
        </p:txBody>
      </p:sp>
      <p:graphicFrame>
        <p:nvGraphicFramePr>
          <p:cNvPr id="8" name="object 3">
            <a:extLst>
              <a:ext uri="{FF2B5EF4-FFF2-40B4-BE49-F238E27FC236}">
                <a16:creationId xmlns:a16="http://schemas.microsoft.com/office/drawing/2014/main" id="{9513204D-7E0A-4A71-BC5D-98B330536AE2}"/>
              </a:ext>
            </a:extLst>
          </p:cNvPr>
          <p:cNvGraphicFramePr>
            <a:graphicFrameLocks noGrp="1"/>
          </p:cNvGraphicFramePr>
          <p:nvPr>
            <p:extLst>
              <p:ext uri="{D42A27DB-BD31-4B8C-83A1-F6EECF244321}">
                <p14:modId xmlns:p14="http://schemas.microsoft.com/office/powerpoint/2010/main" val="480349432"/>
              </p:ext>
            </p:extLst>
          </p:nvPr>
        </p:nvGraphicFramePr>
        <p:xfrm>
          <a:off x="343477" y="2485223"/>
          <a:ext cx="4334510" cy="3584575"/>
        </p:xfrm>
        <a:graphic>
          <a:graphicData uri="http://schemas.openxmlformats.org/drawingml/2006/table">
            <a:tbl>
              <a:tblPr firstRow="1" bandRow="1">
                <a:tableStyleId>{2D5ABB26-0587-4C30-8999-92F81FD0307C}</a:tableStyleId>
              </a:tblPr>
              <a:tblGrid>
                <a:gridCol w="4334510">
                  <a:extLst>
                    <a:ext uri="{9D8B030D-6E8A-4147-A177-3AD203B41FA5}">
                      <a16:colId xmlns:a16="http://schemas.microsoft.com/office/drawing/2014/main" val="20000"/>
                    </a:ext>
                  </a:extLst>
                </a:gridCol>
              </a:tblGrid>
              <a:tr h="1003300">
                <a:tc>
                  <a:txBody>
                    <a:bodyPr/>
                    <a:lstStyle/>
                    <a:p>
                      <a:pPr marL="0">
                        <a:lnSpc>
                          <a:spcPct val="100000"/>
                        </a:lnSpc>
                      </a:pPr>
                      <a:r>
                        <a:rPr sz="1400" b="1" dirty="0">
                          <a:solidFill>
                            <a:srgbClr val="003963"/>
                          </a:solidFill>
                          <a:latin typeface="Arial"/>
                          <a:cs typeface="Arial"/>
                        </a:rPr>
                        <a:t>Ind</a:t>
                      </a:r>
                      <a:r>
                        <a:rPr sz="1400" b="1" spc="75" dirty="0">
                          <a:solidFill>
                            <a:srgbClr val="003963"/>
                          </a:solidFill>
                          <a:latin typeface="Arial"/>
                          <a:cs typeface="Arial"/>
                        </a:rPr>
                        <a:t>e</a:t>
                      </a:r>
                      <a:r>
                        <a:rPr sz="1400" b="1" dirty="0">
                          <a:solidFill>
                            <a:srgbClr val="003963"/>
                          </a:solidFill>
                          <a:latin typeface="Arial"/>
                          <a:cs typeface="Arial"/>
                        </a:rPr>
                        <a:t>pen</a:t>
                      </a:r>
                      <a:r>
                        <a:rPr sz="1400" b="1" spc="-80" dirty="0">
                          <a:solidFill>
                            <a:srgbClr val="003963"/>
                          </a:solidFill>
                          <a:latin typeface="Arial"/>
                          <a:cs typeface="Arial"/>
                        </a:rPr>
                        <a:t>d</a:t>
                      </a:r>
                      <a:r>
                        <a:rPr sz="1400" b="1" spc="-5" dirty="0">
                          <a:solidFill>
                            <a:srgbClr val="003963"/>
                          </a:solidFill>
                          <a:latin typeface="Arial"/>
                          <a:cs typeface="Arial"/>
                        </a:rPr>
                        <a:t>en</a:t>
                      </a:r>
                      <a:r>
                        <a:rPr sz="1400" b="1" dirty="0">
                          <a:solidFill>
                            <a:srgbClr val="003963"/>
                          </a:solidFill>
                          <a:latin typeface="Arial"/>
                          <a:cs typeface="Arial"/>
                        </a:rPr>
                        <a:t>t</a:t>
                      </a:r>
                      <a:r>
                        <a:rPr sz="1400" b="1" spc="-245" dirty="0">
                          <a:solidFill>
                            <a:srgbClr val="003963"/>
                          </a:solidFill>
                          <a:latin typeface="Arial"/>
                          <a:cs typeface="Arial"/>
                        </a:rPr>
                        <a:t> </a:t>
                      </a:r>
                      <a:r>
                        <a:rPr lang="en-US" sz="1400" b="1" spc="-245" dirty="0">
                          <a:solidFill>
                            <a:srgbClr val="003963"/>
                          </a:solidFill>
                          <a:latin typeface="Arial"/>
                          <a:cs typeface="Arial"/>
                        </a:rPr>
                        <a:t> </a:t>
                      </a:r>
                      <a:r>
                        <a:rPr sz="1400" b="1" dirty="0">
                          <a:solidFill>
                            <a:srgbClr val="003963"/>
                          </a:solidFill>
                          <a:latin typeface="Arial"/>
                          <a:cs typeface="Arial"/>
                        </a:rPr>
                        <a:t>In</a:t>
                      </a:r>
                      <a:r>
                        <a:rPr sz="1400" b="1" spc="75" dirty="0">
                          <a:solidFill>
                            <a:srgbClr val="003963"/>
                          </a:solidFill>
                          <a:latin typeface="Arial"/>
                          <a:cs typeface="Arial"/>
                        </a:rPr>
                        <a:t>v</a:t>
                      </a:r>
                      <a:r>
                        <a:rPr sz="1400" b="1" spc="-5" dirty="0">
                          <a:solidFill>
                            <a:srgbClr val="003963"/>
                          </a:solidFill>
                          <a:latin typeface="Arial"/>
                          <a:cs typeface="Arial"/>
                        </a:rPr>
                        <a:t>es</a:t>
                      </a:r>
                      <a:r>
                        <a:rPr sz="1400" b="1" spc="-80" dirty="0">
                          <a:solidFill>
                            <a:srgbClr val="003963"/>
                          </a:solidFill>
                          <a:latin typeface="Arial"/>
                          <a:cs typeface="Arial"/>
                        </a:rPr>
                        <a:t>t</a:t>
                      </a:r>
                      <a:r>
                        <a:rPr sz="1400" b="1" spc="-5" dirty="0">
                          <a:solidFill>
                            <a:srgbClr val="003963"/>
                          </a:solidFill>
                          <a:latin typeface="Arial"/>
                          <a:cs typeface="Arial"/>
                        </a:rPr>
                        <a:t>men</a:t>
                      </a:r>
                      <a:r>
                        <a:rPr sz="1400" b="1" dirty="0">
                          <a:solidFill>
                            <a:srgbClr val="003963"/>
                          </a:solidFill>
                          <a:latin typeface="Arial"/>
                          <a:cs typeface="Arial"/>
                        </a:rPr>
                        <a:t>t</a:t>
                      </a:r>
                      <a:r>
                        <a:rPr lang="en-US" sz="1400" b="1" dirty="0">
                          <a:solidFill>
                            <a:srgbClr val="003963"/>
                          </a:solidFill>
                          <a:latin typeface="Arial"/>
                          <a:cs typeface="Arial"/>
                        </a:rPr>
                        <a:t> </a:t>
                      </a:r>
                      <a:r>
                        <a:rPr sz="1400" b="1" spc="-245" dirty="0">
                          <a:solidFill>
                            <a:srgbClr val="003963"/>
                          </a:solidFill>
                          <a:latin typeface="Arial"/>
                          <a:cs typeface="Arial"/>
                        </a:rPr>
                        <a:t> </a:t>
                      </a:r>
                      <a:r>
                        <a:rPr sz="1400" b="1" dirty="0">
                          <a:solidFill>
                            <a:srgbClr val="003963"/>
                          </a:solidFill>
                          <a:latin typeface="Arial"/>
                          <a:cs typeface="Arial"/>
                        </a:rPr>
                        <a:t>Fir</a:t>
                      </a:r>
                      <a:r>
                        <a:rPr sz="1400" b="1" spc="80" dirty="0">
                          <a:solidFill>
                            <a:srgbClr val="003963"/>
                          </a:solidFill>
                          <a:latin typeface="Arial"/>
                          <a:cs typeface="Arial"/>
                        </a:rPr>
                        <a:t>m</a:t>
                      </a:r>
                      <a:r>
                        <a:rPr sz="1400" b="1" dirty="0">
                          <a:solidFill>
                            <a:srgbClr val="003963"/>
                          </a:solidFill>
                          <a:latin typeface="Arial"/>
                          <a:cs typeface="Arial"/>
                        </a:rPr>
                        <a:t>,</a:t>
                      </a:r>
                      <a:r>
                        <a:rPr sz="1400" b="1" spc="-165" dirty="0">
                          <a:solidFill>
                            <a:srgbClr val="003963"/>
                          </a:solidFill>
                          <a:latin typeface="Arial"/>
                          <a:cs typeface="Arial"/>
                        </a:rPr>
                        <a:t> </a:t>
                      </a:r>
                      <a:r>
                        <a:rPr sz="1400" b="1" dirty="0">
                          <a:solidFill>
                            <a:srgbClr val="003963"/>
                          </a:solidFill>
                          <a:latin typeface="Arial"/>
                          <a:cs typeface="Arial"/>
                        </a:rPr>
                        <a:t>Found</a:t>
                      </a:r>
                      <a:r>
                        <a:rPr sz="1400" b="1" spc="-5" dirty="0">
                          <a:solidFill>
                            <a:srgbClr val="003963"/>
                          </a:solidFill>
                          <a:latin typeface="Arial"/>
                          <a:cs typeface="Arial"/>
                        </a:rPr>
                        <a:t>e</a:t>
                      </a:r>
                      <a:r>
                        <a:rPr sz="1400" b="1" dirty="0">
                          <a:solidFill>
                            <a:srgbClr val="003963"/>
                          </a:solidFill>
                          <a:latin typeface="Arial"/>
                          <a:cs typeface="Arial"/>
                        </a:rPr>
                        <a:t>d</a:t>
                      </a:r>
                      <a:r>
                        <a:rPr sz="1400" b="1" spc="-245" dirty="0">
                          <a:solidFill>
                            <a:srgbClr val="003963"/>
                          </a:solidFill>
                          <a:latin typeface="Arial"/>
                          <a:cs typeface="Arial"/>
                        </a:rPr>
                        <a:t> </a:t>
                      </a:r>
                      <a:r>
                        <a:rPr sz="1400" b="1" dirty="0">
                          <a:solidFill>
                            <a:srgbClr val="003963"/>
                          </a:solidFill>
                          <a:latin typeface="Arial"/>
                          <a:cs typeface="Arial"/>
                        </a:rPr>
                        <a:t>in</a:t>
                      </a:r>
                      <a:r>
                        <a:rPr sz="1400" b="1" spc="-165" dirty="0">
                          <a:solidFill>
                            <a:srgbClr val="003963"/>
                          </a:solidFill>
                          <a:latin typeface="Arial"/>
                          <a:cs typeface="Arial"/>
                        </a:rPr>
                        <a:t> </a:t>
                      </a:r>
                      <a:r>
                        <a:rPr sz="1400" b="1" spc="-5" dirty="0">
                          <a:solidFill>
                            <a:srgbClr val="003963"/>
                          </a:solidFill>
                          <a:latin typeface="Arial"/>
                          <a:cs typeface="Arial"/>
                        </a:rPr>
                        <a:t>199</a:t>
                      </a:r>
                      <a:r>
                        <a:rPr sz="1400" b="1" spc="-10" dirty="0">
                          <a:solidFill>
                            <a:srgbClr val="003963"/>
                          </a:solidFill>
                          <a:latin typeface="Arial"/>
                          <a:cs typeface="Arial"/>
                        </a:rPr>
                        <a:t>3</a:t>
                      </a:r>
                      <a:r>
                        <a:rPr sz="1400" b="1" baseline="32000" dirty="0">
                          <a:solidFill>
                            <a:srgbClr val="003963"/>
                          </a:solidFill>
                          <a:latin typeface="Arial"/>
                          <a:cs typeface="Arial"/>
                        </a:rPr>
                        <a:t>2</a:t>
                      </a:r>
                      <a:endParaRPr sz="1400" baseline="32000" dirty="0">
                        <a:latin typeface="Arial"/>
                        <a:cs typeface="Arial"/>
                      </a:endParaRPr>
                    </a:p>
                    <a:p>
                      <a:pPr marL="283464" indent="-283464">
                        <a:lnSpc>
                          <a:spcPct val="100000"/>
                        </a:lnSpc>
                        <a:spcBef>
                          <a:spcPts val="300"/>
                        </a:spcBef>
                        <a:buClr>
                          <a:srgbClr val="F6921E"/>
                        </a:buClr>
                        <a:buSzPct val="100000"/>
                        <a:buFont typeface="Wingdings" panose="05000000000000000000" pitchFamily="2" charset="2"/>
                        <a:buChar char="§"/>
                        <a:tabLst>
                          <a:tab pos="299720" algn="l"/>
                        </a:tabLst>
                      </a:pPr>
                      <a:r>
                        <a:rPr sz="1200" spc="0" baseline="0" dirty="0">
                          <a:solidFill>
                            <a:srgbClr val="646464"/>
                          </a:solidFill>
                          <a:latin typeface="Arial"/>
                          <a:cs typeface="Arial"/>
                        </a:rPr>
                        <a:t>Partnership culture</a:t>
                      </a:r>
                    </a:p>
                    <a:p>
                      <a:pPr marL="283464" indent="-283464">
                        <a:lnSpc>
                          <a:spcPct val="100000"/>
                        </a:lnSpc>
                        <a:spcBef>
                          <a:spcPts val="300"/>
                        </a:spcBef>
                        <a:buClr>
                          <a:srgbClr val="F6921E"/>
                        </a:buClr>
                        <a:buSzPct val="100000"/>
                        <a:buFont typeface="Wingdings" panose="05000000000000000000" pitchFamily="2" charset="2"/>
                        <a:buChar char="§"/>
                        <a:tabLst>
                          <a:tab pos="299720" algn="l"/>
                        </a:tabLst>
                      </a:pPr>
                      <a:r>
                        <a:rPr sz="1200" spc="0" baseline="0" dirty="0">
                          <a:solidFill>
                            <a:srgbClr val="646464"/>
                          </a:solidFill>
                          <a:latin typeface="Arial"/>
                          <a:cs typeface="Arial"/>
                        </a:rPr>
                        <a:t>All colleagues have equity ownership</a:t>
                      </a:r>
                    </a:p>
                    <a:p>
                      <a:pPr marL="283464" indent="-283464">
                        <a:lnSpc>
                          <a:spcPct val="100000"/>
                        </a:lnSpc>
                        <a:spcBef>
                          <a:spcPts val="300"/>
                        </a:spcBef>
                        <a:buClr>
                          <a:srgbClr val="F6921E"/>
                        </a:buClr>
                        <a:buSzPct val="100000"/>
                        <a:buFont typeface="Wingdings" panose="05000000000000000000" pitchFamily="2" charset="2"/>
                        <a:buChar char="§"/>
                        <a:tabLst>
                          <a:tab pos="299720" algn="l"/>
                        </a:tabLst>
                      </a:pPr>
                      <a:r>
                        <a:rPr sz="1200" spc="0" baseline="0" dirty="0">
                          <a:solidFill>
                            <a:srgbClr val="646464"/>
                          </a:solidFill>
                          <a:latin typeface="Arial"/>
                          <a:cs typeface="Arial"/>
                        </a:rPr>
                        <a:t>Brown Advisory Network</a:t>
                      </a:r>
                    </a:p>
                  </a:txBody>
                  <a:tcPr marL="0" marR="0" marT="0" marB="0"/>
                </a:tc>
                <a:extLst>
                  <a:ext uri="{0D108BD9-81ED-4DB2-BD59-A6C34878D82A}">
                    <a16:rowId xmlns:a16="http://schemas.microsoft.com/office/drawing/2014/main" val="10000"/>
                  </a:ext>
                </a:extLst>
              </a:tr>
              <a:tr h="1114425">
                <a:tc>
                  <a:txBody>
                    <a:bodyPr/>
                    <a:lstStyle/>
                    <a:p>
                      <a:pPr marL="0">
                        <a:lnSpc>
                          <a:spcPct val="100000"/>
                        </a:lnSpc>
                        <a:spcBef>
                          <a:spcPts val="0"/>
                        </a:spcBef>
                      </a:pPr>
                      <a:r>
                        <a:rPr sz="1400" b="1" spc="-80">
                          <a:solidFill>
                            <a:srgbClr val="003963"/>
                          </a:solidFill>
                          <a:latin typeface="Arial"/>
                          <a:cs typeface="Arial"/>
                        </a:rPr>
                        <a:t>T</a:t>
                      </a:r>
                      <a:r>
                        <a:rPr sz="1400" b="1" spc="75">
                          <a:solidFill>
                            <a:srgbClr val="003963"/>
                          </a:solidFill>
                          <a:latin typeface="Arial"/>
                          <a:cs typeface="Arial"/>
                        </a:rPr>
                        <a:t>e</a:t>
                      </a:r>
                      <a:r>
                        <a:rPr sz="1400" b="1" spc="-5">
                          <a:solidFill>
                            <a:srgbClr val="003963"/>
                          </a:solidFill>
                          <a:latin typeface="Arial"/>
                          <a:cs typeface="Arial"/>
                        </a:rPr>
                        <a:t>a</a:t>
                      </a:r>
                      <a:r>
                        <a:rPr sz="1400" b="1">
                          <a:solidFill>
                            <a:srgbClr val="003963"/>
                          </a:solidFill>
                          <a:latin typeface="Arial"/>
                          <a:cs typeface="Arial"/>
                        </a:rPr>
                        <a:t>m</a:t>
                      </a:r>
                      <a:r>
                        <a:rPr sz="1400" b="1" spc="-165">
                          <a:solidFill>
                            <a:srgbClr val="003963"/>
                          </a:solidFill>
                          <a:latin typeface="Arial"/>
                          <a:cs typeface="Arial"/>
                        </a:rPr>
                        <a:t> </a:t>
                      </a:r>
                      <a:r>
                        <a:rPr sz="1400" b="1">
                          <a:solidFill>
                            <a:srgbClr val="003963"/>
                          </a:solidFill>
                          <a:latin typeface="Arial"/>
                          <a:cs typeface="Arial"/>
                        </a:rPr>
                        <a:t>of</a:t>
                      </a:r>
                      <a:r>
                        <a:rPr sz="1400" b="1" spc="-165">
                          <a:solidFill>
                            <a:srgbClr val="003963"/>
                          </a:solidFill>
                          <a:latin typeface="Arial"/>
                          <a:cs typeface="Arial"/>
                        </a:rPr>
                        <a:t> </a:t>
                      </a:r>
                      <a:r>
                        <a:rPr sz="1400" b="1">
                          <a:solidFill>
                            <a:srgbClr val="003963"/>
                          </a:solidFill>
                          <a:latin typeface="Arial"/>
                          <a:cs typeface="Arial"/>
                        </a:rPr>
                        <a:t>E</a:t>
                      </a:r>
                      <a:r>
                        <a:rPr sz="1400" b="1" spc="75">
                          <a:solidFill>
                            <a:srgbClr val="003963"/>
                          </a:solidFill>
                          <a:latin typeface="Arial"/>
                          <a:cs typeface="Arial"/>
                        </a:rPr>
                        <a:t>x</a:t>
                      </a:r>
                      <a:r>
                        <a:rPr sz="1400" b="1">
                          <a:solidFill>
                            <a:srgbClr val="003963"/>
                          </a:solidFill>
                          <a:latin typeface="Arial"/>
                          <a:cs typeface="Arial"/>
                        </a:rPr>
                        <a:t>p</a:t>
                      </a:r>
                      <a:r>
                        <a:rPr sz="1400" b="1" spc="75">
                          <a:solidFill>
                            <a:srgbClr val="003963"/>
                          </a:solidFill>
                          <a:latin typeface="Arial"/>
                          <a:cs typeface="Arial"/>
                        </a:rPr>
                        <a:t>e</a:t>
                      </a:r>
                      <a:r>
                        <a:rPr sz="1400" b="1" spc="-5">
                          <a:solidFill>
                            <a:srgbClr val="003963"/>
                          </a:solidFill>
                          <a:latin typeface="Arial"/>
                          <a:cs typeface="Arial"/>
                        </a:rPr>
                        <a:t>rie</a:t>
                      </a:r>
                      <a:r>
                        <a:rPr sz="1400" b="1" spc="-85">
                          <a:solidFill>
                            <a:srgbClr val="003963"/>
                          </a:solidFill>
                          <a:latin typeface="Arial"/>
                          <a:cs typeface="Arial"/>
                        </a:rPr>
                        <a:t>n</a:t>
                      </a:r>
                      <a:r>
                        <a:rPr sz="1400" b="1" spc="-5">
                          <a:solidFill>
                            <a:srgbClr val="003963"/>
                          </a:solidFill>
                          <a:latin typeface="Arial"/>
                          <a:cs typeface="Arial"/>
                        </a:rPr>
                        <a:t>ce</a:t>
                      </a:r>
                      <a:r>
                        <a:rPr sz="1400" b="1" spc="-85">
                          <a:solidFill>
                            <a:srgbClr val="003963"/>
                          </a:solidFill>
                          <a:latin typeface="Arial"/>
                          <a:cs typeface="Arial"/>
                        </a:rPr>
                        <a:t>d</a:t>
                      </a:r>
                      <a:r>
                        <a:rPr sz="1400" b="1">
                          <a:solidFill>
                            <a:srgbClr val="003963"/>
                          </a:solidFill>
                          <a:latin typeface="Arial"/>
                          <a:cs typeface="Arial"/>
                        </a:rPr>
                        <a:t>,</a:t>
                      </a:r>
                      <a:r>
                        <a:rPr sz="1400" b="1" spc="-165">
                          <a:solidFill>
                            <a:srgbClr val="003963"/>
                          </a:solidFill>
                          <a:latin typeface="Arial"/>
                          <a:cs typeface="Arial"/>
                        </a:rPr>
                        <a:t> </a:t>
                      </a:r>
                      <a:r>
                        <a:rPr sz="1400" b="1" spc="-5">
                          <a:solidFill>
                            <a:srgbClr val="003963"/>
                          </a:solidFill>
                          <a:latin typeface="Arial"/>
                          <a:cs typeface="Arial"/>
                        </a:rPr>
                        <a:t>Colla</a:t>
                      </a:r>
                      <a:r>
                        <a:rPr sz="1400" b="1">
                          <a:solidFill>
                            <a:srgbClr val="003963"/>
                          </a:solidFill>
                          <a:latin typeface="Arial"/>
                          <a:cs typeface="Arial"/>
                        </a:rPr>
                        <a:t>bor</a:t>
                      </a:r>
                      <a:r>
                        <a:rPr sz="1400" b="1" spc="-85">
                          <a:solidFill>
                            <a:srgbClr val="003963"/>
                          </a:solidFill>
                          <a:latin typeface="Arial"/>
                          <a:cs typeface="Arial"/>
                        </a:rPr>
                        <a:t>a</a:t>
                      </a:r>
                      <a:r>
                        <a:rPr sz="1400" b="1">
                          <a:solidFill>
                            <a:srgbClr val="003963"/>
                          </a:solidFill>
                          <a:latin typeface="Arial"/>
                          <a:cs typeface="Arial"/>
                        </a:rPr>
                        <a:t>tive</a:t>
                      </a:r>
                      <a:r>
                        <a:rPr sz="1400" b="1" spc="-245">
                          <a:solidFill>
                            <a:srgbClr val="003963"/>
                          </a:solidFill>
                          <a:latin typeface="Arial"/>
                          <a:cs typeface="Arial"/>
                        </a:rPr>
                        <a:t> </a:t>
                      </a:r>
                      <a:r>
                        <a:rPr sz="1400" b="1">
                          <a:solidFill>
                            <a:srgbClr val="003963"/>
                          </a:solidFill>
                          <a:latin typeface="Arial"/>
                          <a:cs typeface="Arial"/>
                        </a:rPr>
                        <a:t>In</a:t>
                      </a:r>
                      <a:r>
                        <a:rPr sz="1400" b="1" spc="75">
                          <a:solidFill>
                            <a:srgbClr val="003963"/>
                          </a:solidFill>
                          <a:latin typeface="Arial"/>
                          <a:cs typeface="Arial"/>
                        </a:rPr>
                        <a:t>v</a:t>
                      </a:r>
                      <a:r>
                        <a:rPr sz="1400" b="1" spc="-5">
                          <a:solidFill>
                            <a:srgbClr val="003963"/>
                          </a:solidFill>
                          <a:latin typeface="Arial"/>
                          <a:cs typeface="Arial"/>
                        </a:rPr>
                        <a:t>es</a:t>
                      </a:r>
                      <a:r>
                        <a:rPr sz="1400" b="1" spc="-80">
                          <a:solidFill>
                            <a:srgbClr val="003963"/>
                          </a:solidFill>
                          <a:latin typeface="Arial"/>
                          <a:cs typeface="Arial"/>
                        </a:rPr>
                        <a:t>t</a:t>
                      </a:r>
                      <a:r>
                        <a:rPr sz="1400" b="1">
                          <a:solidFill>
                            <a:srgbClr val="003963"/>
                          </a:solidFill>
                          <a:latin typeface="Arial"/>
                          <a:cs typeface="Arial"/>
                        </a:rPr>
                        <a:t>ors</a:t>
                      </a:r>
                      <a:endParaRPr sz="1400">
                        <a:latin typeface="Arial"/>
                        <a:cs typeface="Arial"/>
                      </a:endParaRPr>
                    </a:p>
                    <a:p>
                      <a:pPr marL="283464" indent="-283464">
                        <a:lnSpc>
                          <a:spcPct val="100000"/>
                        </a:lnSpc>
                        <a:spcBef>
                          <a:spcPts val="300"/>
                        </a:spcBef>
                        <a:buClr>
                          <a:srgbClr val="F6921E"/>
                        </a:buClr>
                        <a:buSzPct val="100000"/>
                        <a:buFont typeface="Wingdings" panose="05000000000000000000" pitchFamily="2" charset="2"/>
                        <a:buChar char="§"/>
                        <a:tabLst>
                          <a:tab pos="299720" algn="l"/>
                        </a:tabLst>
                      </a:pPr>
                      <a:r>
                        <a:rPr sz="1200" spc="0" baseline="0">
                          <a:solidFill>
                            <a:srgbClr val="646464"/>
                          </a:solidFill>
                          <a:latin typeface="Arial"/>
                          <a:cs typeface="Arial"/>
                        </a:rPr>
                        <a:t>Dedicated team of investment professionals</a:t>
                      </a:r>
                    </a:p>
                    <a:p>
                      <a:pPr marL="283464" indent="-283464">
                        <a:lnSpc>
                          <a:spcPct val="100000"/>
                        </a:lnSpc>
                        <a:spcBef>
                          <a:spcPts val="300"/>
                        </a:spcBef>
                        <a:buClr>
                          <a:srgbClr val="F6921E"/>
                        </a:buClr>
                        <a:buSzPct val="100000"/>
                        <a:buFont typeface="Wingdings" panose="05000000000000000000" pitchFamily="2" charset="2"/>
                        <a:buChar char="§"/>
                        <a:tabLst>
                          <a:tab pos="299720" algn="l"/>
                        </a:tabLst>
                      </a:pPr>
                      <a:r>
                        <a:rPr sz="1200" spc="0" baseline="0">
                          <a:solidFill>
                            <a:srgbClr val="646464"/>
                          </a:solidFill>
                          <a:latin typeface="Arial"/>
                          <a:cs typeface="Arial"/>
                        </a:rPr>
                        <a:t>Culture of collaboration and teamwork</a:t>
                      </a:r>
                    </a:p>
                    <a:p>
                      <a:pPr marL="283464" indent="-283464">
                        <a:lnSpc>
                          <a:spcPct val="100000"/>
                        </a:lnSpc>
                        <a:spcBef>
                          <a:spcPts val="300"/>
                        </a:spcBef>
                        <a:buClr>
                          <a:srgbClr val="F6921E"/>
                        </a:buClr>
                        <a:buSzPct val="100000"/>
                        <a:buFont typeface="Wingdings" panose="05000000000000000000" pitchFamily="2" charset="2"/>
                        <a:buChar char="§"/>
                        <a:tabLst>
                          <a:tab pos="299720" algn="l"/>
                        </a:tabLst>
                      </a:pPr>
                      <a:r>
                        <a:rPr sz="1200" spc="0" baseline="0">
                          <a:solidFill>
                            <a:srgbClr val="646464"/>
                          </a:solidFill>
                          <a:latin typeface="Arial"/>
                          <a:cs typeface="Arial"/>
                        </a:rPr>
                        <a:t>Compensation aligned with client results</a:t>
                      </a:r>
                    </a:p>
                  </a:txBody>
                  <a:tcPr marL="0" marR="0" marT="75565" marB="0"/>
                </a:tc>
                <a:extLst>
                  <a:ext uri="{0D108BD9-81ED-4DB2-BD59-A6C34878D82A}">
                    <a16:rowId xmlns:a16="http://schemas.microsoft.com/office/drawing/2014/main" val="10001"/>
                  </a:ext>
                </a:extLst>
              </a:tr>
              <a:tr h="1466850">
                <a:tc>
                  <a:txBody>
                    <a:bodyPr/>
                    <a:lstStyle/>
                    <a:p>
                      <a:pPr marL="0">
                        <a:lnSpc>
                          <a:spcPct val="100000"/>
                        </a:lnSpc>
                        <a:spcBef>
                          <a:spcPts val="0"/>
                        </a:spcBef>
                      </a:pPr>
                      <a:r>
                        <a:rPr sz="1400" b="1" dirty="0">
                          <a:solidFill>
                            <a:srgbClr val="003963"/>
                          </a:solidFill>
                          <a:latin typeface="Arial"/>
                          <a:cs typeface="Arial"/>
                        </a:rPr>
                        <a:t>Portfolio</a:t>
                      </a:r>
                      <a:r>
                        <a:rPr sz="1400" b="1" spc="-165" dirty="0">
                          <a:solidFill>
                            <a:srgbClr val="003963"/>
                          </a:solidFill>
                          <a:latin typeface="Arial"/>
                          <a:cs typeface="Arial"/>
                        </a:rPr>
                        <a:t> </a:t>
                      </a:r>
                      <a:r>
                        <a:rPr sz="1400" b="1" spc="-5" dirty="0">
                          <a:solidFill>
                            <a:srgbClr val="003963"/>
                          </a:solidFill>
                          <a:latin typeface="Arial"/>
                          <a:cs typeface="Arial"/>
                        </a:rPr>
                        <a:t>Ad</a:t>
                      </a:r>
                      <a:r>
                        <a:rPr sz="1400" b="1" spc="75" dirty="0">
                          <a:solidFill>
                            <a:srgbClr val="003963"/>
                          </a:solidFill>
                          <a:latin typeface="Arial"/>
                          <a:cs typeface="Arial"/>
                        </a:rPr>
                        <a:t>v</a:t>
                      </a:r>
                      <a:r>
                        <a:rPr sz="1400" b="1" spc="-5" dirty="0">
                          <a:solidFill>
                            <a:srgbClr val="003963"/>
                          </a:solidFill>
                          <a:latin typeface="Arial"/>
                          <a:cs typeface="Arial"/>
                        </a:rPr>
                        <a:t>a</a:t>
                      </a:r>
                      <a:r>
                        <a:rPr sz="1400" b="1" spc="-85" dirty="0">
                          <a:solidFill>
                            <a:srgbClr val="003963"/>
                          </a:solidFill>
                          <a:latin typeface="Arial"/>
                          <a:cs typeface="Arial"/>
                        </a:rPr>
                        <a:t>n</a:t>
                      </a:r>
                      <a:r>
                        <a:rPr sz="1400" b="1" dirty="0">
                          <a:solidFill>
                            <a:srgbClr val="003963"/>
                          </a:solidFill>
                          <a:latin typeface="Arial"/>
                          <a:cs typeface="Arial"/>
                        </a:rPr>
                        <a:t>t</a:t>
                      </a:r>
                      <a:r>
                        <a:rPr sz="1400" b="1" spc="-5" dirty="0">
                          <a:solidFill>
                            <a:srgbClr val="003963"/>
                          </a:solidFill>
                          <a:latin typeface="Arial"/>
                          <a:cs typeface="Arial"/>
                        </a:rPr>
                        <a:t>a</a:t>
                      </a:r>
                      <a:r>
                        <a:rPr sz="1400" b="1" spc="-80" dirty="0">
                          <a:solidFill>
                            <a:srgbClr val="003963"/>
                          </a:solidFill>
                          <a:latin typeface="Arial"/>
                          <a:cs typeface="Arial"/>
                        </a:rPr>
                        <a:t>g</a:t>
                      </a:r>
                      <a:r>
                        <a:rPr sz="1400" b="1" spc="-5" dirty="0">
                          <a:solidFill>
                            <a:srgbClr val="003963"/>
                          </a:solidFill>
                          <a:latin typeface="Arial"/>
                          <a:cs typeface="Arial"/>
                        </a:rPr>
                        <a:t>e</a:t>
                      </a:r>
                      <a:r>
                        <a:rPr sz="1400" b="1" dirty="0">
                          <a:solidFill>
                            <a:srgbClr val="003963"/>
                          </a:solidFill>
                          <a:latin typeface="Arial"/>
                          <a:cs typeface="Arial"/>
                        </a:rPr>
                        <a:t>s</a:t>
                      </a:r>
                      <a:endParaRPr sz="1400" dirty="0">
                        <a:latin typeface="Arial"/>
                        <a:cs typeface="Arial"/>
                      </a:endParaRPr>
                    </a:p>
                    <a:p>
                      <a:pPr marL="283464" indent="-283464">
                        <a:lnSpc>
                          <a:spcPct val="100000"/>
                        </a:lnSpc>
                        <a:spcBef>
                          <a:spcPts val="300"/>
                        </a:spcBef>
                        <a:buClr>
                          <a:srgbClr val="F6921E"/>
                        </a:buClr>
                        <a:buSzPct val="100000"/>
                        <a:buFont typeface="Wingdings"/>
                        <a:buChar char=""/>
                        <a:tabLst>
                          <a:tab pos="299720" algn="l"/>
                        </a:tabLst>
                      </a:pPr>
                      <a:r>
                        <a:rPr sz="1200" spc="0" baseline="0" dirty="0">
                          <a:solidFill>
                            <a:srgbClr val="646464"/>
                          </a:solidFill>
                          <a:latin typeface="Arial"/>
                          <a:cs typeface="Arial"/>
                        </a:rPr>
                        <a:t>Independent, rigorous and repeatable investment process</a:t>
                      </a:r>
                    </a:p>
                    <a:p>
                      <a:pPr marL="283464" marR="119380" indent="-283464">
                        <a:lnSpc>
                          <a:spcPct val="100000"/>
                        </a:lnSpc>
                        <a:spcBef>
                          <a:spcPts val="300"/>
                        </a:spcBef>
                        <a:buClr>
                          <a:srgbClr val="F6921E"/>
                        </a:buClr>
                        <a:buSzPct val="100000"/>
                        <a:buFont typeface="Wingdings"/>
                        <a:buChar char=""/>
                        <a:tabLst>
                          <a:tab pos="299720" algn="l"/>
                        </a:tabLst>
                      </a:pPr>
                      <a:r>
                        <a:rPr sz="1200" spc="0" baseline="0" dirty="0">
                          <a:solidFill>
                            <a:srgbClr val="646464"/>
                          </a:solidFill>
                          <a:latin typeface="Arial"/>
                          <a:cs typeface="Arial"/>
                        </a:rPr>
                        <a:t>Valuation discipline seeks to provide better preservation of</a:t>
                      </a:r>
                      <a:r>
                        <a:rPr lang="en-US" sz="1200" spc="0" baseline="0" dirty="0">
                          <a:solidFill>
                            <a:srgbClr val="646464"/>
                          </a:solidFill>
                          <a:latin typeface="Arial"/>
                          <a:cs typeface="Arial"/>
                        </a:rPr>
                        <a:t> </a:t>
                      </a:r>
                      <a:r>
                        <a:rPr sz="1200" spc="0" baseline="0" dirty="0">
                          <a:solidFill>
                            <a:srgbClr val="646464"/>
                          </a:solidFill>
                          <a:latin typeface="Arial"/>
                          <a:cs typeface="Arial"/>
                        </a:rPr>
                        <a:t>capital in down markets</a:t>
                      </a:r>
                    </a:p>
                    <a:p>
                      <a:pPr marL="283464" marR="582295" indent="-283464">
                        <a:lnSpc>
                          <a:spcPct val="100000"/>
                        </a:lnSpc>
                        <a:spcBef>
                          <a:spcPts val="300"/>
                        </a:spcBef>
                        <a:buClr>
                          <a:srgbClr val="F6921E"/>
                        </a:buClr>
                        <a:buSzPct val="100000"/>
                        <a:buFont typeface="Wingdings"/>
                        <a:buChar char=""/>
                        <a:tabLst>
                          <a:tab pos="299720" algn="l"/>
                        </a:tabLst>
                      </a:pPr>
                      <a:r>
                        <a:rPr sz="1200" spc="0" baseline="0" dirty="0">
                          <a:solidFill>
                            <a:srgbClr val="646464"/>
                          </a:solidFill>
                          <a:latin typeface="Arial"/>
                          <a:cs typeface="Arial"/>
                        </a:rPr>
                        <a:t>Focused portfolios of high-quality business models,</a:t>
                      </a:r>
                      <a:r>
                        <a:rPr lang="en-US" sz="1200" spc="0" baseline="0" dirty="0">
                          <a:solidFill>
                            <a:srgbClr val="646464"/>
                          </a:solidFill>
                          <a:latin typeface="Arial"/>
                          <a:cs typeface="Arial"/>
                        </a:rPr>
                        <a:t> </a:t>
                      </a:r>
                      <a:r>
                        <a:rPr sz="1200" spc="0" baseline="0" dirty="0">
                          <a:solidFill>
                            <a:srgbClr val="646464"/>
                          </a:solidFill>
                          <a:latin typeface="Arial"/>
                          <a:cs typeface="Arial"/>
                        </a:rPr>
                        <a:t>diversified across sectors</a:t>
                      </a:r>
                    </a:p>
                  </a:txBody>
                  <a:tcPr marL="0" marR="0" marT="92075"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2D403FFB-6C68-423A-9CA7-8C05E644A6B4}"/>
              </a:ext>
            </a:extLst>
          </p:cNvPr>
          <p:cNvSpPr/>
          <p:nvPr/>
        </p:nvSpPr>
        <p:spPr>
          <a:xfrm>
            <a:off x="5034279" y="2545079"/>
            <a:ext cx="0" cy="3657600"/>
          </a:xfrm>
          <a:custGeom>
            <a:avLst/>
            <a:gdLst/>
            <a:ahLst/>
            <a:cxnLst/>
            <a:rect l="l" t="t" r="r" b="b"/>
            <a:pathLst>
              <a:path h="3657600">
                <a:moveTo>
                  <a:pt x="0" y="0"/>
                </a:moveTo>
                <a:lnTo>
                  <a:pt x="0" y="3657600"/>
                </a:lnTo>
              </a:path>
            </a:pathLst>
          </a:custGeom>
          <a:ln w="10172">
            <a:solidFill>
              <a:srgbClr val="003963"/>
            </a:solidFill>
          </a:ln>
        </p:spPr>
        <p:txBody>
          <a:bodyPr wrap="square" lIns="0" tIns="0" rIns="0" bIns="0" rtlCol="0"/>
          <a:lstStyle/>
          <a:p>
            <a:endParaRPr/>
          </a:p>
        </p:txBody>
      </p:sp>
      <p:sp>
        <p:nvSpPr>
          <p:cNvPr id="10" name="object 5">
            <a:extLst>
              <a:ext uri="{FF2B5EF4-FFF2-40B4-BE49-F238E27FC236}">
                <a16:creationId xmlns:a16="http://schemas.microsoft.com/office/drawing/2014/main" id="{C1EC2EB4-E963-4B8C-86FE-9686F7AA72D0}"/>
              </a:ext>
            </a:extLst>
          </p:cNvPr>
          <p:cNvSpPr txBox="1"/>
          <p:nvPr/>
        </p:nvSpPr>
        <p:spPr>
          <a:xfrm>
            <a:off x="979430" y="1787906"/>
            <a:ext cx="3062605" cy="269240"/>
          </a:xfrm>
          <a:prstGeom prst="rect">
            <a:avLst/>
          </a:prstGeom>
        </p:spPr>
        <p:txBody>
          <a:bodyPr vert="horz" wrap="square" lIns="0" tIns="12700" rIns="0" bIns="0" rtlCol="0">
            <a:spAutoFit/>
          </a:bodyPr>
          <a:lstStyle/>
          <a:p>
            <a:pPr marL="12700">
              <a:lnSpc>
                <a:spcPct val="100000"/>
              </a:lnSpc>
              <a:spcBef>
                <a:spcPts val="100"/>
              </a:spcBef>
            </a:pPr>
            <a:r>
              <a:rPr sz="1600" b="1" spc="10">
                <a:solidFill>
                  <a:srgbClr val="003963"/>
                </a:solidFill>
                <a:latin typeface="Arial"/>
                <a:cs typeface="Arial"/>
              </a:rPr>
              <a:t>The</a:t>
            </a:r>
            <a:r>
              <a:rPr sz="1600" b="1" spc="-65">
                <a:solidFill>
                  <a:srgbClr val="003963"/>
                </a:solidFill>
                <a:latin typeface="Arial"/>
                <a:cs typeface="Arial"/>
              </a:rPr>
              <a:t> </a:t>
            </a:r>
            <a:r>
              <a:rPr sz="1600" b="1" spc="-20">
                <a:solidFill>
                  <a:srgbClr val="003963"/>
                </a:solidFill>
                <a:latin typeface="Arial"/>
                <a:cs typeface="Arial"/>
              </a:rPr>
              <a:t>Brown</a:t>
            </a:r>
            <a:r>
              <a:rPr sz="1600" b="1" spc="5">
                <a:solidFill>
                  <a:srgbClr val="003963"/>
                </a:solidFill>
                <a:latin typeface="Arial"/>
                <a:cs typeface="Arial"/>
              </a:rPr>
              <a:t> </a:t>
            </a:r>
            <a:r>
              <a:rPr sz="1600" b="1" spc="-30">
                <a:solidFill>
                  <a:srgbClr val="003963"/>
                </a:solidFill>
                <a:latin typeface="Arial"/>
                <a:cs typeface="Arial"/>
              </a:rPr>
              <a:t>Advisory</a:t>
            </a:r>
            <a:r>
              <a:rPr sz="1600" b="1" spc="175">
                <a:solidFill>
                  <a:srgbClr val="003963"/>
                </a:solidFill>
                <a:latin typeface="Arial"/>
                <a:cs typeface="Arial"/>
              </a:rPr>
              <a:t> </a:t>
            </a:r>
            <a:r>
              <a:rPr sz="1600" b="1" spc="-25">
                <a:solidFill>
                  <a:srgbClr val="003963"/>
                </a:solidFill>
                <a:latin typeface="Arial"/>
                <a:cs typeface="Arial"/>
              </a:rPr>
              <a:t>Advantage</a:t>
            </a:r>
            <a:endParaRPr sz="1600">
              <a:latin typeface="Arial"/>
              <a:cs typeface="Arial"/>
            </a:endParaRPr>
          </a:p>
        </p:txBody>
      </p:sp>
      <p:sp>
        <p:nvSpPr>
          <p:cNvPr id="11" name="object 6">
            <a:extLst>
              <a:ext uri="{FF2B5EF4-FFF2-40B4-BE49-F238E27FC236}">
                <a16:creationId xmlns:a16="http://schemas.microsoft.com/office/drawing/2014/main" id="{69109142-5492-461F-ACEE-F89CC22CAAE9}"/>
              </a:ext>
            </a:extLst>
          </p:cNvPr>
          <p:cNvSpPr txBox="1"/>
          <p:nvPr/>
        </p:nvSpPr>
        <p:spPr>
          <a:xfrm>
            <a:off x="5912613" y="1804767"/>
            <a:ext cx="3014980" cy="269240"/>
          </a:xfrm>
          <a:prstGeom prst="rect">
            <a:avLst/>
          </a:prstGeom>
        </p:spPr>
        <p:txBody>
          <a:bodyPr vert="horz" wrap="square" lIns="0" tIns="12700" rIns="0" bIns="0" rtlCol="0">
            <a:spAutoFit/>
          </a:bodyPr>
          <a:lstStyle/>
          <a:p>
            <a:pPr marL="38100">
              <a:lnSpc>
                <a:spcPct val="100000"/>
              </a:lnSpc>
              <a:spcBef>
                <a:spcPts val="100"/>
              </a:spcBef>
            </a:pPr>
            <a:r>
              <a:rPr sz="1600" b="1" spc="-20">
                <a:solidFill>
                  <a:srgbClr val="003963"/>
                </a:solidFill>
                <a:latin typeface="Arial"/>
                <a:cs typeface="Arial"/>
              </a:rPr>
              <a:t>Fixed</a:t>
            </a:r>
            <a:r>
              <a:rPr sz="1600" b="1" spc="95">
                <a:solidFill>
                  <a:srgbClr val="003963"/>
                </a:solidFill>
                <a:latin typeface="Arial"/>
                <a:cs typeface="Arial"/>
              </a:rPr>
              <a:t> </a:t>
            </a:r>
            <a:r>
              <a:rPr sz="1600" b="1" spc="-30">
                <a:solidFill>
                  <a:srgbClr val="003963"/>
                </a:solidFill>
                <a:latin typeface="Arial"/>
                <a:cs typeface="Arial"/>
              </a:rPr>
              <a:t>Income</a:t>
            </a:r>
            <a:r>
              <a:rPr sz="1600" b="1" spc="105">
                <a:solidFill>
                  <a:srgbClr val="003963"/>
                </a:solidFill>
                <a:latin typeface="Arial"/>
                <a:cs typeface="Arial"/>
              </a:rPr>
              <a:t> </a:t>
            </a:r>
            <a:r>
              <a:rPr sz="1600" b="1" spc="-5">
                <a:solidFill>
                  <a:srgbClr val="003963"/>
                </a:solidFill>
                <a:latin typeface="Arial"/>
                <a:cs typeface="Arial"/>
              </a:rPr>
              <a:t>Strategy</a:t>
            </a:r>
            <a:r>
              <a:rPr sz="1600" b="1" spc="-55">
                <a:solidFill>
                  <a:srgbClr val="003963"/>
                </a:solidFill>
                <a:latin typeface="Arial"/>
                <a:cs typeface="Arial"/>
              </a:rPr>
              <a:t> </a:t>
            </a:r>
            <a:r>
              <a:rPr sz="1600" b="1" spc="-25">
                <a:solidFill>
                  <a:srgbClr val="003963"/>
                </a:solidFill>
                <a:latin typeface="Arial"/>
                <a:cs typeface="Arial"/>
              </a:rPr>
              <a:t>Assets</a:t>
            </a:r>
            <a:r>
              <a:rPr sz="1600" b="1" spc="-37" baseline="32000">
                <a:solidFill>
                  <a:srgbClr val="003963"/>
                </a:solidFill>
                <a:latin typeface="Arial"/>
                <a:cs typeface="Arial"/>
              </a:rPr>
              <a:t>1</a:t>
            </a:r>
            <a:endParaRPr sz="1600" baseline="32000">
              <a:latin typeface="Arial"/>
              <a:cs typeface="Arial"/>
            </a:endParaRPr>
          </a:p>
        </p:txBody>
      </p:sp>
      <p:sp>
        <p:nvSpPr>
          <p:cNvPr id="27" name="Text Placeholder 27">
            <a:extLst>
              <a:ext uri="{FF2B5EF4-FFF2-40B4-BE49-F238E27FC236}">
                <a16:creationId xmlns:a16="http://schemas.microsoft.com/office/drawing/2014/main" id="{C90F5FF9-7573-43AC-A438-3C22FBEFAE13}"/>
              </a:ext>
            </a:extLst>
          </p:cNvPr>
          <p:cNvSpPr>
            <a:spLocks noGrp="1"/>
          </p:cNvSpPr>
          <p:nvPr>
            <p:ph type="body" sz="quarter" idx="11"/>
          </p:nvPr>
        </p:nvSpPr>
        <p:spPr>
          <a:xfrm>
            <a:off x="349247" y="6762847"/>
            <a:ext cx="9144000" cy="457200"/>
          </a:xfrm>
        </p:spPr>
        <p:txBody>
          <a:bodyPr>
            <a:noAutofit/>
          </a:bodyPr>
          <a:lstStyle/>
          <a:p>
            <a:pPr>
              <a:spcBef>
                <a:spcPts val="0"/>
              </a:spcBef>
            </a:pPr>
            <a:r>
              <a:rPr lang="en-US" sz="800" dirty="0"/>
              <a:t>Notes:</a:t>
            </a:r>
          </a:p>
          <a:p>
            <a:pPr>
              <a:spcBef>
                <a:spcPts val="0"/>
              </a:spcBef>
            </a:pPr>
            <a:r>
              <a:rPr lang="en-US" sz="800" baseline="30000" dirty="0"/>
              <a:t>1</a:t>
            </a:r>
            <a:r>
              <a:rPr lang="en-US" sz="800" dirty="0"/>
              <a:t>Numbers may not total due to rounding. Total fixed income strategy assets include accounts that are excluded from the composite. These assets include (1) single strategy assets of balanced accounts, (2) accounts that do not meet the composite minimum market value requirement and (3) accounts with restrictive guidelines.</a:t>
            </a:r>
          </a:p>
          <a:p>
            <a:pPr>
              <a:spcBef>
                <a:spcPts val="0"/>
              </a:spcBef>
            </a:pPr>
            <a:r>
              <a:rPr lang="en-US" sz="800" baseline="30000" dirty="0"/>
              <a:t>2</a:t>
            </a:r>
            <a:r>
              <a:rPr lang="en-US" sz="800" dirty="0"/>
              <a:t>Brown Advisory’s total assets under management totaled $130.7 billion as of 03/31/2023 for the following entities: Brown Advisory LLC, Brown Investment Advisory &amp; Trust Company, Brown Advisory Ltd., Brown Advisory Trust Company of Delaware LLC Brown Advisory Investment Solutions Group LLC, NextGen Venture Partners and Signature Family Wealth LLC</a:t>
            </a:r>
          </a:p>
          <a:p>
            <a:endParaRPr lang="en-US" sz="800" dirty="0"/>
          </a:p>
        </p:txBody>
      </p:sp>
      <p:grpSp>
        <p:nvGrpSpPr>
          <p:cNvPr id="2" name="Group 1">
            <a:extLst>
              <a:ext uri="{FF2B5EF4-FFF2-40B4-BE49-F238E27FC236}">
                <a16:creationId xmlns:a16="http://schemas.microsoft.com/office/drawing/2014/main" id="{3F746EC4-418E-E39D-E3AE-8C1A7D57D447}"/>
              </a:ext>
            </a:extLst>
          </p:cNvPr>
          <p:cNvGrpSpPr/>
          <p:nvPr/>
        </p:nvGrpSpPr>
        <p:grpSpPr>
          <a:xfrm>
            <a:off x="4790124" y="2393119"/>
            <a:ext cx="5921010" cy="4188532"/>
            <a:chOff x="6196801" y="2431163"/>
            <a:chExt cx="5064652" cy="3711129"/>
          </a:xfrm>
        </p:grpSpPr>
        <p:graphicFrame>
          <p:nvGraphicFramePr>
            <p:cNvPr id="3" name="Chart 2">
              <a:extLst>
                <a:ext uri="{FF2B5EF4-FFF2-40B4-BE49-F238E27FC236}">
                  <a16:creationId xmlns:a16="http://schemas.microsoft.com/office/drawing/2014/main" id="{F24B0BB2-C6DA-DB9B-25E5-FB1F5F33761A}"/>
                </a:ext>
              </a:extLst>
            </p:cNvPr>
            <p:cNvGraphicFramePr/>
            <p:nvPr>
              <p:extLst>
                <p:ext uri="{D42A27DB-BD31-4B8C-83A1-F6EECF244321}">
                  <p14:modId xmlns:p14="http://schemas.microsoft.com/office/powerpoint/2010/main" val="1732347863"/>
                </p:ext>
              </p:extLst>
            </p:nvPr>
          </p:nvGraphicFramePr>
          <p:xfrm>
            <a:off x="6196801" y="2431163"/>
            <a:ext cx="5064652" cy="37111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C4F2DA2-D61D-A4A3-05E2-088103B74514}"/>
                </a:ext>
              </a:extLst>
            </p:cNvPr>
            <p:cNvSpPr/>
            <p:nvPr/>
          </p:nvSpPr>
          <p:spPr>
            <a:xfrm>
              <a:off x="8366336" y="4089700"/>
              <a:ext cx="1107441" cy="572663"/>
            </a:xfrm>
            <a:prstGeom prst="rect">
              <a:avLst/>
            </a:prstGeom>
          </p:spPr>
          <p:txBody>
            <a:bodyPr wrap="square">
              <a:spAutoFit/>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ctr" defTabSz="1018628"/>
              <a:r>
                <a:rPr lang="en-US" sz="1800" b="1">
                  <a:solidFill>
                    <a:srgbClr val="404040"/>
                  </a:solidFill>
                  <a:latin typeface="Arial" charset="0"/>
                  <a:cs typeface="Arial" charset="0"/>
                </a:rPr>
                <a:t>$6,301</a:t>
              </a:r>
            </a:p>
            <a:p>
              <a:pPr algn="ctr" defTabSz="1018628"/>
              <a:r>
                <a:rPr lang="en-US" sz="1800" b="1">
                  <a:solidFill>
                    <a:srgbClr val="404040"/>
                  </a:solidFill>
                  <a:latin typeface="Arial" charset="0"/>
                  <a:cs typeface="Arial" charset="0"/>
                </a:rPr>
                <a:t>MILLION</a:t>
              </a:r>
              <a:endParaRPr lang="en-US" sz="1800" b="1" baseline="30000">
                <a:solidFill>
                  <a:srgbClr val="404040"/>
                </a:solidFill>
                <a:latin typeface="Arial" charset="0"/>
                <a:cs typeface="Arial" charset="0"/>
              </a:endParaRPr>
            </a:p>
          </p:txBody>
        </p:sp>
      </p:grpSp>
      <p:sp>
        <p:nvSpPr>
          <p:cNvPr id="12" name="Slide Number Placeholder 3">
            <a:extLst>
              <a:ext uri="{FF2B5EF4-FFF2-40B4-BE49-F238E27FC236}">
                <a16:creationId xmlns:a16="http://schemas.microsoft.com/office/drawing/2014/main" id="{206A2D71-B27D-4CF0-B6B8-F929DE06682E}"/>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5</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23279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1F60E-0276-417B-8426-EDA94A4DF295}"/>
              </a:ext>
            </a:extLst>
          </p:cNvPr>
          <p:cNvSpPr>
            <a:spLocks noGrp="1"/>
          </p:cNvSpPr>
          <p:nvPr>
            <p:ph type="title"/>
          </p:nvPr>
        </p:nvSpPr>
        <p:spPr/>
        <p:txBody>
          <a:bodyPr/>
          <a:lstStyle/>
          <a:p>
            <a:r>
              <a:rPr lang="en-US"/>
              <a:t>SUSTAINABLE FIXED INCOME OVERVIEW</a:t>
            </a:r>
          </a:p>
        </p:txBody>
      </p:sp>
      <p:sp>
        <p:nvSpPr>
          <p:cNvPr id="7" name="Text Placeholder 6">
            <a:extLst>
              <a:ext uri="{FF2B5EF4-FFF2-40B4-BE49-F238E27FC236}">
                <a16:creationId xmlns:a16="http://schemas.microsoft.com/office/drawing/2014/main" id="{3D111DA8-4A96-4694-89DD-5A157DAA79A7}"/>
              </a:ext>
            </a:extLst>
          </p:cNvPr>
          <p:cNvSpPr>
            <a:spLocks noGrp="1"/>
          </p:cNvSpPr>
          <p:nvPr>
            <p:ph type="body" sz="quarter" idx="12"/>
          </p:nvPr>
        </p:nvSpPr>
        <p:spPr/>
        <p:txBody>
          <a:bodyPr/>
          <a:lstStyle/>
          <a:p>
            <a:endParaRPr lang="en-US"/>
          </a:p>
        </p:txBody>
      </p:sp>
      <p:sp>
        <p:nvSpPr>
          <p:cNvPr id="8" name="object 5">
            <a:extLst>
              <a:ext uri="{FF2B5EF4-FFF2-40B4-BE49-F238E27FC236}">
                <a16:creationId xmlns:a16="http://schemas.microsoft.com/office/drawing/2014/main" id="{92B0FDD4-965A-4556-AFB6-5B07AEC3CB62}"/>
              </a:ext>
            </a:extLst>
          </p:cNvPr>
          <p:cNvSpPr txBox="1"/>
          <p:nvPr/>
        </p:nvSpPr>
        <p:spPr>
          <a:xfrm>
            <a:off x="379971" y="1160277"/>
            <a:ext cx="9298458" cy="659155"/>
          </a:xfrm>
          <a:prstGeom prst="rect">
            <a:avLst/>
          </a:prstGeom>
        </p:spPr>
        <p:txBody>
          <a:bodyPr vert="horz" wrap="square" lIns="0" tIns="12700" rIns="0" bIns="0" rtlCol="0">
            <a:spAutoFit/>
          </a:bodyPr>
          <a:lstStyle/>
          <a:p>
            <a:pPr marL="12700" marR="5080">
              <a:lnSpc>
                <a:spcPct val="100000"/>
              </a:lnSpc>
              <a:spcBef>
                <a:spcPts val="100"/>
              </a:spcBef>
            </a:pPr>
            <a:r>
              <a:rPr sz="1400" b="1">
                <a:solidFill>
                  <a:srgbClr val="00395F"/>
                </a:solidFill>
                <a:latin typeface="Arial"/>
                <a:cs typeface="Arial"/>
              </a:rPr>
              <a:t>We</a:t>
            </a:r>
            <a:r>
              <a:rPr sz="1400" b="1" spc="-125">
                <a:solidFill>
                  <a:srgbClr val="00395F"/>
                </a:solidFill>
                <a:latin typeface="Arial"/>
                <a:cs typeface="Arial"/>
              </a:rPr>
              <a:t> </a:t>
            </a:r>
            <a:r>
              <a:rPr sz="1400" b="1" spc="-20">
                <a:solidFill>
                  <a:srgbClr val="00395F"/>
                </a:solidFill>
                <a:latin typeface="Arial"/>
                <a:cs typeface="Arial"/>
              </a:rPr>
              <a:t>have</a:t>
            </a:r>
            <a:r>
              <a:rPr sz="1400" b="1" spc="-114">
                <a:solidFill>
                  <a:srgbClr val="00395F"/>
                </a:solidFill>
                <a:latin typeface="Arial"/>
                <a:cs typeface="Arial"/>
              </a:rPr>
              <a:t> </a:t>
            </a:r>
            <a:r>
              <a:rPr sz="1400" b="1" spc="-20">
                <a:solidFill>
                  <a:srgbClr val="00395F"/>
                </a:solidFill>
                <a:latin typeface="Arial"/>
                <a:cs typeface="Arial"/>
              </a:rPr>
              <a:t>worked</a:t>
            </a:r>
            <a:r>
              <a:rPr sz="1400" b="1" spc="-114">
                <a:solidFill>
                  <a:srgbClr val="00395F"/>
                </a:solidFill>
                <a:latin typeface="Arial"/>
                <a:cs typeface="Arial"/>
              </a:rPr>
              <a:t> </a:t>
            </a:r>
            <a:r>
              <a:rPr sz="1400" b="1">
                <a:solidFill>
                  <a:srgbClr val="00395F"/>
                </a:solidFill>
                <a:latin typeface="Arial"/>
                <a:cs typeface="Arial"/>
              </a:rPr>
              <a:t>for</a:t>
            </a:r>
            <a:r>
              <a:rPr sz="1400" b="1" spc="-100">
                <a:solidFill>
                  <a:srgbClr val="00395F"/>
                </a:solidFill>
                <a:latin typeface="Arial"/>
                <a:cs typeface="Arial"/>
              </a:rPr>
              <a:t> </a:t>
            </a:r>
            <a:r>
              <a:rPr sz="1400" b="1" spc="-25">
                <a:solidFill>
                  <a:srgbClr val="00395F"/>
                </a:solidFill>
                <a:latin typeface="Arial"/>
                <a:cs typeface="Arial"/>
              </a:rPr>
              <a:t>many</a:t>
            </a:r>
            <a:r>
              <a:rPr sz="1400" b="1" spc="-125">
                <a:solidFill>
                  <a:srgbClr val="00395F"/>
                </a:solidFill>
                <a:latin typeface="Arial"/>
                <a:cs typeface="Arial"/>
              </a:rPr>
              <a:t> </a:t>
            </a:r>
            <a:r>
              <a:rPr sz="1400" b="1">
                <a:solidFill>
                  <a:srgbClr val="00395F"/>
                </a:solidFill>
                <a:latin typeface="Arial"/>
                <a:cs typeface="Arial"/>
              </a:rPr>
              <a:t>years</a:t>
            </a:r>
            <a:r>
              <a:rPr sz="1400" b="1" spc="-100">
                <a:solidFill>
                  <a:srgbClr val="00395F"/>
                </a:solidFill>
                <a:latin typeface="Arial"/>
                <a:cs typeface="Arial"/>
              </a:rPr>
              <a:t> </a:t>
            </a:r>
            <a:r>
              <a:rPr sz="1400" b="1">
                <a:solidFill>
                  <a:srgbClr val="00395F"/>
                </a:solidFill>
                <a:latin typeface="Arial"/>
                <a:cs typeface="Arial"/>
              </a:rPr>
              <a:t>with</a:t>
            </a:r>
            <a:r>
              <a:rPr sz="1400" b="1" spc="-25">
                <a:solidFill>
                  <a:srgbClr val="00395F"/>
                </a:solidFill>
                <a:latin typeface="Arial"/>
                <a:cs typeface="Arial"/>
              </a:rPr>
              <a:t> </a:t>
            </a:r>
            <a:r>
              <a:rPr sz="1400" b="1">
                <a:solidFill>
                  <a:srgbClr val="00395F"/>
                </a:solidFill>
                <a:latin typeface="Arial"/>
                <a:cs typeface="Arial"/>
              </a:rPr>
              <a:t>clients</a:t>
            </a:r>
            <a:r>
              <a:rPr sz="1400" b="1" spc="5">
                <a:solidFill>
                  <a:srgbClr val="00395F"/>
                </a:solidFill>
                <a:latin typeface="Arial"/>
                <a:cs typeface="Arial"/>
              </a:rPr>
              <a:t> </a:t>
            </a:r>
            <a:r>
              <a:rPr sz="1400" b="1">
                <a:solidFill>
                  <a:srgbClr val="00395F"/>
                </a:solidFill>
                <a:latin typeface="Arial"/>
                <a:cs typeface="Arial"/>
              </a:rPr>
              <a:t>seeking</a:t>
            </a:r>
            <a:r>
              <a:rPr sz="1400" b="1" spc="-30">
                <a:solidFill>
                  <a:srgbClr val="00395F"/>
                </a:solidFill>
                <a:latin typeface="Arial"/>
                <a:cs typeface="Arial"/>
              </a:rPr>
              <a:t> </a:t>
            </a:r>
            <a:r>
              <a:rPr sz="1400" b="1">
                <a:solidFill>
                  <a:srgbClr val="00395F"/>
                </a:solidFill>
                <a:latin typeface="Arial"/>
                <a:cs typeface="Arial"/>
              </a:rPr>
              <a:t>to</a:t>
            </a:r>
            <a:r>
              <a:rPr sz="1400" b="1" spc="-90">
                <a:solidFill>
                  <a:srgbClr val="00395F"/>
                </a:solidFill>
                <a:latin typeface="Arial"/>
                <a:cs typeface="Arial"/>
              </a:rPr>
              <a:t> </a:t>
            </a:r>
            <a:r>
              <a:rPr sz="1400" b="1">
                <a:solidFill>
                  <a:srgbClr val="00395F"/>
                </a:solidFill>
                <a:latin typeface="Arial"/>
                <a:cs typeface="Arial"/>
              </a:rPr>
              <a:t>achieve</a:t>
            </a:r>
            <a:r>
              <a:rPr sz="1400" b="1" spc="-55">
                <a:solidFill>
                  <a:srgbClr val="00395F"/>
                </a:solidFill>
                <a:latin typeface="Arial"/>
                <a:cs typeface="Arial"/>
              </a:rPr>
              <a:t> </a:t>
            </a:r>
            <a:r>
              <a:rPr sz="1400" b="1">
                <a:solidFill>
                  <a:srgbClr val="00395F"/>
                </a:solidFill>
                <a:latin typeface="Arial"/>
                <a:cs typeface="Arial"/>
              </a:rPr>
              <a:t>sustainable</a:t>
            </a:r>
            <a:r>
              <a:rPr sz="1400" b="1" spc="-5">
                <a:solidFill>
                  <a:srgbClr val="00395F"/>
                </a:solidFill>
                <a:latin typeface="Arial"/>
                <a:cs typeface="Arial"/>
              </a:rPr>
              <a:t> </a:t>
            </a:r>
            <a:r>
              <a:rPr sz="1400" b="1">
                <a:solidFill>
                  <a:srgbClr val="00395F"/>
                </a:solidFill>
                <a:latin typeface="Arial"/>
                <a:cs typeface="Arial"/>
              </a:rPr>
              <a:t>investment</a:t>
            </a:r>
            <a:r>
              <a:rPr sz="1400" b="1" spc="35">
                <a:solidFill>
                  <a:srgbClr val="00395F"/>
                </a:solidFill>
                <a:latin typeface="Arial"/>
                <a:cs typeface="Arial"/>
              </a:rPr>
              <a:t> </a:t>
            </a:r>
            <a:r>
              <a:rPr sz="1400" b="1" spc="-10">
                <a:solidFill>
                  <a:srgbClr val="00395F"/>
                </a:solidFill>
                <a:latin typeface="Arial"/>
                <a:cs typeface="Arial"/>
              </a:rPr>
              <a:t>goals, whether</a:t>
            </a:r>
            <a:r>
              <a:rPr sz="1400" b="1" spc="-105">
                <a:solidFill>
                  <a:srgbClr val="00395F"/>
                </a:solidFill>
                <a:latin typeface="Arial"/>
                <a:cs typeface="Arial"/>
              </a:rPr>
              <a:t> </a:t>
            </a:r>
            <a:r>
              <a:rPr sz="1400" b="1">
                <a:solidFill>
                  <a:srgbClr val="00395F"/>
                </a:solidFill>
                <a:latin typeface="Arial"/>
                <a:cs typeface="Arial"/>
              </a:rPr>
              <a:t>those</a:t>
            </a:r>
            <a:r>
              <a:rPr sz="1400" b="1" spc="-114">
                <a:solidFill>
                  <a:srgbClr val="00395F"/>
                </a:solidFill>
                <a:latin typeface="Arial"/>
                <a:cs typeface="Arial"/>
              </a:rPr>
              <a:t> </a:t>
            </a:r>
            <a:r>
              <a:rPr sz="1400" b="1">
                <a:solidFill>
                  <a:srgbClr val="00395F"/>
                </a:solidFill>
                <a:latin typeface="Arial"/>
                <a:cs typeface="Arial"/>
              </a:rPr>
              <a:t>clients</a:t>
            </a:r>
            <a:r>
              <a:rPr sz="1400" b="1" spc="25">
                <a:solidFill>
                  <a:srgbClr val="00395F"/>
                </a:solidFill>
                <a:latin typeface="Arial"/>
                <a:cs typeface="Arial"/>
              </a:rPr>
              <a:t> </a:t>
            </a:r>
            <a:r>
              <a:rPr sz="1400" b="1">
                <a:solidFill>
                  <a:srgbClr val="00395F"/>
                </a:solidFill>
                <a:latin typeface="Arial"/>
                <a:cs typeface="Arial"/>
              </a:rPr>
              <a:t>are</a:t>
            </a:r>
            <a:r>
              <a:rPr sz="1400" b="1" spc="-90">
                <a:solidFill>
                  <a:srgbClr val="00395F"/>
                </a:solidFill>
                <a:latin typeface="Arial"/>
                <a:cs typeface="Arial"/>
              </a:rPr>
              <a:t> </a:t>
            </a:r>
            <a:r>
              <a:rPr sz="1400" b="1">
                <a:solidFill>
                  <a:srgbClr val="00395F"/>
                </a:solidFill>
                <a:latin typeface="Arial"/>
                <a:cs typeface="Arial"/>
              </a:rPr>
              <a:t>seeking</a:t>
            </a:r>
            <a:r>
              <a:rPr sz="1400" b="1" spc="-25">
                <a:solidFill>
                  <a:srgbClr val="00395F"/>
                </a:solidFill>
                <a:latin typeface="Arial"/>
                <a:cs typeface="Arial"/>
              </a:rPr>
              <a:t> </a:t>
            </a:r>
            <a:r>
              <a:rPr sz="1400" b="1">
                <a:solidFill>
                  <a:srgbClr val="00395F"/>
                </a:solidFill>
                <a:latin typeface="Arial"/>
                <a:cs typeface="Arial"/>
              </a:rPr>
              <a:t>a</a:t>
            </a:r>
            <a:r>
              <a:rPr sz="1400" b="1" spc="-95">
                <a:solidFill>
                  <a:srgbClr val="00395F"/>
                </a:solidFill>
                <a:latin typeface="Arial"/>
                <a:cs typeface="Arial"/>
              </a:rPr>
              <a:t> </a:t>
            </a:r>
            <a:r>
              <a:rPr sz="1400" b="1" spc="-10">
                <a:solidFill>
                  <a:srgbClr val="00395F"/>
                </a:solidFill>
                <a:latin typeface="Arial"/>
                <a:cs typeface="Arial"/>
              </a:rPr>
              <a:t>predefined</a:t>
            </a:r>
            <a:r>
              <a:rPr sz="1400" b="1" spc="-65">
                <a:solidFill>
                  <a:srgbClr val="00395F"/>
                </a:solidFill>
                <a:latin typeface="Arial"/>
                <a:cs typeface="Arial"/>
              </a:rPr>
              <a:t> </a:t>
            </a:r>
            <a:r>
              <a:rPr sz="1400" b="1">
                <a:solidFill>
                  <a:srgbClr val="00395F"/>
                </a:solidFill>
                <a:latin typeface="Arial"/>
                <a:cs typeface="Arial"/>
              </a:rPr>
              <a:t>sustainable</a:t>
            </a:r>
            <a:r>
              <a:rPr sz="1400" b="1" spc="65">
                <a:solidFill>
                  <a:srgbClr val="00395F"/>
                </a:solidFill>
                <a:latin typeface="Arial"/>
                <a:cs typeface="Arial"/>
              </a:rPr>
              <a:t> </a:t>
            </a:r>
            <a:r>
              <a:rPr sz="1400" b="1">
                <a:solidFill>
                  <a:srgbClr val="00395F"/>
                </a:solidFill>
                <a:latin typeface="Arial"/>
                <a:cs typeface="Arial"/>
              </a:rPr>
              <a:t>fixed</a:t>
            </a:r>
            <a:r>
              <a:rPr sz="1400" b="1" spc="-55">
                <a:solidFill>
                  <a:srgbClr val="00395F"/>
                </a:solidFill>
                <a:latin typeface="Arial"/>
                <a:cs typeface="Arial"/>
              </a:rPr>
              <a:t> </a:t>
            </a:r>
            <a:r>
              <a:rPr sz="1400" b="1">
                <a:solidFill>
                  <a:srgbClr val="00395F"/>
                </a:solidFill>
                <a:latin typeface="Arial"/>
                <a:cs typeface="Arial"/>
              </a:rPr>
              <a:t>income</a:t>
            </a:r>
            <a:r>
              <a:rPr sz="1400" b="1" spc="15">
                <a:solidFill>
                  <a:srgbClr val="00395F"/>
                </a:solidFill>
                <a:latin typeface="Arial"/>
                <a:cs typeface="Arial"/>
              </a:rPr>
              <a:t> </a:t>
            </a:r>
            <a:r>
              <a:rPr sz="1400" b="1" spc="-30">
                <a:solidFill>
                  <a:srgbClr val="00395F"/>
                </a:solidFill>
                <a:latin typeface="Arial"/>
                <a:cs typeface="Arial"/>
              </a:rPr>
              <a:t>strategy</a:t>
            </a:r>
            <a:r>
              <a:rPr sz="1400" b="1" spc="-155">
                <a:solidFill>
                  <a:srgbClr val="00395F"/>
                </a:solidFill>
                <a:latin typeface="Arial"/>
                <a:cs typeface="Arial"/>
              </a:rPr>
              <a:t> </a:t>
            </a:r>
            <a:r>
              <a:rPr sz="1400" b="1">
                <a:solidFill>
                  <a:srgbClr val="00395F"/>
                </a:solidFill>
                <a:latin typeface="Arial"/>
                <a:cs typeface="Arial"/>
              </a:rPr>
              <a:t>or</a:t>
            </a:r>
            <a:r>
              <a:rPr sz="1400" b="1" spc="-60">
                <a:solidFill>
                  <a:srgbClr val="00395F"/>
                </a:solidFill>
                <a:latin typeface="Arial"/>
                <a:cs typeface="Arial"/>
              </a:rPr>
              <a:t> </a:t>
            </a:r>
            <a:r>
              <a:rPr sz="1400" b="1">
                <a:solidFill>
                  <a:srgbClr val="00395F"/>
                </a:solidFill>
                <a:latin typeface="Arial"/>
                <a:cs typeface="Arial"/>
              </a:rPr>
              <a:t>a</a:t>
            </a:r>
            <a:r>
              <a:rPr sz="1400" b="1" spc="-80">
                <a:solidFill>
                  <a:srgbClr val="00395F"/>
                </a:solidFill>
                <a:latin typeface="Arial"/>
                <a:cs typeface="Arial"/>
              </a:rPr>
              <a:t> </a:t>
            </a:r>
            <a:r>
              <a:rPr sz="1400" b="1" spc="-20">
                <a:solidFill>
                  <a:srgbClr val="00395F"/>
                </a:solidFill>
                <a:latin typeface="Arial"/>
                <a:cs typeface="Arial"/>
              </a:rPr>
              <a:t>more </a:t>
            </a:r>
            <a:r>
              <a:rPr sz="1400" b="1">
                <a:solidFill>
                  <a:srgbClr val="00395F"/>
                </a:solidFill>
                <a:latin typeface="Arial"/>
                <a:cs typeface="Arial"/>
              </a:rPr>
              <a:t>customized</a:t>
            </a:r>
            <a:r>
              <a:rPr sz="1400" b="1" spc="-114">
                <a:solidFill>
                  <a:srgbClr val="00395F"/>
                </a:solidFill>
                <a:latin typeface="Arial"/>
                <a:cs typeface="Arial"/>
              </a:rPr>
              <a:t> </a:t>
            </a:r>
            <a:r>
              <a:rPr sz="1400" b="1" spc="-20">
                <a:solidFill>
                  <a:srgbClr val="00395F"/>
                </a:solidFill>
                <a:latin typeface="Arial"/>
                <a:cs typeface="Arial"/>
              </a:rPr>
              <a:t>approach</a:t>
            </a:r>
            <a:r>
              <a:rPr sz="1400" b="1" spc="-165">
                <a:solidFill>
                  <a:srgbClr val="00395F"/>
                </a:solidFill>
                <a:latin typeface="Arial"/>
                <a:cs typeface="Arial"/>
              </a:rPr>
              <a:t> </a:t>
            </a:r>
            <a:r>
              <a:rPr sz="1400" b="1">
                <a:solidFill>
                  <a:srgbClr val="00395F"/>
                </a:solidFill>
                <a:latin typeface="Arial"/>
                <a:cs typeface="Arial"/>
              </a:rPr>
              <a:t>to</a:t>
            </a:r>
            <a:r>
              <a:rPr sz="1400" b="1" spc="-110">
                <a:solidFill>
                  <a:srgbClr val="00395F"/>
                </a:solidFill>
                <a:latin typeface="Arial"/>
                <a:cs typeface="Arial"/>
              </a:rPr>
              <a:t> </a:t>
            </a:r>
            <a:r>
              <a:rPr sz="1400" b="1">
                <a:solidFill>
                  <a:srgbClr val="00395F"/>
                </a:solidFill>
                <a:latin typeface="Arial"/>
                <a:cs typeface="Arial"/>
              </a:rPr>
              <a:t>applying</a:t>
            </a:r>
            <a:r>
              <a:rPr sz="1400" b="1" spc="-80">
                <a:solidFill>
                  <a:srgbClr val="00395F"/>
                </a:solidFill>
                <a:latin typeface="Arial"/>
                <a:cs typeface="Arial"/>
              </a:rPr>
              <a:t> </a:t>
            </a:r>
            <a:r>
              <a:rPr sz="1400" b="1">
                <a:solidFill>
                  <a:srgbClr val="00395F"/>
                </a:solidFill>
                <a:latin typeface="Arial"/>
                <a:cs typeface="Arial"/>
              </a:rPr>
              <a:t>their</a:t>
            </a:r>
            <a:r>
              <a:rPr sz="1400" b="1" spc="-50">
                <a:solidFill>
                  <a:srgbClr val="00395F"/>
                </a:solidFill>
                <a:latin typeface="Arial"/>
                <a:cs typeface="Arial"/>
              </a:rPr>
              <a:t> </a:t>
            </a:r>
            <a:r>
              <a:rPr sz="1400" b="1">
                <a:solidFill>
                  <a:srgbClr val="00395F"/>
                </a:solidFill>
                <a:latin typeface="Arial"/>
                <a:cs typeface="Arial"/>
              </a:rPr>
              <a:t>values</a:t>
            </a:r>
            <a:r>
              <a:rPr sz="1400" b="1" spc="-60">
                <a:solidFill>
                  <a:srgbClr val="00395F"/>
                </a:solidFill>
                <a:latin typeface="Arial"/>
                <a:cs typeface="Arial"/>
              </a:rPr>
              <a:t> </a:t>
            </a:r>
            <a:r>
              <a:rPr sz="1400" b="1" spc="-10">
                <a:solidFill>
                  <a:srgbClr val="00395F"/>
                </a:solidFill>
                <a:latin typeface="Arial"/>
                <a:cs typeface="Arial"/>
              </a:rPr>
              <a:t>and</a:t>
            </a:r>
            <a:r>
              <a:rPr sz="1400" b="1" spc="-125">
                <a:solidFill>
                  <a:srgbClr val="00395F"/>
                </a:solidFill>
                <a:latin typeface="Arial"/>
                <a:cs typeface="Arial"/>
              </a:rPr>
              <a:t> </a:t>
            </a:r>
            <a:r>
              <a:rPr sz="1400" b="1">
                <a:solidFill>
                  <a:srgbClr val="00395F"/>
                </a:solidFill>
                <a:latin typeface="Arial"/>
                <a:cs typeface="Arial"/>
              </a:rPr>
              <a:t>principles</a:t>
            </a:r>
            <a:r>
              <a:rPr sz="1400" b="1" spc="90">
                <a:solidFill>
                  <a:srgbClr val="00395F"/>
                </a:solidFill>
                <a:latin typeface="Arial"/>
                <a:cs typeface="Arial"/>
              </a:rPr>
              <a:t> </a:t>
            </a:r>
            <a:r>
              <a:rPr sz="1400" b="1">
                <a:solidFill>
                  <a:srgbClr val="00395F"/>
                </a:solidFill>
                <a:latin typeface="Arial"/>
                <a:cs typeface="Arial"/>
              </a:rPr>
              <a:t>to</a:t>
            </a:r>
            <a:r>
              <a:rPr sz="1400" b="1" spc="-114">
                <a:solidFill>
                  <a:srgbClr val="00395F"/>
                </a:solidFill>
                <a:latin typeface="Arial"/>
                <a:cs typeface="Arial"/>
              </a:rPr>
              <a:t> </a:t>
            </a:r>
            <a:r>
              <a:rPr sz="1400" b="1">
                <a:solidFill>
                  <a:srgbClr val="00395F"/>
                </a:solidFill>
                <a:latin typeface="Arial"/>
                <a:cs typeface="Arial"/>
              </a:rPr>
              <a:t>their</a:t>
            </a:r>
            <a:r>
              <a:rPr sz="1400" b="1" spc="-55">
                <a:solidFill>
                  <a:srgbClr val="00395F"/>
                </a:solidFill>
                <a:latin typeface="Arial"/>
                <a:cs typeface="Arial"/>
              </a:rPr>
              <a:t> </a:t>
            </a:r>
            <a:r>
              <a:rPr sz="1400" b="1">
                <a:solidFill>
                  <a:srgbClr val="00395F"/>
                </a:solidFill>
                <a:latin typeface="Arial"/>
                <a:cs typeface="Arial"/>
              </a:rPr>
              <a:t>bond</a:t>
            </a:r>
            <a:r>
              <a:rPr sz="1400" b="1" spc="-95">
                <a:solidFill>
                  <a:srgbClr val="00395F"/>
                </a:solidFill>
                <a:latin typeface="Arial"/>
                <a:cs typeface="Arial"/>
              </a:rPr>
              <a:t> </a:t>
            </a:r>
            <a:r>
              <a:rPr sz="1400" b="1" spc="-10">
                <a:solidFill>
                  <a:srgbClr val="00395F"/>
                </a:solidFill>
                <a:latin typeface="Arial"/>
                <a:cs typeface="Arial"/>
              </a:rPr>
              <a:t>portfolios.</a:t>
            </a:r>
            <a:endParaRPr sz="1400">
              <a:latin typeface="Arial"/>
              <a:cs typeface="Arial"/>
            </a:endParaRPr>
          </a:p>
        </p:txBody>
      </p:sp>
      <p:grpSp>
        <p:nvGrpSpPr>
          <p:cNvPr id="9" name="Group 8">
            <a:extLst>
              <a:ext uri="{FF2B5EF4-FFF2-40B4-BE49-F238E27FC236}">
                <a16:creationId xmlns:a16="http://schemas.microsoft.com/office/drawing/2014/main" id="{A044943D-9A59-4A79-8C9C-6EFDD840FDF2}"/>
              </a:ext>
            </a:extLst>
          </p:cNvPr>
          <p:cNvGrpSpPr/>
          <p:nvPr/>
        </p:nvGrpSpPr>
        <p:grpSpPr>
          <a:xfrm>
            <a:off x="812553" y="2756301"/>
            <a:ext cx="3531228" cy="859210"/>
            <a:chOff x="812553" y="2905444"/>
            <a:chExt cx="3531228" cy="859210"/>
          </a:xfrm>
        </p:grpSpPr>
        <p:sp>
          <p:nvSpPr>
            <p:cNvPr id="10" name="object 3">
              <a:extLst>
                <a:ext uri="{FF2B5EF4-FFF2-40B4-BE49-F238E27FC236}">
                  <a16:creationId xmlns:a16="http://schemas.microsoft.com/office/drawing/2014/main" id="{9A45F059-865E-4E1E-8027-F1D0A1EAD603}"/>
                </a:ext>
              </a:extLst>
            </p:cNvPr>
            <p:cNvSpPr txBox="1"/>
            <p:nvPr/>
          </p:nvSpPr>
          <p:spPr>
            <a:xfrm>
              <a:off x="1618361" y="2905444"/>
              <a:ext cx="2725420" cy="859210"/>
            </a:xfrm>
            <a:prstGeom prst="rect">
              <a:avLst/>
            </a:prstGeom>
          </p:spPr>
          <p:txBody>
            <a:bodyPr vert="horz" wrap="square" lIns="0" tIns="15240" rIns="0" bIns="0" rtlCol="0">
              <a:spAutoFit/>
            </a:bodyPr>
            <a:lstStyle/>
            <a:p>
              <a:pPr marL="13335" marR="5080" indent="-1270">
                <a:spcBef>
                  <a:spcPts val="120"/>
                </a:spcBef>
              </a:pPr>
              <a:r>
                <a:rPr sz="1200" b="1" spc="-10">
                  <a:solidFill>
                    <a:srgbClr val="13395F"/>
                  </a:solidFill>
                  <a:latin typeface="Arial"/>
                  <a:cs typeface="Arial"/>
                </a:rPr>
                <a:t>Sustainable</a:t>
              </a:r>
              <a:r>
                <a:rPr sz="1200" b="1" spc="-20">
                  <a:solidFill>
                    <a:srgbClr val="13395F"/>
                  </a:solidFill>
                  <a:latin typeface="Arial"/>
                  <a:cs typeface="Arial"/>
                </a:rPr>
                <a:t> </a:t>
              </a:r>
              <a:r>
                <a:rPr sz="1200" b="1" spc="-30">
                  <a:solidFill>
                    <a:srgbClr val="13395F"/>
                  </a:solidFill>
                  <a:latin typeface="Arial"/>
                  <a:cs typeface="Arial"/>
                </a:rPr>
                <a:t>Core</a:t>
              </a:r>
              <a:r>
                <a:rPr sz="1200" b="1" spc="-145">
                  <a:solidFill>
                    <a:srgbClr val="13395F"/>
                  </a:solidFill>
                  <a:latin typeface="Arial"/>
                  <a:cs typeface="Arial"/>
                </a:rPr>
                <a:t> </a:t>
              </a:r>
              <a:r>
                <a:rPr sz="1200" b="1">
                  <a:solidFill>
                    <a:srgbClr val="13395F"/>
                  </a:solidFill>
                  <a:latin typeface="Arial"/>
                  <a:cs typeface="Arial"/>
                </a:rPr>
                <a:t>Fixed</a:t>
              </a:r>
              <a:r>
                <a:rPr sz="1200" b="1" spc="-30">
                  <a:solidFill>
                    <a:srgbClr val="13395F"/>
                  </a:solidFill>
                  <a:latin typeface="Arial"/>
                  <a:cs typeface="Arial"/>
                </a:rPr>
                <a:t> </a:t>
              </a:r>
              <a:r>
                <a:rPr sz="1200" b="1">
                  <a:solidFill>
                    <a:srgbClr val="13395F"/>
                  </a:solidFill>
                  <a:latin typeface="Arial"/>
                  <a:cs typeface="Arial"/>
                </a:rPr>
                <a:t>Income</a:t>
              </a:r>
              <a:r>
                <a:rPr sz="1200" b="1" spc="445">
                  <a:solidFill>
                    <a:srgbClr val="13395F"/>
                  </a:solidFill>
                  <a:latin typeface="Arial"/>
                  <a:cs typeface="Arial"/>
                </a:rPr>
                <a:t> </a:t>
              </a:r>
              <a:endParaRPr lang="en-US" sz="1200" b="1" spc="445">
                <a:solidFill>
                  <a:srgbClr val="13395F"/>
                </a:solidFill>
                <a:latin typeface="Arial"/>
                <a:cs typeface="Arial"/>
              </a:endParaRPr>
            </a:p>
            <a:p>
              <a:pPr marL="13335" marR="5080" indent="-1270">
                <a:spcBef>
                  <a:spcPts val="120"/>
                </a:spcBef>
              </a:pPr>
              <a:r>
                <a:rPr sz="1050" spc="-10">
                  <a:solidFill>
                    <a:srgbClr val="13395F"/>
                  </a:solidFill>
                  <a:latin typeface="Arial"/>
                  <a:cs typeface="Arial"/>
                </a:rPr>
                <a:t>Broad </a:t>
              </a:r>
              <a:r>
                <a:rPr sz="1050">
                  <a:solidFill>
                    <a:srgbClr val="13395F"/>
                  </a:solidFill>
                  <a:latin typeface="Arial"/>
                  <a:cs typeface="Arial"/>
                </a:rPr>
                <a:t>portfolio</a:t>
              </a:r>
              <a:r>
                <a:rPr sz="1050" spc="-75">
                  <a:solidFill>
                    <a:srgbClr val="13395F"/>
                  </a:solidFill>
                  <a:latin typeface="Arial"/>
                  <a:cs typeface="Arial"/>
                </a:rPr>
                <a:t> </a:t>
              </a:r>
              <a:r>
                <a:rPr sz="1050" spc="-10">
                  <a:solidFill>
                    <a:srgbClr val="13395F"/>
                  </a:solidFill>
                  <a:latin typeface="Arial"/>
                  <a:cs typeface="Arial"/>
                </a:rPr>
                <a:t>of</a:t>
              </a:r>
              <a:r>
                <a:rPr sz="1050" spc="-110">
                  <a:solidFill>
                    <a:srgbClr val="13395F"/>
                  </a:solidFill>
                  <a:latin typeface="Arial"/>
                  <a:cs typeface="Arial"/>
                </a:rPr>
                <a:t> </a:t>
              </a:r>
              <a:r>
                <a:rPr sz="1050">
                  <a:solidFill>
                    <a:srgbClr val="13395F"/>
                  </a:solidFill>
                  <a:latin typeface="Arial"/>
                  <a:cs typeface="Arial"/>
                </a:rPr>
                <a:t>fixed</a:t>
              </a:r>
              <a:r>
                <a:rPr sz="1050" spc="20">
                  <a:solidFill>
                    <a:srgbClr val="13395F"/>
                  </a:solidFill>
                  <a:latin typeface="Arial"/>
                  <a:cs typeface="Arial"/>
                </a:rPr>
                <a:t> </a:t>
              </a:r>
              <a:r>
                <a:rPr sz="1050">
                  <a:solidFill>
                    <a:srgbClr val="13395F"/>
                  </a:solidFill>
                  <a:latin typeface="Arial"/>
                  <a:cs typeface="Arial"/>
                </a:rPr>
                <a:t>income</a:t>
              </a:r>
              <a:r>
                <a:rPr sz="1050" spc="45">
                  <a:solidFill>
                    <a:srgbClr val="13395F"/>
                  </a:solidFill>
                  <a:latin typeface="Arial"/>
                  <a:cs typeface="Arial"/>
                </a:rPr>
                <a:t> </a:t>
              </a:r>
              <a:r>
                <a:rPr sz="1050" spc="-10">
                  <a:solidFill>
                    <a:srgbClr val="13395F"/>
                  </a:solidFill>
                  <a:latin typeface="Arial"/>
                  <a:cs typeface="Arial"/>
                </a:rPr>
                <a:t>securities</a:t>
              </a:r>
              <a:r>
                <a:rPr sz="1050" spc="-5">
                  <a:solidFill>
                    <a:srgbClr val="13395F"/>
                  </a:solidFill>
                  <a:latin typeface="Arial"/>
                  <a:cs typeface="Arial"/>
                </a:rPr>
                <a:t> </a:t>
              </a:r>
              <a:r>
                <a:rPr sz="1050">
                  <a:solidFill>
                    <a:srgbClr val="13395F"/>
                  </a:solidFill>
                  <a:latin typeface="Arial"/>
                  <a:cs typeface="Arial"/>
                </a:rPr>
                <a:t>selected</a:t>
              </a:r>
              <a:r>
                <a:rPr sz="1050" spc="-15">
                  <a:solidFill>
                    <a:srgbClr val="13395F"/>
                  </a:solidFill>
                  <a:latin typeface="Arial"/>
                  <a:cs typeface="Arial"/>
                </a:rPr>
                <a:t> </a:t>
              </a:r>
              <a:r>
                <a:rPr sz="1050" spc="-25">
                  <a:solidFill>
                    <a:srgbClr val="13395F"/>
                  </a:solidFill>
                  <a:latin typeface="Arial"/>
                  <a:cs typeface="Arial"/>
                </a:rPr>
                <a:t>on </a:t>
              </a:r>
              <a:r>
                <a:rPr sz="1050">
                  <a:solidFill>
                    <a:srgbClr val="13395F"/>
                  </a:solidFill>
                  <a:latin typeface="Arial"/>
                  <a:cs typeface="Arial"/>
                </a:rPr>
                <a:t>fundamental</a:t>
              </a:r>
              <a:r>
                <a:rPr sz="1050" spc="185">
                  <a:solidFill>
                    <a:srgbClr val="13395F"/>
                  </a:solidFill>
                  <a:latin typeface="Arial"/>
                  <a:cs typeface="Arial"/>
                </a:rPr>
                <a:t> </a:t>
              </a:r>
              <a:r>
                <a:rPr sz="1050" spc="-30">
                  <a:solidFill>
                    <a:srgbClr val="13395F"/>
                  </a:solidFill>
                  <a:latin typeface="Arial"/>
                  <a:cs typeface="Arial"/>
                </a:rPr>
                <a:t>credit</a:t>
              </a:r>
              <a:r>
                <a:rPr sz="1050" spc="-125">
                  <a:solidFill>
                    <a:srgbClr val="13395F"/>
                  </a:solidFill>
                  <a:latin typeface="Arial"/>
                  <a:cs typeface="Arial"/>
                </a:rPr>
                <a:t> </a:t>
              </a:r>
              <a:r>
                <a:rPr sz="1050">
                  <a:solidFill>
                    <a:srgbClr val="13395F"/>
                  </a:solidFill>
                  <a:latin typeface="Arial"/>
                  <a:cs typeface="Arial"/>
                </a:rPr>
                <a:t>and</a:t>
              </a:r>
              <a:r>
                <a:rPr sz="1050" spc="75">
                  <a:solidFill>
                    <a:srgbClr val="13395F"/>
                  </a:solidFill>
                  <a:latin typeface="Arial"/>
                  <a:cs typeface="Arial"/>
                </a:rPr>
                <a:t> </a:t>
              </a:r>
              <a:r>
                <a:rPr sz="1050" spc="-20">
                  <a:solidFill>
                    <a:srgbClr val="13395F"/>
                  </a:solidFill>
                  <a:latin typeface="Arial"/>
                  <a:cs typeface="Arial"/>
                </a:rPr>
                <a:t>ESG</a:t>
              </a:r>
              <a:r>
                <a:rPr sz="1050" spc="-130">
                  <a:solidFill>
                    <a:srgbClr val="13395F"/>
                  </a:solidFill>
                  <a:latin typeface="Arial"/>
                  <a:cs typeface="Arial"/>
                </a:rPr>
                <a:t> </a:t>
              </a:r>
              <a:r>
                <a:rPr sz="1050">
                  <a:solidFill>
                    <a:srgbClr val="13395F"/>
                  </a:solidFill>
                  <a:latin typeface="Arial"/>
                  <a:cs typeface="Arial"/>
                </a:rPr>
                <a:t>merits,</a:t>
              </a:r>
              <a:r>
                <a:rPr sz="1050" spc="40">
                  <a:solidFill>
                    <a:srgbClr val="13395F"/>
                  </a:solidFill>
                  <a:latin typeface="Arial"/>
                  <a:cs typeface="Arial"/>
                </a:rPr>
                <a:t> </a:t>
              </a:r>
              <a:r>
                <a:rPr sz="1050" spc="-20">
                  <a:solidFill>
                    <a:srgbClr val="13395F"/>
                  </a:solidFill>
                  <a:latin typeface="Arial"/>
                  <a:cs typeface="Arial"/>
                </a:rPr>
                <a:t>that</a:t>
              </a:r>
              <a:r>
                <a:rPr sz="1050" spc="500">
                  <a:solidFill>
                    <a:srgbClr val="13395F"/>
                  </a:solidFill>
                  <a:latin typeface="Arial"/>
                  <a:cs typeface="Arial"/>
                </a:rPr>
                <a:t> </a:t>
              </a:r>
              <a:r>
                <a:rPr sz="1050">
                  <a:solidFill>
                    <a:srgbClr val="13395F"/>
                  </a:solidFill>
                  <a:latin typeface="Arial"/>
                  <a:cs typeface="Arial"/>
                </a:rPr>
                <a:t>seeks</a:t>
              </a:r>
              <a:r>
                <a:rPr sz="1050" spc="75">
                  <a:solidFill>
                    <a:srgbClr val="13395F"/>
                  </a:solidFill>
                  <a:latin typeface="Arial"/>
                  <a:cs typeface="Arial"/>
                </a:rPr>
                <a:t> </a:t>
              </a:r>
              <a:r>
                <a:rPr sz="1050" spc="-40">
                  <a:solidFill>
                    <a:srgbClr val="13395F"/>
                  </a:solidFill>
                  <a:latin typeface="Arial"/>
                  <a:cs typeface="Arial"/>
                </a:rPr>
                <a:t>long-</a:t>
              </a:r>
              <a:r>
                <a:rPr sz="1050">
                  <a:solidFill>
                    <a:srgbClr val="13395F"/>
                  </a:solidFill>
                  <a:latin typeface="Arial"/>
                  <a:cs typeface="Arial"/>
                </a:rPr>
                <a:t>term</a:t>
              </a:r>
              <a:r>
                <a:rPr sz="1050" spc="45">
                  <a:solidFill>
                    <a:srgbClr val="13395F"/>
                  </a:solidFill>
                  <a:latin typeface="Arial"/>
                  <a:cs typeface="Arial"/>
                </a:rPr>
                <a:t> </a:t>
              </a:r>
              <a:r>
                <a:rPr sz="1050" spc="-10">
                  <a:solidFill>
                    <a:srgbClr val="13395F"/>
                  </a:solidFill>
                  <a:latin typeface="Arial"/>
                  <a:cs typeface="Arial"/>
                </a:rPr>
                <a:t>outperformance</a:t>
              </a:r>
              <a:r>
                <a:rPr sz="1050" spc="20">
                  <a:solidFill>
                    <a:srgbClr val="13395F"/>
                  </a:solidFill>
                  <a:latin typeface="Arial"/>
                  <a:cs typeface="Arial"/>
                </a:rPr>
                <a:t> </a:t>
              </a:r>
              <a:r>
                <a:rPr sz="1050" spc="-10">
                  <a:solidFill>
                    <a:srgbClr val="13395F"/>
                  </a:solidFill>
                  <a:latin typeface="Arial"/>
                  <a:cs typeface="Arial"/>
                </a:rPr>
                <a:t>vs.</a:t>
              </a:r>
              <a:r>
                <a:rPr sz="1050" spc="-75">
                  <a:solidFill>
                    <a:srgbClr val="13395F"/>
                  </a:solidFill>
                  <a:latin typeface="Arial"/>
                  <a:cs typeface="Arial"/>
                </a:rPr>
                <a:t> </a:t>
              </a:r>
              <a:r>
                <a:rPr sz="1050" spc="-25">
                  <a:solidFill>
                    <a:srgbClr val="13395F"/>
                  </a:solidFill>
                  <a:latin typeface="Arial"/>
                  <a:cs typeface="Arial"/>
                </a:rPr>
                <a:t>the </a:t>
              </a:r>
              <a:r>
                <a:rPr sz="1050">
                  <a:solidFill>
                    <a:srgbClr val="13395F"/>
                  </a:solidFill>
                  <a:latin typeface="Arial"/>
                  <a:cs typeface="Arial"/>
                </a:rPr>
                <a:t>Bloomberg</a:t>
              </a:r>
              <a:r>
                <a:rPr sz="1050" spc="10">
                  <a:solidFill>
                    <a:srgbClr val="13395F"/>
                  </a:solidFill>
                  <a:latin typeface="Arial"/>
                  <a:cs typeface="Arial"/>
                </a:rPr>
                <a:t> </a:t>
              </a:r>
              <a:r>
                <a:rPr sz="1050">
                  <a:solidFill>
                    <a:srgbClr val="13395F"/>
                  </a:solidFill>
                  <a:latin typeface="Arial"/>
                  <a:cs typeface="Arial"/>
                </a:rPr>
                <a:t>U.S.Aggregate</a:t>
              </a:r>
              <a:r>
                <a:rPr sz="1050" spc="60">
                  <a:solidFill>
                    <a:srgbClr val="13395F"/>
                  </a:solidFill>
                  <a:latin typeface="Arial"/>
                  <a:cs typeface="Arial"/>
                </a:rPr>
                <a:t> </a:t>
              </a:r>
              <a:r>
                <a:rPr sz="1050" spc="-25">
                  <a:solidFill>
                    <a:srgbClr val="13395F"/>
                  </a:solidFill>
                  <a:latin typeface="Arial"/>
                  <a:cs typeface="Arial"/>
                </a:rPr>
                <a:t>Bond</a:t>
              </a:r>
              <a:r>
                <a:rPr sz="1050" spc="-80">
                  <a:solidFill>
                    <a:srgbClr val="13395F"/>
                  </a:solidFill>
                  <a:latin typeface="Arial"/>
                  <a:cs typeface="Arial"/>
                </a:rPr>
                <a:t> </a:t>
              </a:r>
              <a:r>
                <a:rPr sz="1050" spc="-10">
                  <a:solidFill>
                    <a:srgbClr val="13395F"/>
                  </a:solidFill>
                  <a:latin typeface="Arial"/>
                  <a:cs typeface="Arial"/>
                </a:rPr>
                <a:t>Index.</a:t>
              </a:r>
              <a:endParaRPr sz="1050">
                <a:latin typeface="Arial"/>
                <a:cs typeface="Arial"/>
              </a:endParaRPr>
            </a:p>
          </p:txBody>
        </p:sp>
        <p:pic>
          <p:nvPicPr>
            <p:cNvPr id="11" name="object 6">
              <a:extLst>
                <a:ext uri="{FF2B5EF4-FFF2-40B4-BE49-F238E27FC236}">
                  <a16:creationId xmlns:a16="http://schemas.microsoft.com/office/drawing/2014/main" id="{8A3038DC-6506-4693-B53D-17D5B594722A}"/>
                </a:ext>
              </a:extLst>
            </p:cNvPr>
            <p:cNvPicPr/>
            <p:nvPr/>
          </p:nvPicPr>
          <p:blipFill>
            <a:blip r:embed="rId3" cstate="print"/>
            <a:stretch>
              <a:fillRect/>
            </a:stretch>
          </p:blipFill>
          <p:spPr>
            <a:xfrm>
              <a:off x="812553" y="3057019"/>
              <a:ext cx="544055" cy="535685"/>
            </a:xfrm>
            <a:prstGeom prst="rect">
              <a:avLst/>
            </a:prstGeom>
          </p:spPr>
        </p:pic>
      </p:grpSp>
      <p:sp>
        <p:nvSpPr>
          <p:cNvPr id="12" name="object 11">
            <a:extLst>
              <a:ext uri="{FF2B5EF4-FFF2-40B4-BE49-F238E27FC236}">
                <a16:creationId xmlns:a16="http://schemas.microsoft.com/office/drawing/2014/main" id="{79D725C0-A7F4-4F92-94A8-87495A46C0DD}"/>
              </a:ext>
            </a:extLst>
          </p:cNvPr>
          <p:cNvSpPr/>
          <p:nvPr/>
        </p:nvSpPr>
        <p:spPr>
          <a:xfrm>
            <a:off x="707398" y="2106397"/>
            <a:ext cx="3982720" cy="589280"/>
          </a:xfrm>
          <a:custGeom>
            <a:avLst/>
            <a:gdLst/>
            <a:ahLst/>
            <a:cxnLst/>
            <a:rect l="l" t="t" r="r" b="b"/>
            <a:pathLst>
              <a:path w="3982720" h="589280">
                <a:moveTo>
                  <a:pt x="3982720" y="0"/>
                </a:moveTo>
                <a:lnTo>
                  <a:pt x="0" y="0"/>
                </a:lnTo>
                <a:lnTo>
                  <a:pt x="0" y="589279"/>
                </a:lnTo>
                <a:lnTo>
                  <a:pt x="3982720" y="589279"/>
                </a:lnTo>
                <a:lnTo>
                  <a:pt x="3982720" y="0"/>
                </a:lnTo>
                <a:close/>
              </a:path>
            </a:pathLst>
          </a:custGeom>
          <a:solidFill>
            <a:srgbClr val="00395F"/>
          </a:solidFill>
        </p:spPr>
        <p:txBody>
          <a:bodyPr wrap="square" lIns="0" tIns="0" rIns="0" bIns="0" rtlCol="0"/>
          <a:lstStyle/>
          <a:p>
            <a:endParaRPr/>
          </a:p>
        </p:txBody>
      </p:sp>
      <p:sp>
        <p:nvSpPr>
          <p:cNvPr id="13" name="object 12">
            <a:extLst>
              <a:ext uri="{FF2B5EF4-FFF2-40B4-BE49-F238E27FC236}">
                <a16:creationId xmlns:a16="http://schemas.microsoft.com/office/drawing/2014/main" id="{93AD0F73-CECD-4672-A41C-22B1739236F2}"/>
              </a:ext>
            </a:extLst>
          </p:cNvPr>
          <p:cNvSpPr txBox="1"/>
          <p:nvPr/>
        </p:nvSpPr>
        <p:spPr>
          <a:xfrm>
            <a:off x="1621797" y="2270444"/>
            <a:ext cx="3982720" cy="226344"/>
          </a:xfrm>
          <a:prstGeom prst="rect">
            <a:avLst/>
          </a:prstGeom>
        </p:spPr>
        <p:txBody>
          <a:bodyPr vert="horz" wrap="square" lIns="0" tIns="3175" rIns="0" bIns="0" rtlCol="0" anchor="ctr">
            <a:spAutoFit/>
          </a:bodyPr>
          <a:lstStyle/>
          <a:p>
            <a:pPr>
              <a:lnSpc>
                <a:spcPct val="100000"/>
              </a:lnSpc>
            </a:pPr>
            <a:r>
              <a:rPr sz="1450" b="1">
                <a:solidFill>
                  <a:srgbClr val="FFFFFF"/>
                </a:solidFill>
                <a:latin typeface="Arial"/>
                <a:cs typeface="Arial"/>
              </a:rPr>
              <a:t>Sustainable</a:t>
            </a:r>
            <a:r>
              <a:rPr sz="1450" b="1" spc="10">
                <a:solidFill>
                  <a:srgbClr val="FFFFFF"/>
                </a:solidFill>
                <a:latin typeface="Arial"/>
                <a:cs typeface="Arial"/>
              </a:rPr>
              <a:t> </a:t>
            </a:r>
            <a:r>
              <a:rPr sz="1450" b="1" spc="-10">
                <a:solidFill>
                  <a:srgbClr val="FFFFFF"/>
                </a:solidFill>
                <a:latin typeface="Arial"/>
                <a:cs typeface="Arial"/>
              </a:rPr>
              <a:t>Fixed</a:t>
            </a:r>
            <a:r>
              <a:rPr sz="1450" b="1" spc="-90">
                <a:solidFill>
                  <a:srgbClr val="FFFFFF"/>
                </a:solidFill>
                <a:latin typeface="Arial"/>
                <a:cs typeface="Arial"/>
              </a:rPr>
              <a:t> </a:t>
            </a:r>
            <a:r>
              <a:rPr sz="1450" b="1" spc="-10">
                <a:solidFill>
                  <a:srgbClr val="FFFFFF"/>
                </a:solidFill>
                <a:latin typeface="Arial"/>
                <a:cs typeface="Arial"/>
              </a:rPr>
              <a:t>Income</a:t>
            </a:r>
            <a:endParaRPr sz="1450">
              <a:latin typeface="Arial"/>
              <a:cs typeface="Arial"/>
            </a:endParaRPr>
          </a:p>
        </p:txBody>
      </p:sp>
      <p:grpSp>
        <p:nvGrpSpPr>
          <p:cNvPr id="14" name="object 13">
            <a:extLst>
              <a:ext uri="{FF2B5EF4-FFF2-40B4-BE49-F238E27FC236}">
                <a16:creationId xmlns:a16="http://schemas.microsoft.com/office/drawing/2014/main" id="{E0E37DAE-2117-4E63-9BEF-BCA8071F3EE3}"/>
              </a:ext>
            </a:extLst>
          </p:cNvPr>
          <p:cNvGrpSpPr/>
          <p:nvPr/>
        </p:nvGrpSpPr>
        <p:grpSpPr>
          <a:xfrm>
            <a:off x="951238" y="2163230"/>
            <a:ext cx="570230" cy="475615"/>
            <a:chOff x="944880" y="2444114"/>
            <a:chExt cx="570230" cy="475615"/>
          </a:xfrm>
        </p:grpSpPr>
        <p:sp>
          <p:nvSpPr>
            <p:cNvPr id="15" name="object 14">
              <a:extLst>
                <a:ext uri="{FF2B5EF4-FFF2-40B4-BE49-F238E27FC236}">
                  <a16:creationId xmlns:a16="http://schemas.microsoft.com/office/drawing/2014/main" id="{2EAFD5A7-8D4F-4F7E-BEC5-619ECB985844}"/>
                </a:ext>
              </a:extLst>
            </p:cNvPr>
            <p:cNvSpPr/>
            <p:nvPr/>
          </p:nvSpPr>
          <p:spPr>
            <a:xfrm>
              <a:off x="1509902" y="2444114"/>
              <a:ext cx="0" cy="475615"/>
            </a:xfrm>
            <a:custGeom>
              <a:avLst/>
              <a:gdLst/>
              <a:ahLst/>
              <a:cxnLst/>
              <a:rect l="l" t="t" r="r" b="b"/>
              <a:pathLst>
                <a:path h="475614">
                  <a:moveTo>
                    <a:pt x="0" y="0"/>
                  </a:moveTo>
                  <a:lnTo>
                    <a:pt x="0" y="475094"/>
                  </a:lnTo>
                </a:path>
              </a:pathLst>
            </a:custGeom>
            <a:ln w="9906">
              <a:solidFill>
                <a:srgbClr val="FFFFFF"/>
              </a:solidFill>
            </a:ln>
          </p:spPr>
          <p:txBody>
            <a:bodyPr wrap="square" lIns="0" tIns="0" rIns="0" bIns="0" rtlCol="0"/>
            <a:lstStyle/>
            <a:p>
              <a:endParaRPr/>
            </a:p>
          </p:txBody>
        </p:sp>
        <p:pic>
          <p:nvPicPr>
            <p:cNvPr id="16" name="object 15">
              <a:extLst>
                <a:ext uri="{FF2B5EF4-FFF2-40B4-BE49-F238E27FC236}">
                  <a16:creationId xmlns:a16="http://schemas.microsoft.com/office/drawing/2014/main" id="{25C6BD62-50C4-4653-83A2-B1F012028122}"/>
                </a:ext>
              </a:extLst>
            </p:cNvPr>
            <p:cNvPicPr/>
            <p:nvPr/>
          </p:nvPicPr>
          <p:blipFill>
            <a:blip r:embed="rId4" cstate="print"/>
            <a:stretch>
              <a:fillRect/>
            </a:stretch>
          </p:blipFill>
          <p:spPr>
            <a:xfrm>
              <a:off x="944880" y="2448305"/>
              <a:ext cx="426719" cy="426719"/>
            </a:xfrm>
            <a:prstGeom prst="rect">
              <a:avLst/>
            </a:prstGeom>
          </p:spPr>
        </p:pic>
      </p:grpSp>
      <p:grpSp>
        <p:nvGrpSpPr>
          <p:cNvPr id="17" name="object 16">
            <a:extLst>
              <a:ext uri="{FF2B5EF4-FFF2-40B4-BE49-F238E27FC236}">
                <a16:creationId xmlns:a16="http://schemas.microsoft.com/office/drawing/2014/main" id="{F618496E-869B-417E-9D64-076F528FFE69}"/>
              </a:ext>
            </a:extLst>
          </p:cNvPr>
          <p:cNvGrpSpPr/>
          <p:nvPr/>
        </p:nvGrpSpPr>
        <p:grpSpPr>
          <a:xfrm>
            <a:off x="5330452" y="2117066"/>
            <a:ext cx="3982720" cy="588645"/>
            <a:chOff x="5324094" y="2398014"/>
            <a:chExt cx="3982720" cy="588645"/>
          </a:xfrm>
        </p:grpSpPr>
        <p:sp>
          <p:nvSpPr>
            <p:cNvPr id="18" name="object 17">
              <a:extLst>
                <a:ext uri="{FF2B5EF4-FFF2-40B4-BE49-F238E27FC236}">
                  <a16:creationId xmlns:a16="http://schemas.microsoft.com/office/drawing/2014/main" id="{5DD307DE-B187-49A8-A017-D4B2948D2748}"/>
                </a:ext>
              </a:extLst>
            </p:cNvPr>
            <p:cNvSpPr/>
            <p:nvPr/>
          </p:nvSpPr>
          <p:spPr>
            <a:xfrm>
              <a:off x="5324094" y="2398014"/>
              <a:ext cx="3982720" cy="588645"/>
            </a:xfrm>
            <a:custGeom>
              <a:avLst/>
              <a:gdLst/>
              <a:ahLst/>
              <a:cxnLst/>
              <a:rect l="l" t="t" r="r" b="b"/>
              <a:pathLst>
                <a:path w="3982720" h="588644">
                  <a:moveTo>
                    <a:pt x="3982592" y="0"/>
                  </a:moveTo>
                  <a:lnTo>
                    <a:pt x="0" y="0"/>
                  </a:lnTo>
                  <a:lnTo>
                    <a:pt x="0" y="588645"/>
                  </a:lnTo>
                  <a:lnTo>
                    <a:pt x="3982592" y="588645"/>
                  </a:lnTo>
                  <a:lnTo>
                    <a:pt x="3982592" y="0"/>
                  </a:lnTo>
                  <a:close/>
                </a:path>
              </a:pathLst>
            </a:custGeom>
            <a:solidFill>
              <a:srgbClr val="00395F"/>
            </a:solidFill>
          </p:spPr>
          <p:txBody>
            <a:bodyPr wrap="square" lIns="0" tIns="0" rIns="0" bIns="0" rtlCol="0"/>
            <a:lstStyle/>
            <a:p>
              <a:endParaRPr/>
            </a:p>
          </p:txBody>
        </p:sp>
        <p:sp>
          <p:nvSpPr>
            <p:cNvPr id="19" name="object 18">
              <a:extLst>
                <a:ext uri="{FF2B5EF4-FFF2-40B4-BE49-F238E27FC236}">
                  <a16:creationId xmlns:a16="http://schemas.microsoft.com/office/drawing/2014/main" id="{8140E659-1869-4BAF-ADF2-5B73E94CD53D}"/>
                </a:ext>
              </a:extLst>
            </p:cNvPr>
            <p:cNvSpPr/>
            <p:nvPr/>
          </p:nvSpPr>
          <p:spPr>
            <a:xfrm>
              <a:off x="6111620" y="2447163"/>
              <a:ext cx="0" cy="472440"/>
            </a:xfrm>
            <a:custGeom>
              <a:avLst/>
              <a:gdLst/>
              <a:ahLst/>
              <a:cxnLst/>
              <a:rect l="l" t="t" r="r" b="b"/>
              <a:pathLst>
                <a:path h="472439">
                  <a:moveTo>
                    <a:pt x="0" y="0"/>
                  </a:moveTo>
                  <a:lnTo>
                    <a:pt x="0" y="472427"/>
                  </a:lnTo>
                </a:path>
              </a:pathLst>
            </a:custGeom>
            <a:ln w="9906">
              <a:solidFill>
                <a:srgbClr val="FFFFFF"/>
              </a:solidFill>
            </a:ln>
          </p:spPr>
          <p:txBody>
            <a:bodyPr wrap="square" lIns="0" tIns="0" rIns="0" bIns="0" rtlCol="0"/>
            <a:lstStyle/>
            <a:p>
              <a:endParaRPr/>
            </a:p>
          </p:txBody>
        </p:sp>
      </p:grpSp>
      <p:sp>
        <p:nvSpPr>
          <p:cNvPr id="20" name="object 19">
            <a:extLst>
              <a:ext uri="{FF2B5EF4-FFF2-40B4-BE49-F238E27FC236}">
                <a16:creationId xmlns:a16="http://schemas.microsoft.com/office/drawing/2014/main" id="{F364E1D1-3473-42D6-90AE-EC0838CB1AE3}"/>
              </a:ext>
            </a:extLst>
          </p:cNvPr>
          <p:cNvSpPr txBox="1"/>
          <p:nvPr/>
        </p:nvSpPr>
        <p:spPr>
          <a:xfrm>
            <a:off x="6222503" y="2298536"/>
            <a:ext cx="3982720" cy="225703"/>
          </a:xfrm>
          <a:prstGeom prst="rect">
            <a:avLst/>
          </a:prstGeom>
        </p:spPr>
        <p:txBody>
          <a:bodyPr vert="horz" wrap="square" lIns="0" tIns="2540" rIns="0" bIns="0" rtlCol="0">
            <a:spAutoFit/>
          </a:bodyPr>
          <a:lstStyle/>
          <a:p>
            <a:pPr>
              <a:lnSpc>
                <a:spcPct val="100000"/>
              </a:lnSpc>
            </a:pPr>
            <a:r>
              <a:rPr sz="1450" b="1">
                <a:solidFill>
                  <a:srgbClr val="FFFFFF"/>
                </a:solidFill>
                <a:latin typeface="Arial"/>
                <a:cs typeface="Arial"/>
              </a:rPr>
              <a:t>Custom</a:t>
            </a:r>
            <a:r>
              <a:rPr sz="1450" b="1" spc="-90">
                <a:solidFill>
                  <a:srgbClr val="FFFFFF"/>
                </a:solidFill>
                <a:latin typeface="Arial"/>
                <a:cs typeface="Arial"/>
              </a:rPr>
              <a:t> </a:t>
            </a:r>
            <a:r>
              <a:rPr sz="1450" b="1" spc="-10">
                <a:solidFill>
                  <a:srgbClr val="FFFFFF"/>
                </a:solidFill>
                <a:latin typeface="Arial"/>
                <a:cs typeface="Arial"/>
              </a:rPr>
              <a:t>Portfolios</a:t>
            </a:r>
            <a:endParaRPr sz="1450">
              <a:latin typeface="Arial"/>
              <a:cs typeface="Arial"/>
            </a:endParaRPr>
          </a:p>
        </p:txBody>
      </p:sp>
      <p:pic>
        <p:nvPicPr>
          <p:cNvPr id="21" name="object 20">
            <a:extLst>
              <a:ext uri="{FF2B5EF4-FFF2-40B4-BE49-F238E27FC236}">
                <a16:creationId xmlns:a16="http://schemas.microsoft.com/office/drawing/2014/main" id="{015E0D50-9A65-4E3F-BC47-899E56DC43B0}"/>
              </a:ext>
            </a:extLst>
          </p:cNvPr>
          <p:cNvPicPr/>
          <p:nvPr/>
        </p:nvPicPr>
        <p:blipFill>
          <a:blip r:embed="rId5" cstate="print"/>
          <a:stretch>
            <a:fillRect/>
          </a:stretch>
        </p:blipFill>
        <p:spPr>
          <a:xfrm>
            <a:off x="5624584" y="2207935"/>
            <a:ext cx="335279" cy="406907"/>
          </a:xfrm>
          <a:prstGeom prst="rect">
            <a:avLst/>
          </a:prstGeom>
        </p:spPr>
      </p:pic>
      <p:grpSp>
        <p:nvGrpSpPr>
          <p:cNvPr id="22" name="Group 21">
            <a:extLst>
              <a:ext uri="{FF2B5EF4-FFF2-40B4-BE49-F238E27FC236}">
                <a16:creationId xmlns:a16="http://schemas.microsoft.com/office/drawing/2014/main" id="{36005247-C648-4F19-A77A-FECA4E6097B4}"/>
              </a:ext>
            </a:extLst>
          </p:cNvPr>
          <p:cNvGrpSpPr/>
          <p:nvPr/>
        </p:nvGrpSpPr>
        <p:grpSpPr>
          <a:xfrm>
            <a:off x="5556132" y="2743018"/>
            <a:ext cx="3473588" cy="739775"/>
            <a:chOff x="5565910" y="2991329"/>
            <a:chExt cx="3473588" cy="739775"/>
          </a:xfrm>
        </p:grpSpPr>
        <p:pic>
          <p:nvPicPr>
            <p:cNvPr id="23" name="object 7">
              <a:extLst>
                <a:ext uri="{FF2B5EF4-FFF2-40B4-BE49-F238E27FC236}">
                  <a16:creationId xmlns:a16="http://schemas.microsoft.com/office/drawing/2014/main" id="{EF9437CF-3C95-49B3-BAC3-47FA024C773D}"/>
                </a:ext>
              </a:extLst>
            </p:cNvPr>
            <p:cNvPicPr/>
            <p:nvPr/>
          </p:nvPicPr>
          <p:blipFill>
            <a:blip r:embed="rId6" cstate="print"/>
            <a:stretch>
              <a:fillRect/>
            </a:stretch>
          </p:blipFill>
          <p:spPr>
            <a:xfrm>
              <a:off x="5565910" y="3126521"/>
              <a:ext cx="387857" cy="469391"/>
            </a:xfrm>
            <a:prstGeom prst="rect">
              <a:avLst/>
            </a:prstGeom>
          </p:spPr>
        </p:pic>
        <p:sp>
          <p:nvSpPr>
            <p:cNvPr id="24" name="object 22">
              <a:extLst>
                <a:ext uri="{FF2B5EF4-FFF2-40B4-BE49-F238E27FC236}">
                  <a16:creationId xmlns:a16="http://schemas.microsoft.com/office/drawing/2014/main" id="{C4A4ADE1-4CD9-4989-86A1-4C4C84BAAE05}"/>
                </a:ext>
              </a:extLst>
            </p:cNvPr>
            <p:cNvSpPr txBox="1"/>
            <p:nvPr/>
          </p:nvSpPr>
          <p:spPr>
            <a:xfrm>
              <a:off x="6223908" y="2991329"/>
              <a:ext cx="2815590" cy="739775"/>
            </a:xfrm>
            <a:prstGeom prst="rect">
              <a:avLst/>
            </a:prstGeom>
          </p:spPr>
          <p:txBody>
            <a:bodyPr vert="horz" wrap="square" lIns="0" tIns="25400" rIns="0" bIns="0" rtlCol="0">
              <a:spAutoFit/>
            </a:bodyPr>
            <a:lstStyle/>
            <a:p>
              <a:pPr marL="12700">
                <a:lnSpc>
                  <a:spcPct val="100000"/>
                </a:lnSpc>
                <a:spcBef>
                  <a:spcPts val="200"/>
                </a:spcBef>
              </a:pPr>
              <a:r>
                <a:rPr sz="1250" b="1" spc="-35">
                  <a:solidFill>
                    <a:srgbClr val="00395F"/>
                  </a:solidFill>
                  <a:latin typeface="Arial"/>
                  <a:cs typeface="Arial"/>
                </a:rPr>
                <a:t>ESG</a:t>
              </a:r>
              <a:r>
                <a:rPr sz="1250" b="1" spc="-90">
                  <a:solidFill>
                    <a:srgbClr val="00395F"/>
                  </a:solidFill>
                  <a:latin typeface="Arial"/>
                  <a:cs typeface="Arial"/>
                </a:rPr>
                <a:t> </a:t>
              </a:r>
              <a:r>
                <a:rPr sz="1250" b="1" spc="-10">
                  <a:solidFill>
                    <a:srgbClr val="00395F"/>
                  </a:solidFill>
                  <a:latin typeface="Arial"/>
                  <a:cs typeface="Arial"/>
                </a:rPr>
                <a:t>Policy</a:t>
              </a:r>
              <a:r>
                <a:rPr sz="1250" b="1" spc="-50">
                  <a:solidFill>
                    <a:srgbClr val="00395F"/>
                  </a:solidFill>
                  <a:latin typeface="Arial"/>
                  <a:cs typeface="Arial"/>
                </a:rPr>
                <a:t> </a:t>
              </a:r>
              <a:r>
                <a:rPr sz="1250" b="1" spc="-10">
                  <a:solidFill>
                    <a:srgbClr val="00395F"/>
                  </a:solidFill>
                  <a:latin typeface="Arial"/>
                  <a:cs typeface="Arial"/>
                </a:rPr>
                <a:t>Development</a:t>
              </a:r>
              <a:endParaRPr sz="1250">
                <a:latin typeface="Arial"/>
                <a:cs typeface="Arial"/>
              </a:endParaRPr>
            </a:p>
            <a:p>
              <a:pPr marL="12700" marR="5080" indent="-635">
                <a:lnSpc>
                  <a:spcPct val="98900"/>
                </a:lnSpc>
                <a:spcBef>
                  <a:spcPts val="105"/>
                </a:spcBef>
              </a:pPr>
              <a:r>
                <a:rPr sz="1100" spc="-10">
                  <a:solidFill>
                    <a:srgbClr val="00395F"/>
                  </a:solidFill>
                  <a:latin typeface="Arial"/>
                  <a:cs typeface="Arial"/>
                </a:rPr>
                <a:t>We</a:t>
              </a:r>
              <a:r>
                <a:rPr sz="1100" spc="-85">
                  <a:solidFill>
                    <a:srgbClr val="00395F"/>
                  </a:solidFill>
                  <a:latin typeface="Arial"/>
                  <a:cs typeface="Arial"/>
                </a:rPr>
                <a:t> </a:t>
              </a:r>
              <a:r>
                <a:rPr sz="1100">
                  <a:solidFill>
                    <a:srgbClr val="00395F"/>
                  </a:solidFill>
                  <a:latin typeface="Arial"/>
                  <a:cs typeface="Arial"/>
                </a:rPr>
                <a:t>help</a:t>
              </a:r>
              <a:r>
                <a:rPr sz="1100" spc="-60">
                  <a:solidFill>
                    <a:srgbClr val="00395F"/>
                  </a:solidFill>
                  <a:latin typeface="Arial"/>
                  <a:cs typeface="Arial"/>
                </a:rPr>
                <a:t> </a:t>
              </a:r>
              <a:r>
                <a:rPr sz="1100">
                  <a:solidFill>
                    <a:srgbClr val="00395F"/>
                  </a:solidFill>
                  <a:latin typeface="Arial"/>
                  <a:cs typeface="Arial"/>
                </a:rPr>
                <a:t>clients</a:t>
              </a:r>
              <a:r>
                <a:rPr sz="1100" spc="-20">
                  <a:solidFill>
                    <a:srgbClr val="00395F"/>
                  </a:solidFill>
                  <a:latin typeface="Arial"/>
                  <a:cs typeface="Arial"/>
                </a:rPr>
                <a:t> </a:t>
              </a:r>
              <a:r>
                <a:rPr sz="1100">
                  <a:solidFill>
                    <a:srgbClr val="00395F"/>
                  </a:solidFill>
                  <a:latin typeface="Arial"/>
                  <a:cs typeface="Arial"/>
                </a:rPr>
                <a:t>develop</a:t>
              </a:r>
              <a:r>
                <a:rPr sz="1100" spc="5">
                  <a:solidFill>
                    <a:srgbClr val="00395F"/>
                  </a:solidFill>
                  <a:latin typeface="Arial"/>
                  <a:cs typeface="Arial"/>
                </a:rPr>
                <a:t> </a:t>
              </a:r>
              <a:r>
                <a:rPr sz="1100" spc="-20">
                  <a:solidFill>
                    <a:srgbClr val="00395F"/>
                  </a:solidFill>
                  <a:latin typeface="Arial"/>
                  <a:cs typeface="Arial"/>
                </a:rPr>
                <a:t>or</a:t>
              </a:r>
              <a:r>
                <a:rPr sz="1100" spc="-105">
                  <a:solidFill>
                    <a:srgbClr val="00395F"/>
                  </a:solidFill>
                  <a:latin typeface="Arial"/>
                  <a:cs typeface="Arial"/>
                </a:rPr>
                <a:t> </a:t>
              </a:r>
              <a:r>
                <a:rPr sz="1100" spc="-10">
                  <a:solidFill>
                    <a:srgbClr val="00395F"/>
                  </a:solidFill>
                  <a:latin typeface="Arial"/>
                  <a:cs typeface="Arial"/>
                </a:rPr>
                <a:t>refine</a:t>
              </a:r>
              <a:r>
                <a:rPr sz="1100" spc="-60">
                  <a:solidFill>
                    <a:srgbClr val="00395F"/>
                  </a:solidFill>
                  <a:latin typeface="Arial"/>
                  <a:cs typeface="Arial"/>
                </a:rPr>
                <a:t> </a:t>
              </a:r>
              <a:r>
                <a:rPr sz="1100" spc="-10">
                  <a:solidFill>
                    <a:srgbClr val="00395F"/>
                  </a:solidFill>
                  <a:latin typeface="Arial"/>
                  <a:cs typeface="Arial"/>
                </a:rPr>
                <a:t>investment </a:t>
              </a:r>
              <a:r>
                <a:rPr sz="1100">
                  <a:solidFill>
                    <a:srgbClr val="00395F"/>
                  </a:solidFill>
                  <a:latin typeface="Arial"/>
                  <a:cs typeface="Arial"/>
                </a:rPr>
                <a:t>policy</a:t>
              </a:r>
              <a:r>
                <a:rPr sz="1100" spc="-45">
                  <a:solidFill>
                    <a:srgbClr val="00395F"/>
                  </a:solidFill>
                  <a:latin typeface="Arial"/>
                  <a:cs typeface="Arial"/>
                </a:rPr>
                <a:t> </a:t>
              </a:r>
              <a:r>
                <a:rPr sz="1100" spc="-25">
                  <a:solidFill>
                    <a:srgbClr val="00395F"/>
                  </a:solidFill>
                  <a:latin typeface="Arial"/>
                  <a:cs typeface="Arial"/>
                </a:rPr>
                <a:t>statements</a:t>
              </a:r>
              <a:r>
                <a:rPr sz="1100" spc="-55">
                  <a:solidFill>
                    <a:srgbClr val="00395F"/>
                  </a:solidFill>
                  <a:latin typeface="Arial"/>
                  <a:cs typeface="Arial"/>
                </a:rPr>
                <a:t> </a:t>
              </a:r>
              <a:r>
                <a:rPr sz="1100" spc="-10">
                  <a:solidFill>
                    <a:srgbClr val="00395F"/>
                  </a:solidFill>
                  <a:latin typeface="Arial"/>
                  <a:cs typeface="Arial"/>
                </a:rPr>
                <a:t>to</a:t>
              </a:r>
              <a:r>
                <a:rPr sz="1100" spc="-70">
                  <a:solidFill>
                    <a:srgbClr val="00395F"/>
                  </a:solidFill>
                  <a:latin typeface="Arial"/>
                  <a:cs typeface="Arial"/>
                </a:rPr>
                <a:t> </a:t>
              </a:r>
              <a:r>
                <a:rPr sz="1100">
                  <a:solidFill>
                    <a:srgbClr val="00395F"/>
                  </a:solidFill>
                  <a:latin typeface="Arial"/>
                  <a:cs typeface="Arial"/>
                </a:rPr>
                <a:t>include clear</a:t>
              </a:r>
              <a:r>
                <a:rPr sz="1100" spc="-45">
                  <a:solidFill>
                    <a:srgbClr val="00395F"/>
                  </a:solidFill>
                  <a:latin typeface="Arial"/>
                  <a:cs typeface="Arial"/>
                </a:rPr>
                <a:t> </a:t>
              </a:r>
              <a:r>
                <a:rPr sz="1100" spc="-65">
                  <a:solidFill>
                    <a:srgbClr val="00395F"/>
                  </a:solidFill>
                  <a:latin typeface="Arial"/>
                  <a:cs typeface="Arial"/>
                </a:rPr>
                <a:t>ESG-</a:t>
              </a:r>
              <a:r>
                <a:rPr sz="1100" spc="-10">
                  <a:solidFill>
                    <a:srgbClr val="00395F"/>
                  </a:solidFill>
                  <a:latin typeface="Arial"/>
                  <a:cs typeface="Arial"/>
                </a:rPr>
                <a:t>related </a:t>
              </a:r>
              <a:r>
                <a:rPr sz="1100" spc="-20">
                  <a:solidFill>
                    <a:srgbClr val="00395F"/>
                  </a:solidFill>
                  <a:latin typeface="Arial"/>
                  <a:cs typeface="Arial"/>
                </a:rPr>
                <a:t>definitions</a:t>
              </a:r>
              <a:r>
                <a:rPr sz="1100" spc="-35">
                  <a:solidFill>
                    <a:srgbClr val="00395F"/>
                  </a:solidFill>
                  <a:latin typeface="Arial"/>
                  <a:cs typeface="Arial"/>
                </a:rPr>
                <a:t> </a:t>
              </a:r>
              <a:r>
                <a:rPr sz="1100">
                  <a:solidFill>
                    <a:srgbClr val="00395F"/>
                  </a:solidFill>
                  <a:latin typeface="Arial"/>
                  <a:cs typeface="Arial"/>
                </a:rPr>
                <a:t>and</a:t>
              </a:r>
              <a:r>
                <a:rPr sz="1100" spc="35">
                  <a:solidFill>
                    <a:srgbClr val="00395F"/>
                  </a:solidFill>
                  <a:latin typeface="Arial"/>
                  <a:cs typeface="Arial"/>
                </a:rPr>
                <a:t> </a:t>
              </a:r>
              <a:r>
                <a:rPr sz="1100" spc="-10">
                  <a:solidFill>
                    <a:srgbClr val="00395F"/>
                  </a:solidFill>
                  <a:latin typeface="Arial"/>
                  <a:cs typeface="Arial"/>
                </a:rPr>
                <a:t>boundaries.</a:t>
              </a:r>
              <a:endParaRPr sz="1100">
                <a:latin typeface="Arial"/>
                <a:cs typeface="Arial"/>
              </a:endParaRPr>
            </a:p>
          </p:txBody>
        </p:sp>
      </p:grpSp>
      <p:grpSp>
        <p:nvGrpSpPr>
          <p:cNvPr id="25" name="Group 24">
            <a:extLst>
              <a:ext uri="{FF2B5EF4-FFF2-40B4-BE49-F238E27FC236}">
                <a16:creationId xmlns:a16="http://schemas.microsoft.com/office/drawing/2014/main" id="{5527D8DA-7E55-4C27-9BE6-FD8B447E4531}"/>
              </a:ext>
            </a:extLst>
          </p:cNvPr>
          <p:cNvGrpSpPr/>
          <p:nvPr/>
        </p:nvGrpSpPr>
        <p:grpSpPr>
          <a:xfrm>
            <a:off x="5565910" y="3746346"/>
            <a:ext cx="3294383" cy="737235"/>
            <a:chOff x="5565910" y="3969637"/>
            <a:chExt cx="3294383" cy="737235"/>
          </a:xfrm>
        </p:grpSpPr>
        <p:pic>
          <p:nvPicPr>
            <p:cNvPr id="26" name="object 9">
              <a:extLst>
                <a:ext uri="{FF2B5EF4-FFF2-40B4-BE49-F238E27FC236}">
                  <a16:creationId xmlns:a16="http://schemas.microsoft.com/office/drawing/2014/main" id="{D8680D9C-15A3-4EC2-8C60-767BC09A6B80}"/>
                </a:ext>
              </a:extLst>
            </p:cNvPr>
            <p:cNvPicPr/>
            <p:nvPr/>
          </p:nvPicPr>
          <p:blipFill>
            <a:blip r:embed="rId6" cstate="print"/>
            <a:stretch>
              <a:fillRect/>
            </a:stretch>
          </p:blipFill>
          <p:spPr>
            <a:xfrm>
              <a:off x="5565910" y="4106988"/>
              <a:ext cx="387857" cy="462533"/>
            </a:xfrm>
            <a:prstGeom prst="rect">
              <a:avLst/>
            </a:prstGeom>
          </p:spPr>
        </p:pic>
        <p:sp>
          <p:nvSpPr>
            <p:cNvPr id="27" name="object 23">
              <a:extLst>
                <a:ext uri="{FF2B5EF4-FFF2-40B4-BE49-F238E27FC236}">
                  <a16:creationId xmlns:a16="http://schemas.microsoft.com/office/drawing/2014/main" id="{13741D18-BB58-4475-8F88-6025CE382A70}"/>
                </a:ext>
              </a:extLst>
            </p:cNvPr>
            <p:cNvSpPr txBox="1"/>
            <p:nvPr/>
          </p:nvSpPr>
          <p:spPr>
            <a:xfrm>
              <a:off x="6222503" y="3969637"/>
              <a:ext cx="2637790" cy="737235"/>
            </a:xfrm>
            <a:prstGeom prst="rect">
              <a:avLst/>
            </a:prstGeom>
          </p:spPr>
          <p:txBody>
            <a:bodyPr vert="horz" wrap="square" lIns="0" tIns="12065" rIns="0" bIns="0" rtlCol="0">
              <a:spAutoFit/>
            </a:bodyPr>
            <a:lstStyle/>
            <a:p>
              <a:pPr marL="13335">
                <a:lnSpc>
                  <a:spcPts val="1490"/>
                </a:lnSpc>
                <a:spcBef>
                  <a:spcPts val="95"/>
                </a:spcBef>
              </a:pPr>
              <a:r>
                <a:rPr sz="1250" b="1">
                  <a:solidFill>
                    <a:srgbClr val="00395F"/>
                  </a:solidFill>
                  <a:latin typeface="Arial"/>
                  <a:cs typeface="Arial"/>
                </a:rPr>
                <a:t>Mission-Related Investing</a:t>
              </a:r>
              <a:endParaRPr sz="1250">
                <a:latin typeface="Arial"/>
                <a:cs typeface="Arial"/>
              </a:endParaRPr>
            </a:p>
            <a:p>
              <a:pPr marL="13335">
                <a:lnSpc>
                  <a:spcPts val="1310"/>
                </a:lnSpc>
              </a:pPr>
              <a:r>
                <a:rPr sz="1100">
                  <a:solidFill>
                    <a:srgbClr val="00395F"/>
                  </a:solidFill>
                  <a:latin typeface="Arial"/>
                  <a:cs typeface="Arial"/>
                </a:rPr>
                <a:t>Explore</a:t>
              </a:r>
              <a:r>
                <a:rPr sz="1100" spc="-30">
                  <a:solidFill>
                    <a:srgbClr val="00395F"/>
                  </a:solidFill>
                  <a:latin typeface="Arial"/>
                  <a:cs typeface="Arial"/>
                </a:rPr>
                <a:t> </a:t>
              </a:r>
              <a:r>
                <a:rPr sz="1100">
                  <a:solidFill>
                    <a:srgbClr val="00395F"/>
                  </a:solidFill>
                  <a:latin typeface="Arial"/>
                  <a:cs typeface="Arial"/>
                </a:rPr>
                <a:t>ways</a:t>
              </a:r>
              <a:r>
                <a:rPr sz="1100" spc="45">
                  <a:solidFill>
                    <a:srgbClr val="00395F"/>
                  </a:solidFill>
                  <a:latin typeface="Arial"/>
                  <a:cs typeface="Arial"/>
                </a:rPr>
                <a:t> </a:t>
              </a:r>
              <a:r>
                <a:rPr sz="1100" spc="-10">
                  <a:solidFill>
                    <a:srgbClr val="00395F"/>
                  </a:solidFill>
                  <a:latin typeface="Arial"/>
                  <a:cs typeface="Arial"/>
                </a:rPr>
                <a:t>in</a:t>
              </a:r>
              <a:r>
                <a:rPr sz="1100" spc="-70">
                  <a:solidFill>
                    <a:srgbClr val="00395F"/>
                  </a:solidFill>
                  <a:latin typeface="Arial"/>
                  <a:cs typeface="Arial"/>
                </a:rPr>
                <a:t> </a:t>
              </a:r>
              <a:r>
                <a:rPr sz="1100">
                  <a:solidFill>
                    <a:srgbClr val="00395F"/>
                  </a:solidFill>
                  <a:latin typeface="Arial"/>
                  <a:cs typeface="Arial"/>
                </a:rPr>
                <a:t>which</a:t>
              </a:r>
              <a:r>
                <a:rPr sz="1100" spc="-10">
                  <a:solidFill>
                    <a:srgbClr val="00395F"/>
                  </a:solidFill>
                  <a:latin typeface="Arial"/>
                  <a:cs typeface="Arial"/>
                </a:rPr>
                <a:t> clients</a:t>
              </a:r>
              <a:r>
                <a:rPr sz="1100" spc="-60">
                  <a:solidFill>
                    <a:srgbClr val="00395F"/>
                  </a:solidFill>
                  <a:latin typeface="Arial"/>
                  <a:cs typeface="Arial"/>
                </a:rPr>
                <a:t> </a:t>
              </a:r>
              <a:r>
                <a:rPr sz="1100" spc="-10">
                  <a:solidFill>
                    <a:srgbClr val="00395F"/>
                  </a:solidFill>
                  <a:latin typeface="Arial"/>
                  <a:cs typeface="Arial"/>
                </a:rPr>
                <a:t>can</a:t>
              </a:r>
              <a:r>
                <a:rPr sz="1100" spc="-85">
                  <a:solidFill>
                    <a:srgbClr val="00395F"/>
                  </a:solidFill>
                  <a:latin typeface="Arial"/>
                  <a:cs typeface="Arial"/>
                </a:rPr>
                <a:t> </a:t>
              </a:r>
              <a:r>
                <a:rPr sz="1100" spc="-10">
                  <a:solidFill>
                    <a:srgbClr val="00395F"/>
                  </a:solidFill>
                  <a:latin typeface="Arial"/>
                  <a:cs typeface="Arial"/>
                </a:rPr>
                <a:t>advance</a:t>
              </a:r>
              <a:endParaRPr sz="1100">
                <a:latin typeface="Arial"/>
                <a:cs typeface="Arial"/>
              </a:endParaRPr>
            </a:p>
            <a:p>
              <a:pPr marL="13970" marR="73025" indent="-1905">
                <a:lnSpc>
                  <a:spcPts val="1400"/>
                </a:lnSpc>
                <a:spcBef>
                  <a:spcPts val="60"/>
                </a:spcBef>
              </a:pPr>
              <a:r>
                <a:rPr sz="1100" spc="-20">
                  <a:solidFill>
                    <a:srgbClr val="00395F"/>
                  </a:solidFill>
                  <a:latin typeface="Arial"/>
                  <a:cs typeface="Arial"/>
                </a:rPr>
                <a:t>their</a:t>
              </a:r>
              <a:r>
                <a:rPr sz="1100" spc="-60">
                  <a:solidFill>
                    <a:srgbClr val="00395F"/>
                  </a:solidFill>
                  <a:latin typeface="Arial"/>
                  <a:cs typeface="Arial"/>
                </a:rPr>
                <a:t> </a:t>
              </a:r>
              <a:r>
                <a:rPr sz="1100" spc="-20">
                  <a:solidFill>
                    <a:srgbClr val="00395F"/>
                  </a:solidFill>
                  <a:latin typeface="Arial"/>
                  <a:cs typeface="Arial"/>
                </a:rPr>
                <a:t>sustainability</a:t>
              </a:r>
              <a:r>
                <a:rPr sz="1100" spc="-10">
                  <a:solidFill>
                    <a:srgbClr val="00395F"/>
                  </a:solidFill>
                  <a:latin typeface="Arial"/>
                  <a:cs typeface="Arial"/>
                </a:rPr>
                <a:t> </a:t>
              </a:r>
              <a:r>
                <a:rPr sz="1100" spc="-20">
                  <a:solidFill>
                    <a:srgbClr val="00395F"/>
                  </a:solidFill>
                  <a:latin typeface="Arial"/>
                  <a:cs typeface="Arial"/>
                </a:rPr>
                <a:t>priorities</a:t>
              </a:r>
              <a:r>
                <a:rPr sz="1100" spc="-30">
                  <a:solidFill>
                    <a:srgbClr val="00395F"/>
                  </a:solidFill>
                  <a:latin typeface="Arial"/>
                  <a:cs typeface="Arial"/>
                </a:rPr>
                <a:t> </a:t>
              </a:r>
              <a:r>
                <a:rPr sz="1100">
                  <a:solidFill>
                    <a:srgbClr val="00395F"/>
                  </a:solidFill>
                  <a:latin typeface="Arial"/>
                  <a:cs typeface="Arial"/>
                </a:rPr>
                <a:t>by</a:t>
              </a:r>
              <a:r>
                <a:rPr sz="1100" spc="-15">
                  <a:solidFill>
                    <a:srgbClr val="00395F"/>
                  </a:solidFill>
                  <a:latin typeface="Arial"/>
                  <a:cs typeface="Arial"/>
                </a:rPr>
                <a:t> </a:t>
              </a:r>
              <a:r>
                <a:rPr sz="1100">
                  <a:solidFill>
                    <a:srgbClr val="00395F"/>
                  </a:solidFill>
                  <a:latin typeface="Arial"/>
                  <a:cs typeface="Arial"/>
                </a:rPr>
                <a:t>investing</a:t>
              </a:r>
              <a:r>
                <a:rPr sz="1100" spc="20">
                  <a:solidFill>
                    <a:srgbClr val="00395F"/>
                  </a:solidFill>
                  <a:latin typeface="Arial"/>
                  <a:cs typeface="Arial"/>
                </a:rPr>
                <a:t> </a:t>
              </a:r>
              <a:r>
                <a:rPr sz="1100" spc="-25">
                  <a:solidFill>
                    <a:srgbClr val="00395F"/>
                  </a:solidFill>
                  <a:latin typeface="Arial"/>
                  <a:cs typeface="Arial"/>
                </a:rPr>
                <a:t>in </a:t>
              </a:r>
              <a:r>
                <a:rPr sz="1100" spc="-10">
                  <a:solidFill>
                    <a:srgbClr val="00395F"/>
                  </a:solidFill>
                  <a:latin typeface="Arial"/>
                  <a:cs typeface="Arial"/>
                </a:rPr>
                <a:t>bonds</a:t>
              </a:r>
              <a:r>
                <a:rPr sz="1100" spc="-45">
                  <a:solidFill>
                    <a:srgbClr val="00395F"/>
                  </a:solidFill>
                  <a:latin typeface="Arial"/>
                  <a:cs typeface="Arial"/>
                </a:rPr>
                <a:t> </a:t>
              </a:r>
              <a:r>
                <a:rPr sz="1100" spc="-10">
                  <a:solidFill>
                    <a:srgbClr val="00395F"/>
                  </a:solidFill>
                  <a:latin typeface="Arial"/>
                  <a:cs typeface="Arial"/>
                </a:rPr>
                <a:t>that</a:t>
              </a:r>
              <a:r>
                <a:rPr sz="1100" spc="-85">
                  <a:solidFill>
                    <a:srgbClr val="00395F"/>
                  </a:solidFill>
                  <a:latin typeface="Arial"/>
                  <a:cs typeface="Arial"/>
                </a:rPr>
                <a:t> </a:t>
              </a:r>
              <a:r>
                <a:rPr sz="1100" spc="-30">
                  <a:solidFill>
                    <a:srgbClr val="00395F"/>
                  </a:solidFill>
                  <a:latin typeface="Arial"/>
                  <a:cs typeface="Arial"/>
                </a:rPr>
                <a:t>fund</a:t>
              </a:r>
              <a:r>
                <a:rPr sz="1100" spc="-120">
                  <a:solidFill>
                    <a:srgbClr val="00395F"/>
                  </a:solidFill>
                  <a:latin typeface="Arial"/>
                  <a:cs typeface="Arial"/>
                </a:rPr>
                <a:t> </a:t>
              </a:r>
              <a:r>
                <a:rPr sz="1100">
                  <a:solidFill>
                    <a:srgbClr val="00395F"/>
                  </a:solidFill>
                  <a:latin typeface="Arial"/>
                  <a:cs typeface="Arial"/>
                </a:rPr>
                <a:t>specific</a:t>
              </a:r>
              <a:r>
                <a:rPr sz="1100" spc="10">
                  <a:solidFill>
                    <a:srgbClr val="00395F"/>
                  </a:solidFill>
                  <a:latin typeface="Arial"/>
                  <a:cs typeface="Arial"/>
                </a:rPr>
                <a:t> </a:t>
              </a:r>
              <a:r>
                <a:rPr sz="1100" spc="-10">
                  <a:solidFill>
                    <a:srgbClr val="00395F"/>
                  </a:solidFill>
                  <a:latin typeface="Arial"/>
                  <a:cs typeface="Arial"/>
                </a:rPr>
                <a:t>activities.</a:t>
              </a:r>
              <a:endParaRPr sz="1100">
                <a:latin typeface="Arial"/>
                <a:cs typeface="Arial"/>
              </a:endParaRPr>
            </a:p>
          </p:txBody>
        </p:sp>
      </p:grpSp>
      <p:grpSp>
        <p:nvGrpSpPr>
          <p:cNvPr id="28" name="Group 27">
            <a:extLst>
              <a:ext uri="{FF2B5EF4-FFF2-40B4-BE49-F238E27FC236}">
                <a16:creationId xmlns:a16="http://schemas.microsoft.com/office/drawing/2014/main" id="{1A96340A-401A-4D9E-80BB-19E025B00177}"/>
              </a:ext>
            </a:extLst>
          </p:cNvPr>
          <p:cNvGrpSpPr/>
          <p:nvPr/>
        </p:nvGrpSpPr>
        <p:grpSpPr>
          <a:xfrm>
            <a:off x="5565910" y="4753121"/>
            <a:ext cx="3418422" cy="737235"/>
            <a:chOff x="5565910" y="4944998"/>
            <a:chExt cx="3418422" cy="737235"/>
          </a:xfrm>
        </p:grpSpPr>
        <p:pic>
          <p:nvPicPr>
            <p:cNvPr id="29" name="object 10">
              <a:extLst>
                <a:ext uri="{FF2B5EF4-FFF2-40B4-BE49-F238E27FC236}">
                  <a16:creationId xmlns:a16="http://schemas.microsoft.com/office/drawing/2014/main" id="{6ADFEEC3-0DCC-4ACC-99C6-5C88926E6869}"/>
                </a:ext>
              </a:extLst>
            </p:cNvPr>
            <p:cNvPicPr/>
            <p:nvPr/>
          </p:nvPicPr>
          <p:blipFill>
            <a:blip r:embed="rId6" cstate="print"/>
            <a:stretch>
              <a:fillRect/>
            </a:stretch>
          </p:blipFill>
          <p:spPr>
            <a:xfrm>
              <a:off x="5565910" y="5081968"/>
              <a:ext cx="387857" cy="463295"/>
            </a:xfrm>
            <a:prstGeom prst="rect">
              <a:avLst/>
            </a:prstGeom>
          </p:spPr>
        </p:pic>
        <p:sp>
          <p:nvSpPr>
            <p:cNvPr id="30" name="object 24">
              <a:extLst>
                <a:ext uri="{FF2B5EF4-FFF2-40B4-BE49-F238E27FC236}">
                  <a16:creationId xmlns:a16="http://schemas.microsoft.com/office/drawing/2014/main" id="{5E194566-FC7F-4896-8B27-86C2ADAB8183}"/>
                </a:ext>
              </a:extLst>
            </p:cNvPr>
            <p:cNvSpPr txBox="1"/>
            <p:nvPr/>
          </p:nvSpPr>
          <p:spPr>
            <a:xfrm>
              <a:off x="6223352" y="4944998"/>
              <a:ext cx="2760980" cy="737235"/>
            </a:xfrm>
            <a:prstGeom prst="rect">
              <a:avLst/>
            </a:prstGeom>
          </p:spPr>
          <p:txBody>
            <a:bodyPr vert="horz" wrap="square" lIns="0" tIns="12065" rIns="0" bIns="0" rtlCol="0">
              <a:spAutoFit/>
            </a:bodyPr>
            <a:lstStyle/>
            <a:p>
              <a:pPr marL="13335">
                <a:lnSpc>
                  <a:spcPts val="1490"/>
                </a:lnSpc>
                <a:spcBef>
                  <a:spcPts val="95"/>
                </a:spcBef>
              </a:pPr>
              <a:r>
                <a:rPr sz="1250" b="1">
                  <a:solidFill>
                    <a:srgbClr val="00395F"/>
                  </a:solidFill>
                  <a:latin typeface="Arial"/>
                  <a:cs typeface="Arial"/>
                </a:rPr>
                <a:t>Client-Defined Screening</a:t>
              </a:r>
              <a:endParaRPr sz="1250">
                <a:latin typeface="Arial"/>
                <a:cs typeface="Arial"/>
              </a:endParaRPr>
            </a:p>
            <a:p>
              <a:pPr marL="13335">
                <a:lnSpc>
                  <a:spcPts val="1310"/>
                </a:lnSpc>
              </a:pPr>
              <a:r>
                <a:rPr sz="1100" spc="-10">
                  <a:solidFill>
                    <a:srgbClr val="00395F"/>
                  </a:solidFill>
                  <a:latin typeface="Arial"/>
                  <a:cs typeface="Arial"/>
                </a:rPr>
                <a:t>We</a:t>
              </a:r>
              <a:r>
                <a:rPr sz="1100" spc="-85">
                  <a:solidFill>
                    <a:srgbClr val="00395F"/>
                  </a:solidFill>
                  <a:latin typeface="Arial"/>
                  <a:cs typeface="Arial"/>
                </a:rPr>
                <a:t> </a:t>
              </a:r>
              <a:r>
                <a:rPr sz="1100" spc="-10">
                  <a:solidFill>
                    <a:srgbClr val="00395F"/>
                  </a:solidFill>
                  <a:latin typeface="Arial"/>
                  <a:cs typeface="Arial"/>
                </a:rPr>
                <a:t>can</a:t>
              </a:r>
              <a:r>
                <a:rPr sz="1100" spc="-85">
                  <a:solidFill>
                    <a:srgbClr val="00395F"/>
                  </a:solidFill>
                  <a:latin typeface="Arial"/>
                  <a:cs typeface="Arial"/>
                </a:rPr>
                <a:t> </a:t>
              </a:r>
              <a:r>
                <a:rPr sz="1100">
                  <a:solidFill>
                    <a:srgbClr val="00395F"/>
                  </a:solidFill>
                  <a:latin typeface="Arial"/>
                  <a:cs typeface="Arial"/>
                </a:rPr>
                <a:t>fully</a:t>
              </a:r>
              <a:r>
                <a:rPr sz="1100" spc="-70">
                  <a:solidFill>
                    <a:srgbClr val="00395F"/>
                  </a:solidFill>
                  <a:latin typeface="Arial"/>
                  <a:cs typeface="Arial"/>
                </a:rPr>
                <a:t> </a:t>
              </a:r>
              <a:r>
                <a:rPr sz="1100">
                  <a:solidFill>
                    <a:srgbClr val="00395F"/>
                  </a:solidFill>
                  <a:latin typeface="Arial"/>
                  <a:cs typeface="Arial"/>
                </a:rPr>
                <a:t>customize</a:t>
              </a:r>
              <a:r>
                <a:rPr sz="1100" spc="-10">
                  <a:solidFill>
                    <a:srgbClr val="00395F"/>
                  </a:solidFill>
                  <a:latin typeface="Arial"/>
                  <a:cs typeface="Arial"/>
                </a:rPr>
                <a:t> </a:t>
              </a:r>
              <a:r>
                <a:rPr sz="1100">
                  <a:solidFill>
                    <a:srgbClr val="00395F"/>
                  </a:solidFill>
                  <a:latin typeface="Arial"/>
                  <a:cs typeface="Arial"/>
                </a:rPr>
                <a:t>ESG</a:t>
              </a:r>
              <a:r>
                <a:rPr sz="1100" spc="-20">
                  <a:solidFill>
                    <a:srgbClr val="00395F"/>
                  </a:solidFill>
                  <a:latin typeface="Arial"/>
                  <a:cs typeface="Arial"/>
                </a:rPr>
                <a:t> </a:t>
              </a:r>
              <a:r>
                <a:rPr sz="1100" spc="-10">
                  <a:solidFill>
                    <a:srgbClr val="00395F"/>
                  </a:solidFill>
                  <a:latin typeface="Arial"/>
                  <a:cs typeface="Arial"/>
                </a:rPr>
                <a:t>screening</a:t>
              </a:r>
              <a:r>
                <a:rPr sz="1100" spc="-50">
                  <a:solidFill>
                    <a:srgbClr val="00395F"/>
                  </a:solidFill>
                  <a:latin typeface="Arial"/>
                  <a:cs typeface="Arial"/>
                </a:rPr>
                <a:t> </a:t>
              </a:r>
              <a:r>
                <a:rPr sz="1100" spc="-20">
                  <a:solidFill>
                    <a:srgbClr val="00395F"/>
                  </a:solidFill>
                  <a:latin typeface="Arial"/>
                  <a:cs typeface="Arial"/>
                </a:rPr>
                <a:t>as</a:t>
              </a:r>
              <a:r>
                <a:rPr sz="1100" spc="-85">
                  <a:solidFill>
                    <a:srgbClr val="00395F"/>
                  </a:solidFill>
                  <a:latin typeface="Arial"/>
                  <a:cs typeface="Arial"/>
                </a:rPr>
                <a:t> </a:t>
              </a:r>
              <a:r>
                <a:rPr sz="1100" spc="-25">
                  <a:solidFill>
                    <a:srgbClr val="00395F"/>
                  </a:solidFill>
                  <a:latin typeface="Arial"/>
                  <a:cs typeface="Arial"/>
                </a:rPr>
                <a:t>an</a:t>
              </a:r>
              <a:endParaRPr sz="1100">
                <a:latin typeface="Arial"/>
                <a:cs typeface="Arial"/>
              </a:endParaRPr>
            </a:p>
            <a:p>
              <a:pPr marL="13335" marR="178435" indent="-1270">
                <a:lnSpc>
                  <a:spcPts val="1400"/>
                </a:lnSpc>
                <a:spcBef>
                  <a:spcPts val="60"/>
                </a:spcBef>
              </a:pPr>
              <a:r>
                <a:rPr sz="1100" spc="-10">
                  <a:solidFill>
                    <a:srgbClr val="00395F"/>
                  </a:solidFill>
                  <a:latin typeface="Arial"/>
                  <a:cs typeface="Arial"/>
                </a:rPr>
                <a:t>option</a:t>
              </a:r>
              <a:r>
                <a:rPr sz="1100" spc="-50">
                  <a:solidFill>
                    <a:srgbClr val="00395F"/>
                  </a:solidFill>
                  <a:latin typeface="Arial"/>
                  <a:cs typeface="Arial"/>
                </a:rPr>
                <a:t> </a:t>
              </a:r>
              <a:r>
                <a:rPr sz="1100" spc="-25">
                  <a:solidFill>
                    <a:srgbClr val="00395F"/>
                  </a:solidFill>
                  <a:latin typeface="Arial"/>
                  <a:cs typeface="Arial"/>
                </a:rPr>
                <a:t>for</a:t>
              </a:r>
              <a:r>
                <a:rPr sz="1100" spc="-140">
                  <a:solidFill>
                    <a:srgbClr val="00395F"/>
                  </a:solidFill>
                  <a:latin typeface="Arial"/>
                  <a:cs typeface="Arial"/>
                </a:rPr>
                <a:t> </a:t>
              </a:r>
              <a:r>
                <a:rPr sz="1100">
                  <a:solidFill>
                    <a:srgbClr val="00395F"/>
                  </a:solidFill>
                  <a:latin typeface="Arial"/>
                  <a:cs typeface="Arial"/>
                </a:rPr>
                <a:t>clients</a:t>
              </a:r>
              <a:r>
                <a:rPr sz="1100" spc="35">
                  <a:solidFill>
                    <a:srgbClr val="00395F"/>
                  </a:solidFill>
                  <a:latin typeface="Arial"/>
                  <a:cs typeface="Arial"/>
                </a:rPr>
                <a:t> </a:t>
              </a:r>
              <a:r>
                <a:rPr sz="1100" spc="-10">
                  <a:solidFill>
                    <a:srgbClr val="00395F"/>
                  </a:solidFill>
                  <a:latin typeface="Arial"/>
                  <a:cs typeface="Arial"/>
                </a:rPr>
                <a:t>invested</a:t>
              </a:r>
              <a:r>
                <a:rPr sz="1100" spc="-40">
                  <a:solidFill>
                    <a:srgbClr val="00395F"/>
                  </a:solidFill>
                  <a:latin typeface="Arial"/>
                  <a:cs typeface="Arial"/>
                </a:rPr>
                <a:t> </a:t>
              </a:r>
              <a:r>
                <a:rPr sz="1100">
                  <a:solidFill>
                    <a:srgbClr val="00395F"/>
                  </a:solidFill>
                  <a:latin typeface="Arial"/>
                  <a:cs typeface="Arial"/>
                </a:rPr>
                <a:t>in</a:t>
              </a:r>
              <a:r>
                <a:rPr sz="1100" spc="-25">
                  <a:solidFill>
                    <a:srgbClr val="00395F"/>
                  </a:solidFill>
                  <a:latin typeface="Arial"/>
                  <a:cs typeface="Arial"/>
                </a:rPr>
                <a:t> </a:t>
              </a:r>
              <a:r>
                <a:rPr sz="1100">
                  <a:solidFill>
                    <a:srgbClr val="00395F"/>
                  </a:solidFill>
                  <a:latin typeface="Arial"/>
                  <a:cs typeface="Arial"/>
                </a:rPr>
                <a:t>all </a:t>
              </a:r>
              <a:r>
                <a:rPr sz="1100" spc="-10">
                  <a:solidFill>
                    <a:srgbClr val="00395F"/>
                  </a:solidFill>
                  <a:latin typeface="Arial"/>
                  <a:cs typeface="Arial"/>
                </a:rPr>
                <a:t>of</a:t>
              </a:r>
              <a:r>
                <a:rPr sz="1100" spc="-65">
                  <a:solidFill>
                    <a:srgbClr val="00395F"/>
                  </a:solidFill>
                  <a:latin typeface="Arial"/>
                  <a:cs typeface="Arial"/>
                </a:rPr>
                <a:t> </a:t>
              </a:r>
              <a:r>
                <a:rPr sz="1100" spc="-25">
                  <a:solidFill>
                    <a:srgbClr val="00395F"/>
                  </a:solidFill>
                  <a:latin typeface="Arial"/>
                  <a:cs typeface="Arial"/>
                </a:rPr>
                <a:t>our</a:t>
              </a:r>
              <a:r>
                <a:rPr sz="1100" spc="-70">
                  <a:solidFill>
                    <a:srgbClr val="00395F"/>
                  </a:solidFill>
                  <a:latin typeface="Arial"/>
                  <a:cs typeface="Arial"/>
                </a:rPr>
                <a:t> </a:t>
              </a:r>
              <a:r>
                <a:rPr sz="1100" spc="-20">
                  <a:solidFill>
                    <a:srgbClr val="00395F"/>
                  </a:solidFill>
                  <a:latin typeface="Arial"/>
                  <a:cs typeface="Arial"/>
                </a:rPr>
                <a:t>fixed </a:t>
              </a:r>
              <a:r>
                <a:rPr sz="1100" spc="-10">
                  <a:solidFill>
                    <a:srgbClr val="00395F"/>
                  </a:solidFill>
                  <a:latin typeface="Arial"/>
                  <a:cs typeface="Arial"/>
                </a:rPr>
                <a:t>income</a:t>
              </a:r>
              <a:r>
                <a:rPr sz="1100" spc="-70">
                  <a:solidFill>
                    <a:srgbClr val="00395F"/>
                  </a:solidFill>
                  <a:latin typeface="Arial"/>
                  <a:cs typeface="Arial"/>
                </a:rPr>
                <a:t> </a:t>
              </a:r>
              <a:r>
                <a:rPr sz="1100" spc="-10">
                  <a:solidFill>
                    <a:srgbClr val="00395F"/>
                  </a:solidFill>
                  <a:latin typeface="Arial"/>
                  <a:cs typeface="Arial"/>
                </a:rPr>
                <a:t>strategies.</a:t>
              </a:r>
              <a:endParaRPr sz="1100">
                <a:latin typeface="Arial"/>
                <a:cs typeface="Arial"/>
              </a:endParaRPr>
            </a:p>
          </p:txBody>
        </p:sp>
      </p:grpSp>
      <p:grpSp>
        <p:nvGrpSpPr>
          <p:cNvPr id="31" name="Group 30">
            <a:extLst>
              <a:ext uri="{FF2B5EF4-FFF2-40B4-BE49-F238E27FC236}">
                <a16:creationId xmlns:a16="http://schemas.microsoft.com/office/drawing/2014/main" id="{DA90BED8-E5E5-4307-B804-CE0EF93182E0}"/>
              </a:ext>
            </a:extLst>
          </p:cNvPr>
          <p:cNvGrpSpPr/>
          <p:nvPr/>
        </p:nvGrpSpPr>
        <p:grpSpPr>
          <a:xfrm>
            <a:off x="805844" y="4936137"/>
            <a:ext cx="3654642" cy="1005403"/>
            <a:chOff x="805844" y="5140672"/>
            <a:chExt cx="3654642" cy="1005403"/>
          </a:xfrm>
        </p:grpSpPr>
        <p:sp>
          <p:nvSpPr>
            <p:cNvPr id="32" name="object 4">
              <a:extLst>
                <a:ext uri="{FF2B5EF4-FFF2-40B4-BE49-F238E27FC236}">
                  <a16:creationId xmlns:a16="http://schemas.microsoft.com/office/drawing/2014/main" id="{78E52FA5-0823-4B81-939E-C807391B6A04}"/>
                </a:ext>
              </a:extLst>
            </p:cNvPr>
            <p:cNvSpPr txBox="1"/>
            <p:nvPr/>
          </p:nvSpPr>
          <p:spPr>
            <a:xfrm>
              <a:off x="1611876" y="5140672"/>
              <a:ext cx="2848610" cy="1005403"/>
            </a:xfrm>
            <a:prstGeom prst="rect">
              <a:avLst/>
            </a:prstGeom>
          </p:spPr>
          <p:txBody>
            <a:bodyPr vert="horz" wrap="square" lIns="0" tIns="12700" rIns="0" bIns="0" rtlCol="0">
              <a:spAutoFit/>
            </a:bodyPr>
            <a:lstStyle/>
            <a:p>
              <a:pPr marL="15875" marR="5080">
                <a:spcBef>
                  <a:spcPts val="680"/>
                </a:spcBef>
              </a:pPr>
              <a:r>
                <a:rPr sz="1200" b="1" spc="-50">
                  <a:solidFill>
                    <a:srgbClr val="13395F"/>
                  </a:solidFill>
                  <a:latin typeface="Arial"/>
                  <a:cs typeface="Arial"/>
                </a:rPr>
                <a:t>Tax-</a:t>
              </a:r>
              <a:r>
                <a:rPr sz="1200" b="1">
                  <a:solidFill>
                    <a:srgbClr val="13395F"/>
                  </a:solidFill>
                  <a:latin typeface="Arial"/>
                  <a:cs typeface="Arial"/>
                </a:rPr>
                <a:t>Exempt</a:t>
              </a:r>
              <a:r>
                <a:rPr sz="1200" b="1" spc="-80">
                  <a:solidFill>
                    <a:srgbClr val="13395F"/>
                  </a:solidFill>
                  <a:latin typeface="Arial"/>
                  <a:cs typeface="Arial"/>
                </a:rPr>
                <a:t> </a:t>
              </a:r>
              <a:r>
                <a:rPr sz="1200" b="1" spc="-35">
                  <a:solidFill>
                    <a:srgbClr val="13395F"/>
                  </a:solidFill>
                  <a:latin typeface="Arial"/>
                  <a:cs typeface="Arial"/>
                </a:rPr>
                <a:t>Sustainable</a:t>
              </a:r>
              <a:r>
                <a:rPr sz="1200" b="1" spc="-90">
                  <a:solidFill>
                    <a:srgbClr val="13395F"/>
                  </a:solidFill>
                  <a:latin typeface="Arial"/>
                  <a:cs typeface="Arial"/>
                </a:rPr>
                <a:t> </a:t>
              </a:r>
              <a:r>
                <a:rPr sz="1200" b="1">
                  <a:solidFill>
                    <a:srgbClr val="13395F"/>
                  </a:solidFill>
                  <a:latin typeface="Arial"/>
                  <a:cs typeface="Arial"/>
                </a:rPr>
                <a:t>Fixed</a:t>
              </a:r>
              <a:r>
                <a:rPr sz="1200" b="1" spc="20">
                  <a:solidFill>
                    <a:srgbClr val="13395F"/>
                  </a:solidFill>
                  <a:latin typeface="Arial"/>
                  <a:cs typeface="Arial"/>
                </a:rPr>
                <a:t> </a:t>
              </a:r>
              <a:r>
                <a:rPr sz="1200" b="1" spc="-10">
                  <a:solidFill>
                    <a:srgbClr val="13395F"/>
                  </a:solidFill>
                  <a:latin typeface="Arial"/>
                  <a:cs typeface="Arial"/>
                </a:rPr>
                <a:t>Income </a:t>
              </a:r>
              <a:r>
                <a:rPr sz="1050" spc="-25">
                  <a:solidFill>
                    <a:srgbClr val="13395F"/>
                  </a:solidFill>
                  <a:latin typeface="Arial"/>
                  <a:cs typeface="Arial"/>
                </a:rPr>
                <a:t>Portfolio</a:t>
              </a:r>
              <a:r>
                <a:rPr sz="1050" spc="-85">
                  <a:solidFill>
                    <a:srgbClr val="13395F"/>
                  </a:solidFill>
                  <a:latin typeface="Arial"/>
                  <a:cs typeface="Arial"/>
                </a:rPr>
                <a:t> </a:t>
              </a:r>
              <a:r>
                <a:rPr sz="1050">
                  <a:solidFill>
                    <a:srgbClr val="13395F"/>
                  </a:solidFill>
                  <a:latin typeface="Arial"/>
                  <a:cs typeface="Arial"/>
                </a:rPr>
                <a:t>of</a:t>
              </a:r>
              <a:r>
                <a:rPr sz="1050" spc="-45">
                  <a:solidFill>
                    <a:srgbClr val="13395F"/>
                  </a:solidFill>
                  <a:latin typeface="Arial"/>
                  <a:cs typeface="Arial"/>
                </a:rPr>
                <a:t> </a:t>
              </a:r>
              <a:r>
                <a:rPr sz="1050">
                  <a:solidFill>
                    <a:srgbClr val="13395F"/>
                  </a:solidFill>
                  <a:latin typeface="Arial"/>
                  <a:cs typeface="Arial"/>
                </a:rPr>
                <a:t>municipal</a:t>
              </a:r>
              <a:r>
                <a:rPr sz="1050" spc="50">
                  <a:solidFill>
                    <a:srgbClr val="13395F"/>
                  </a:solidFill>
                  <a:latin typeface="Arial"/>
                  <a:cs typeface="Arial"/>
                </a:rPr>
                <a:t> </a:t>
              </a:r>
              <a:r>
                <a:rPr sz="1050" spc="-10">
                  <a:solidFill>
                    <a:srgbClr val="13395F"/>
                  </a:solidFill>
                  <a:latin typeface="Arial"/>
                  <a:cs typeface="Arial"/>
                </a:rPr>
                <a:t>fixed</a:t>
              </a:r>
              <a:r>
                <a:rPr sz="1050" spc="-40">
                  <a:solidFill>
                    <a:srgbClr val="13395F"/>
                  </a:solidFill>
                  <a:latin typeface="Arial"/>
                  <a:cs typeface="Arial"/>
                </a:rPr>
                <a:t> </a:t>
              </a:r>
              <a:r>
                <a:rPr sz="1050">
                  <a:solidFill>
                    <a:srgbClr val="13395F"/>
                  </a:solidFill>
                  <a:latin typeface="Arial"/>
                  <a:cs typeface="Arial"/>
                </a:rPr>
                <a:t>income</a:t>
              </a:r>
              <a:r>
                <a:rPr sz="1050" spc="-10">
                  <a:solidFill>
                    <a:srgbClr val="13395F"/>
                  </a:solidFill>
                  <a:latin typeface="Arial"/>
                  <a:cs typeface="Arial"/>
                </a:rPr>
                <a:t> securities </a:t>
              </a:r>
              <a:r>
                <a:rPr sz="1050">
                  <a:solidFill>
                    <a:srgbClr val="13395F"/>
                  </a:solidFill>
                  <a:latin typeface="Arial"/>
                  <a:cs typeface="Arial"/>
                </a:rPr>
                <a:t>selected</a:t>
              </a:r>
              <a:r>
                <a:rPr sz="1050" spc="-55">
                  <a:solidFill>
                    <a:srgbClr val="13395F"/>
                  </a:solidFill>
                  <a:latin typeface="Arial"/>
                  <a:cs typeface="Arial"/>
                </a:rPr>
                <a:t> </a:t>
              </a:r>
              <a:r>
                <a:rPr sz="1050">
                  <a:solidFill>
                    <a:srgbClr val="13395F"/>
                  </a:solidFill>
                  <a:latin typeface="Arial"/>
                  <a:cs typeface="Arial"/>
                </a:rPr>
                <a:t>on</a:t>
              </a:r>
              <a:r>
                <a:rPr sz="1050" spc="-10">
                  <a:solidFill>
                    <a:srgbClr val="13395F"/>
                  </a:solidFill>
                  <a:latin typeface="Arial"/>
                  <a:cs typeface="Arial"/>
                </a:rPr>
                <a:t> </a:t>
              </a:r>
              <a:r>
                <a:rPr sz="1050">
                  <a:solidFill>
                    <a:srgbClr val="13395F"/>
                  </a:solidFill>
                  <a:latin typeface="Arial"/>
                  <a:cs typeface="Arial"/>
                </a:rPr>
                <a:t>their</a:t>
              </a:r>
              <a:r>
                <a:rPr sz="1050" spc="-35">
                  <a:solidFill>
                    <a:srgbClr val="13395F"/>
                  </a:solidFill>
                  <a:latin typeface="Arial"/>
                  <a:cs typeface="Arial"/>
                </a:rPr>
                <a:t> </a:t>
              </a:r>
              <a:r>
                <a:rPr sz="1050">
                  <a:solidFill>
                    <a:srgbClr val="13395F"/>
                  </a:solidFill>
                  <a:latin typeface="Arial"/>
                  <a:cs typeface="Arial"/>
                </a:rPr>
                <a:t>fundamental</a:t>
              </a:r>
              <a:r>
                <a:rPr sz="1050" spc="50">
                  <a:solidFill>
                    <a:srgbClr val="13395F"/>
                  </a:solidFill>
                  <a:latin typeface="Arial"/>
                  <a:cs typeface="Arial"/>
                </a:rPr>
                <a:t> </a:t>
              </a:r>
              <a:r>
                <a:rPr sz="1050">
                  <a:solidFill>
                    <a:srgbClr val="13395F"/>
                  </a:solidFill>
                  <a:latin typeface="Arial"/>
                  <a:cs typeface="Arial"/>
                </a:rPr>
                <a:t>credit</a:t>
              </a:r>
              <a:r>
                <a:rPr sz="1050" spc="-20">
                  <a:solidFill>
                    <a:srgbClr val="13395F"/>
                  </a:solidFill>
                  <a:latin typeface="Arial"/>
                  <a:cs typeface="Arial"/>
                </a:rPr>
                <a:t> </a:t>
              </a:r>
              <a:r>
                <a:rPr sz="1050">
                  <a:solidFill>
                    <a:srgbClr val="13395F"/>
                  </a:solidFill>
                  <a:latin typeface="Arial"/>
                  <a:cs typeface="Arial"/>
                </a:rPr>
                <a:t>and </a:t>
              </a:r>
              <a:r>
                <a:rPr sz="1050" spc="-25">
                  <a:solidFill>
                    <a:srgbClr val="13395F"/>
                  </a:solidFill>
                  <a:latin typeface="Arial"/>
                  <a:cs typeface="Arial"/>
                </a:rPr>
                <a:t>ESG </a:t>
              </a:r>
              <a:r>
                <a:rPr sz="1050">
                  <a:solidFill>
                    <a:srgbClr val="13395F"/>
                  </a:solidFill>
                  <a:latin typeface="Arial"/>
                  <a:cs typeface="Arial"/>
                </a:rPr>
                <a:t>merits,</a:t>
              </a:r>
              <a:r>
                <a:rPr sz="1050" spc="5">
                  <a:solidFill>
                    <a:srgbClr val="13395F"/>
                  </a:solidFill>
                  <a:latin typeface="Arial"/>
                  <a:cs typeface="Arial"/>
                </a:rPr>
                <a:t> </a:t>
              </a:r>
              <a:r>
                <a:rPr sz="1050" spc="-10">
                  <a:solidFill>
                    <a:srgbClr val="13395F"/>
                  </a:solidFill>
                  <a:latin typeface="Arial"/>
                  <a:cs typeface="Arial"/>
                </a:rPr>
                <a:t>that</a:t>
              </a:r>
              <a:r>
                <a:rPr sz="1050" spc="-100">
                  <a:solidFill>
                    <a:srgbClr val="13395F"/>
                  </a:solidFill>
                  <a:latin typeface="Arial"/>
                  <a:cs typeface="Arial"/>
                </a:rPr>
                <a:t> </a:t>
              </a:r>
              <a:r>
                <a:rPr sz="1050">
                  <a:solidFill>
                    <a:srgbClr val="13395F"/>
                  </a:solidFill>
                  <a:latin typeface="Arial"/>
                  <a:cs typeface="Arial"/>
                </a:rPr>
                <a:t>seeks</a:t>
              </a:r>
              <a:r>
                <a:rPr sz="1050" spc="100">
                  <a:solidFill>
                    <a:srgbClr val="13395F"/>
                  </a:solidFill>
                  <a:latin typeface="Arial"/>
                  <a:cs typeface="Arial"/>
                </a:rPr>
                <a:t> </a:t>
              </a:r>
              <a:r>
                <a:rPr sz="1050" spc="-40">
                  <a:solidFill>
                    <a:srgbClr val="13395F"/>
                  </a:solidFill>
                  <a:latin typeface="Arial"/>
                  <a:cs typeface="Arial"/>
                </a:rPr>
                <a:t>long-</a:t>
              </a:r>
              <a:r>
                <a:rPr sz="1050">
                  <a:solidFill>
                    <a:srgbClr val="13395F"/>
                  </a:solidFill>
                  <a:latin typeface="Arial"/>
                  <a:cs typeface="Arial"/>
                </a:rPr>
                <a:t>term</a:t>
              </a:r>
              <a:r>
                <a:rPr sz="1050" spc="10">
                  <a:solidFill>
                    <a:srgbClr val="13395F"/>
                  </a:solidFill>
                  <a:latin typeface="Arial"/>
                  <a:cs typeface="Arial"/>
                </a:rPr>
                <a:t> </a:t>
              </a:r>
              <a:r>
                <a:rPr sz="1050" spc="-10">
                  <a:solidFill>
                    <a:srgbClr val="13395F"/>
                  </a:solidFill>
                  <a:latin typeface="Arial"/>
                  <a:cs typeface="Arial"/>
                </a:rPr>
                <a:t>outperformance</a:t>
              </a:r>
              <a:r>
                <a:rPr sz="1050" spc="15">
                  <a:solidFill>
                    <a:srgbClr val="13395F"/>
                  </a:solidFill>
                  <a:latin typeface="Arial"/>
                  <a:cs typeface="Arial"/>
                </a:rPr>
                <a:t> </a:t>
              </a:r>
              <a:r>
                <a:rPr sz="1050" spc="-25">
                  <a:solidFill>
                    <a:srgbClr val="13395F"/>
                  </a:solidFill>
                  <a:latin typeface="Arial"/>
                  <a:cs typeface="Arial"/>
                </a:rPr>
                <a:t>vs. </a:t>
              </a:r>
              <a:r>
                <a:rPr sz="1050">
                  <a:solidFill>
                    <a:srgbClr val="13395F"/>
                  </a:solidFill>
                  <a:latin typeface="Arial"/>
                  <a:cs typeface="Arial"/>
                </a:rPr>
                <a:t>the</a:t>
              </a:r>
              <a:r>
                <a:rPr sz="1050" spc="-60">
                  <a:solidFill>
                    <a:srgbClr val="13395F"/>
                  </a:solidFill>
                  <a:latin typeface="Arial"/>
                  <a:cs typeface="Arial"/>
                </a:rPr>
                <a:t> </a:t>
              </a:r>
              <a:r>
                <a:rPr sz="1050">
                  <a:solidFill>
                    <a:srgbClr val="13395F"/>
                  </a:solidFill>
                  <a:latin typeface="Arial"/>
                  <a:cs typeface="Arial"/>
                </a:rPr>
                <a:t>Bloomberg</a:t>
              </a:r>
              <a:r>
                <a:rPr sz="1050" spc="45">
                  <a:solidFill>
                    <a:srgbClr val="13395F"/>
                  </a:solidFill>
                  <a:latin typeface="Arial"/>
                  <a:cs typeface="Arial"/>
                </a:rPr>
                <a:t> </a:t>
              </a:r>
              <a:r>
                <a:rPr sz="1050">
                  <a:solidFill>
                    <a:srgbClr val="13395F"/>
                  </a:solidFill>
                  <a:latin typeface="Arial"/>
                  <a:cs typeface="Arial"/>
                </a:rPr>
                <a:t>Municipal</a:t>
              </a:r>
              <a:r>
                <a:rPr sz="1050" spc="55">
                  <a:solidFill>
                    <a:srgbClr val="13395F"/>
                  </a:solidFill>
                  <a:latin typeface="Arial"/>
                  <a:cs typeface="Arial"/>
                </a:rPr>
                <a:t> </a:t>
              </a:r>
              <a:r>
                <a:rPr sz="1050">
                  <a:solidFill>
                    <a:srgbClr val="13395F"/>
                  </a:solidFill>
                  <a:latin typeface="Arial"/>
                  <a:cs typeface="Arial"/>
                </a:rPr>
                <a:t>Bond</a:t>
              </a:r>
              <a:r>
                <a:rPr sz="1050" spc="285">
                  <a:solidFill>
                    <a:srgbClr val="13395F"/>
                  </a:solidFill>
                  <a:latin typeface="Arial"/>
                  <a:cs typeface="Arial"/>
                </a:rPr>
                <a:t> </a:t>
              </a:r>
              <a:r>
                <a:rPr sz="1050" spc="-35">
                  <a:solidFill>
                    <a:srgbClr val="13395F"/>
                  </a:solidFill>
                  <a:latin typeface="Arial"/>
                  <a:cs typeface="Arial"/>
                </a:rPr>
                <a:t>1-</a:t>
              </a:r>
              <a:r>
                <a:rPr sz="1050">
                  <a:solidFill>
                    <a:srgbClr val="13395F"/>
                  </a:solidFill>
                  <a:latin typeface="Arial"/>
                  <a:cs typeface="Arial"/>
                </a:rPr>
                <a:t>10</a:t>
              </a:r>
              <a:r>
                <a:rPr sz="1050" spc="-45">
                  <a:solidFill>
                    <a:srgbClr val="13395F"/>
                  </a:solidFill>
                  <a:latin typeface="Arial"/>
                  <a:cs typeface="Arial"/>
                </a:rPr>
                <a:t> </a:t>
              </a:r>
              <a:r>
                <a:rPr sz="1050" spc="-30">
                  <a:solidFill>
                    <a:srgbClr val="13395F"/>
                  </a:solidFill>
                  <a:latin typeface="Arial"/>
                  <a:cs typeface="Arial"/>
                </a:rPr>
                <a:t>Year</a:t>
              </a:r>
              <a:r>
                <a:rPr sz="1050" spc="-90">
                  <a:solidFill>
                    <a:srgbClr val="13395F"/>
                  </a:solidFill>
                  <a:latin typeface="Arial"/>
                  <a:cs typeface="Arial"/>
                </a:rPr>
                <a:t> </a:t>
              </a:r>
              <a:r>
                <a:rPr sz="1050" spc="-10">
                  <a:solidFill>
                    <a:srgbClr val="13395F"/>
                  </a:solidFill>
                  <a:latin typeface="Arial"/>
                  <a:cs typeface="Arial"/>
                </a:rPr>
                <a:t>Blend Index.</a:t>
              </a:r>
              <a:endParaRPr sz="1050">
                <a:latin typeface="Arial"/>
                <a:cs typeface="Arial"/>
              </a:endParaRPr>
            </a:p>
          </p:txBody>
        </p:sp>
        <p:pic>
          <p:nvPicPr>
            <p:cNvPr id="33" name="object 26">
              <a:extLst>
                <a:ext uri="{FF2B5EF4-FFF2-40B4-BE49-F238E27FC236}">
                  <a16:creationId xmlns:a16="http://schemas.microsoft.com/office/drawing/2014/main" id="{43D75348-1F95-48B7-8D5E-7ED82F1012E6}"/>
                </a:ext>
              </a:extLst>
            </p:cNvPr>
            <p:cNvPicPr/>
            <p:nvPr/>
          </p:nvPicPr>
          <p:blipFill>
            <a:blip r:embed="rId3" cstate="print"/>
            <a:stretch>
              <a:fillRect/>
            </a:stretch>
          </p:blipFill>
          <p:spPr>
            <a:xfrm>
              <a:off x="805844" y="5375537"/>
              <a:ext cx="536447" cy="535673"/>
            </a:xfrm>
            <a:prstGeom prst="rect">
              <a:avLst/>
            </a:prstGeom>
          </p:spPr>
        </p:pic>
      </p:grpSp>
      <p:sp>
        <p:nvSpPr>
          <p:cNvPr id="34" name="Rectangle 33">
            <a:extLst>
              <a:ext uri="{FF2B5EF4-FFF2-40B4-BE49-F238E27FC236}">
                <a16:creationId xmlns:a16="http://schemas.microsoft.com/office/drawing/2014/main" id="{531DE046-07E8-4488-B395-40DF96CFC573}"/>
              </a:ext>
            </a:extLst>
          </p:cNvPr>
          <p:cNvSpPr/>
          <p:nvPr/>
        </p:nvSpPr>
        <p:spPr>
          <a:xfrm>
            <a:off x="381001" y="7300944"/>
            <a:ext cx="9067800" cy="215444"/>
          </a:xfrm>
          <a:prstGeom prst="rect">
            <a:avLst/>
          </a:prstGeom>
        </p:spPr>
        <p:txBody>
          <a:bodyPr wrap="square">
            <a:spAutoFit/>
          </a:bodyPr>
          <a:lstStyle/>
          <a:p>
            <a:pPr>
              <a:spcBef>
                <a:spcPts val="318"/>
              </a:spcBef>
            </a:pPr>
            <a:r>
              <a:rPr lang="en-US" sz="800">
                <a:solidFill>
                  <a:schemeClr val="tx1">
                    <a:lumMod val="65000"/>
                    <a:lumOff val="35000"/>
                  </a:schemeClr>
                </a:solidFill>
                <a:latin typeface="Arial" pitchFamily="34" charset="0"/>
              </a:rPr>
              <a:t>Please see end of presentation for important disclosures.. </a:t>
            </a:r>
          </a:p>
        </p:txBody>
      </p:sp>
      <p:grpSp>
        <p:nvGrpSpPr>
          <p:cNvPr id="35" name="Group 34">
            <a:extLst>
              <a:ext uri="{FF2B5EF4-FFF2-40B4-BE49-F238E27FC236}">
                <a16:creationId xmlns:a16="http://schemas.microsoft.com/office/drawing/2014/main" id="{78CD456D-3655-4B0A-A93C-4494DDFC3CEF}"/>
              </a:ext>
            </a:extLst>
          </p:cNvPr>
          <p:cNvGrpSpPr/>
          <p:nvPr/>
        </p:nvGrpSpPr>
        <p:grpSpPr>
          <a:xfrm>
            <a:off x="812553" y="3752604"/>
            <a:ext cx="3531228" cy="1046440"/>
            <a:chOff x="812553" y="3914093"/>
            <a:chExt cx="3531228" cy="1046440"/>
          </a:xfrm>
        </p:grpSpPr>
        <p:pic>
          <p:nvPicPr>
            <p:cNvPr id="36" name="object 8">
              <a:extLst>
                <a:ext uri="{FF2B5EF4-FFF2-40B4-BE49-F238E27FC236}">
                  <a16:creationId xmlns:a16="http://schemas.microsoft.com/office/drawing/2014/main" id="{AC3D85EB-AABB-48F0-A33D-9563FF281F93}"/>
                </a:ext>
              </a:extLst>
            </p:cNvPr>
            <p:cNvPicPr/>
            <p:nvPr/>
          </p:nvPicPr>
          <p:blipFill>
            <a:blip r:embed="rId3" cstate="print"/>
            <a:stretch>
              <a:fillRect/>
            </a:stretch>
          </p:blipFill>
          <p:spPr>
            <a:xfrm>
              <a:off x="812553" y="4169471"/>
              <a:ext cx="544055" cy="535685"/>
            </a:xfrm>
            <a:prstGeom prst="rect">
              <a:avLst/>
            </a:prstGeom>
          </p:spPr>
        </p:pic>
        <p:sp>
          <p:nvSpPr>
            <p:cNvPr id="37" name="object 3">
              <a:extLst>
                <a:ext uri="{FF2B5EF4-FFF2-40B4-BE49-F238E27FC236}">
                  <a16:creationId xmlns:a16="http://schemas.microsoft.com/office/drawing/2014/main" id="{11E62F54-3337-40C8-AE07-7689BB3D5DA8}"/>
                </a:ext>
              </a:extLst>
            </p:cNvPr>
            <p:cNvSpPr txBox="1"/>
            <p:nvPr/>
          </p:nvSpPr>
          <p:spPr>
            <a:xfrm>
              <a:off x="1618361" y="3914093"/>
              <a:ext cx="2725420" cy="1046440"/>
            </a:xfrm>
            <a:prstGeom prst="rect">
              <a:avLst/>
            </a:prstGeom>
          </p:spPr>
          <p:txBody>
            <a:bodyPr vert="horz" wrap="square" lIns="0" tIns="15240" rIns="0" bIns="0" rtlCol="0">
              <a:spAutoFit/>
            </a:bodyPr>
            <a:lstStyle/>
            <a:p>
              <a:pPr marL="13335" marR="5080" indent="-1270">
                <a:spcBef>
                  <a:spcPts val="120"/>
                </a:spcBef>
              </a:pPr>
              <a:r>
                <a:rPr lang="en-US" sz="1200" b="1" spc="-10">
                  <a:solidFill>
                    <a:srgbClr val="13395F"/>
                  </a:solidFill>
                  <a:latin typeface="Arial"/>
                  <a:cs typeface="Arial"/>
                </a:rPr>
                <a:t>Sustainable Short Duration</a:t>
              </a:r>
            </a:p>
            <a:p>
              <a:pPr marL="13335" marR="5080" indent="-1270">
                <a:spcBef>
                  <a:spcPts val="120"/>
                </a:spcBef>
              </a:pPr>
              <a:r>
                <a:rPr lang="en-US" sz="1050" spc="-10">
                  <a:solidFill>
                    <a:srgbClr val="13395F"/>
                  </a:solidFill>
                  <a:latin typeface="Arial"/>
                  <a:cs typeface="Arial"/>
                </a:rPr>
                <a:t>Portfolio of fixed income securities selected on fundamental credit and ESG merits, that</a:t>
              </a:r>
            </a:p>
            <a:p>
              <a:pPr marL="13335" marR="5080" indent="-1270">
                <a:spcBef>
                  <a:spcPts val="120"/>
                </a:spcBef>
              </a:pPr>
              <a:r>
                <a:rPr lang="en-US" sz="1050" spc="-10">
                  <a:solidFill>
                    <a:srgbClr val="13395F"/>
                  </a:solidFill>
                  <a:latin typeface="Arial"/>
                  <a:cs typeface="Arial"/>
                </a:rPr>
                <a:t>seeks long-term outperformance vs. the Bloomberg 1-5 Year Government/Credit</a:t>
              </a:r>
            </a:p>
            <a:p>
              <a:pPr marL="13335" marR="5080" indent="-1270">
                <a:spcBef>
                  <a:spcPts val="120"/>
                </a:spcBef>
              </a:pPr>
              <a:r>
                <a:rPr lang="en-US" sz="1050" spc="-10">
                  <a:solidFill>
                    <a:srgbClr val="13395F"/>
                  </a:solidFill>
                  <a:latin typeface="Arial"/>
                  <a:cs typeface="Arial"/>
                </a:rPr>
                <a:t>Index.</a:t>
              </a:r>
            </a:p>
          </p:txBody>
        </p:sp>
      </p:grpSp>
      <p:grpSp>
        <p:nvGrpSpPr>
          <p:cNvPr id="38" name="Group 37">
            <a:extLst>
              <a:ext uri="{FF2B5EF4-FFF2-40B4-BE49-F238E27FC236}">
                <a16:creationId xmlns:a16="http://schemas.microsoft.com/office/drawing/2014/main" id="{DE64611E-2E45-457F-885D-DA6BED0B9084}"/>
              </a:ext>
            </a:extLst>
          </p:cNvPr>
          <p:cNvGrpSpPr/>
          <p:nvPr/>
        </p:nvGrpSpPr>
        <p:grpSpPr>
          <a:xfrm>
            <a:off x="805843" y="6078632"/>
            <a:ext cx="3537938" cy="1007968"/>
            <a:chOff x="805843" y="6227775"/>
            <a:chExt cx="3537938" cy="1007968"/>
          </a:xfrm>
        </p:grpSpPr>
        <p:pic>
          <p:nvPicPr>
            <p:cNvPr id="39" name="object 21">
              <a:extLst>
                <a:ext uri="{FF2B5EF4-FFF2-40B4-BE49-F238E27FC236}">
                  <a16:creationId xmlns:a16="http://schemas.microsoft.com/office/drawing/2014/main" id="{5EA35DEE-67E8-4C6C-BE38-F0896F466DB8}"/>
                </a:ext>
              </a:extLst>
            </p:cNvPr>
            <p:cNvPicPr/>
            <p:nvPr/>
          </p:nvPicPr>
          <p:blipFill>
            <a:blip r:embed="rId3" cstate="print"/>
            <a:stretch>
              <a:fillRect/>
            </a:stretch>
          </p:blipFill>
          <p:spPr>
            <a:xfrm>
              <a:off x="805843" y="6463917"/>
              <a:ext cx="536447" cy="535685"/>
            </a:xfrm>
            <a:prstGeom prst="rect">
              <a:avLst/>
            </a:prstGeom>
          </p:spPr>
        </p:pic>
        <p:sp>
          <p:nvSpPr>
            <p:cNvPr id="40" name="object 3">
              <a:extLst>
                <a:ext uri="{FF2B5EF4-FFF2-40B4-BE49-F238E27FC236}">
                  <a16:creationId xmlns:a16="http://schemas.microsoft.com/office/drawing/2014/main" id="{D82C5EB4-482C-42AB-BF14-6563F0DDB39C}"/>
                </a:ext>
              </a:extLst>
            </p:cNvPr>
            <p:cNvSpPr txBox="1"/>
            <p:nvPr/>
          </p:nvSpPr>
          <p:spPr>
            <a:xfrm>
              <a:off x="1618361" y="6227775"/>
              <a:ext cx="2725420" cy="1007968"/>
            </a:xfrm>
            <a:prstGeom prst="rect">
              <a:avLst/>
            </a:prstGeom>
          </p:spPr>
          <p:txBody>
            <a:bodyPr vert="horz" wrap="square" lIns="0" tIns="15240" rIns="0" bIns="0" rtlCol="0">
              <a:spAutoFit/>
            </a:bodyPr>
            <a:lstStyle/>
            <a:p>
              <a:pPr marL="12700" marR="45720">
                <a:spcBef>
                  <a:spcPts val="685"/>
                </a:spcBef>
              </a:pPr>
              <a:r>
                <a:rPr lang="en-US" sz="1200" b="1" spc="-45">
                  <a:solidFill>
                    <a:srgbClr val="13395F"/>
                  </a:solidFill>
                  <a:latin typeface="Arial"/>
                  <a:cs typeface="Arial"/>
                </a:rPr>
                <a:t>Global</a:t>
              </a:r>
              <a:r>
                <a:rPr lang="en-US" sz="1200" b="1" spc="-50">
                  <a:solidFill>
                    <a:srgbClr val="13395F"/>
                  </a:solidFill>
                  <a:latin typeface="Arial"/>
                  <a:cs typeface="Arial"/>
                </a:rPr>
                <a:t> </a:t>
              </a:r>
              <a:r>
                <a:rPr lang="en-US" sz="1200" b="1" spc="-40">
                  <a:solidFill>
                    <a:srgbClr val="13395F"/>
                  </a:solidFill>
                  <a:latin typeface="Arial"/>
                  <a:cs typeface="Arial"/>
                </a:rPr>
                <a:t>Sustainable</a:t>
              </a:r>
              <a:r>
                <a:rPr lang="en-US" sz="1200" b="1" spc="-45">
                  <a:solidFill>
                    <a:srgbClr val="13395F"/>
                  </a:solidFill>
                  <a:latin typeface="Arial"/>
                  <a:cs typeface="Arial"/>
                </a:rPr>
                <a:t> </a:t>
              </a:r>
              <a:r>
                <a:rPr lang="en-US" sz="1200" b="1">
                  <a:solidFill>
                    <a:srgbClr val="13395F"/>
                  </a:solidFill>
                  <a:latin typeface="Arial"/>
                  <a:cs typeface="Arial"/>
                </a:rPr>
                <a:t>Total</a:t>
              </a:r>
              <a:r>
                <a:rPr lang="en-US" sz="1200" b="1" spc="25">
                  <a:solidFill>
                    <a:srgbClr val="13395F"/>
                  </a:solidFill>
                  <a:latin typeface="Arial"/>
                  <a:cs typeface="Arial"/>
                </a:rPr>
                <a:t> </a:t>
              </a:r>
              <a:r>
                <a:rPr lang="en-US" sz="1200" b="1" spc="-30">
                  <a:solidFill>
                    <a:srgbClr val="13395F"/>
                  </a:solidFill>
                  <a:latin typeface="Arial"/>
                  <a:cs typeface="Arial"/>
                </a:rPr>
                <a:t>Return</a:t>
              </a:r>
              <a:r>
                <a:rPr lang="en-US" sz="1200" b="1" spc="-70">
                  <a:solidFill>
                    <a:srgbClr val="13395F"/>
                  </a:solidFill>
                  <a:latin typeface="Arial"/>
                  <a:cs typeface="Arial"/>
                </a:rPr>
                <a:t> </a:t>
              </a:r>
              <a:r>
                <a:rPr lang="en-US" sz="1200" b="1" spc="-20">
                  <a:solidFill>
                    <a:srgbClr val="13395F"/>
                  </a:solidFill>
                  <a:latin typeface="Arial"/>
                  <a:cs typeface="Arial"/>
                </a:rPr>
                <a:t>Bond </a:t>
              </a:r>
            </a:p>
            <a:p>
              <a:pPr marL="12700" marR="45720">
                <a:spcBef>
                  <a:spcPts val="0"/>
                </a:spcBef>
              </a:pPr>
              <a:r>
                <a:rPr lang="en-US" sz="1050" spc="-25">
                  <a:solidFill>
                    <a:srgbClr val="13395F"/>
                  </a:solidFill>
                  <a:latin typeface="Arial"/>
                  <a:cs typeface="Arial"/>
                </a:rPr>
                <a:t>Portfolio</a:t>
              </a:r>
              <a:r>
                <a:rPr lang="en-US" sz="1050" spc="-85">
                  <a:solidFill>
                    <a:srgbClr val="13395F"/>
                  </a:solidFill>
                  <a:latin typeface="Arial"/>
                  <a:cs typeface="Arial"/>
                </a:rPr>
                <a:t> </a:t>
              </a:r>
              <a:r>
                <a:rPr lang="en-US" sz="1050">
                  <a:solidFill>
                    <a:srgbClr val="13395F"/>
                  </a:solidFill>
                  <a:latin typeface="Arial"/>
                  <a:cs typeface="Arial"/>
                </a:rPr>
                <a:t>of</a:t>
              </a:r>
              <a:r>
                <a:rPr lang="en-US" sz="1050" spc="-45">
                  <a:solidFill>
                    <a:srgbClr val="13395F"/>
                  </a:solidFill>
                  <a:latin typeface="Arial"/>
                  <a:cs typeface="Arial"/>
                </a:rPr>
                <a:t> </a:t>
              </a:r>
              <a:r>
                <a:rPr lang="en-US" sz="1050">
                  <a:solidFill>
                    <a:srgbClr val="13395F"/>
                  </a:solidFill>
                  <a:latin typeface="Arial"/>
                  <a:cs typeface="Arial"/>
                </a:rPr>
                <a:t>municipal</a:t>
              </a:r>
              <a:r>
                <a:rPr lang="en-US" sz="1050" spc="50">
                  <a:solidFill>
                    <a:srgbClr val="13395F"/>
                  </a:solidFill>
                  <a:latin typeface="Arial"/>
                  <a:cs typeface="Arial"/>
                </a:rPr>
                <a:t> </a:t>
              </a:r>
              <a:r>
                <a:rPr lang="en-US" sz="1050" spc="-10">
                  <a:solidFill>
                    <a:srgbClr val="13395F"/>
                  </a:solidFill>
                  <a:latin typeface="Arial"/>
                  <a:cs typeface="Arial"/>
                </a:rPr>
                <a:t>fixed</a:t>
              </a:r>
              <a:r>
                <a:rPr lang="en-US" sz="1050" spc="-40">
                  <a:solidFill>
                    <a:srgbClr val="13395F"/>
                  </a:solidFill>
                  <a:latin typeface="Arial"/>
                  <a:cs typeface="Arial"/>
                </a:rPr>
                <a:t> </a:t>
              </a:r>
              <a:r>
                <a:rPr lang="en-US" sz="1050">
                  <a:solidFill>
                    <a:srgbClr val="13395F"/>
                  </a:solidFill>
                  <a:latin typeface="Arial"/>
                  <a:cs typeface="Arial"/>
                </a:rPr>
                <a:t>income</a:t>
              </a:r>
              <a:r>
                <a:rPr lang="en-US" sz="1050" spc="-10">
                  <a:solidFill>
                    <a:srgbClr val="13395F"/>
                  </a:solidFill>
                  <a:latin typeface="Arial"/>
                  <a:cs typeface="Arial"/>
                </a:rPr>
                <a:t> securities </a:t>
              </a:r>
              <a:r>
                <a:rPr lang="en-US" sz="1050">
                  <a:solidFill>
                    <a:srgbClr val="13395F"/>
                  </a:solidFill>
                  <a:latin typeface="Arial"/>
                  <a:cs typeface="Arial"/>
                </a:rPr>
                <a:t>selected</a:t>
              </a:r>
              <a:r>
                <a:rPr lang="en-US" sz="1050" spc="-55">
                  <a:solidFill>
                    <a:srgbClr val="13395F"/>
                  </a:solidFill>
                  <a:latin typeface="Arial"/>
                  <a:cs typeface="Arial"/>
                </a:rPr>
                <a:t> </a:t>
              </a:r>
              <a:r>
                <a:rPr lang="en-US" sz="1050">
                  <a:solidFill>
                    <a:srgbClr val="13395F"/>
                  </a:solidFill>
                  <a:latin typeface="Arial"/>
                  <a:cs typeface="Arial"/>
                </a:rPr>
                <a:t>on</a:t>
              </a:r>
              <a:r>
                <a:rPr lang="en-US" sz="1050" spc="-10">
                  <a:solidFill>
                    <a:srgbClr val="13395F"/>
                  </a:solidFill>
                  <a:latin typeface="Arial"/>
                  <a:cs typeface="Arial"/>
                </a:rPr>
                <a:t> </a:t>
              </a:r>
              <a:r>
                <a:rPr lang="en-US" sz="1050">
                  <a:solidFill>
                    <a:srgbClr val="13395F"/>
                  </a:solidFill>
                  <a:latin typeface="Arial"/>
                  <a:cs typeface="Arial"/>
                </a:rPr>
                <a:t>their</a:t>
              </a:r>
              <a:r>
                <a:rPr lang="en-US" sz="1050" spc="-35">
                  <a:solidFill>
                    <a:srgbClr val="13395F"/>
                  </a:solidFill>
                  <a:latin typeface="Arial"/>
                  <a:cs typeface="Arial"/>
                </a:rPr>
                <a:t> </a:t>
              </a:r>
              <a:r>
                <a:rPr lang="en-US" sz="1050">
                  <a:solidFill>
                    <a:srgbClr val="13395F"/>
                  </a:solidFill>
                  <a:latin typeface="Arial"/>
                  <a:cs typeface="Arial"/>
                </a:rPr>
                <a:t>fundamental</a:t>
              </a:r>
              <a:r>
                <a:rPr lang="en-US" sz="1050" spc="50">
                  <a:solidFill>
                    <a:srgbClr val="13395F"/>
                  </a:solidFill>
                  <a:latin typeface="Arial"/>
                  <a:cs typeface="Arial"/>
                </a:rPr>
                <a:t> </a:t>
              </a:r>
              <a:r>
                <a:rPr lang="en-US" sz="1050">
                  <a:solidFill>
                    <a:srgbClr val="13395F"/>
                  </a:solidFill>
                  <a:latin typeface="Arial"/>
                  <a:cs typeface="Arial"/>
                </a:rPr>
                <a:t>credit</a:t>
              </a:r>
              <a:r>
                <a:rPr lang="en-US" sz="1050" spc="-20">
                  <a:solidFill>
                    <a:srgbClr val="13395F"/>
                  </a:solidFill>
                  <a:latin typeface="Arial"/>
                  <a:cs typeface="Arial"/>
                </a:rPr>
                <a:t> </a:t>
              </a:r>
              <a:r>
                <a:rPr lang="en-US" sz="1050">
                  <a:solidFill>
                    <a:srgbClr val="13395F"/>
                  </a:solidFill>
                  <a:latin typeface="Arial"/>
                  <a:cs typeface="Arial"/>
                </a:rPr>
                <a:t>and </a:t>
              </a:r>
              <a:r>
                <a:rPr lang="en-US" sz="1050" spc="-25">
                  <a:solidFill>
                    <a:srgbClr val="13395F"/>
                  </a:solidFill>
                  <a:latin typeface="Arial"/>
                  <a:cs typeface="Arial"/>
                </a:rPr>
                <a:t>ESG </a:t>
              </a:r>
              <a:r>
                <a:rPr lang="en-US" sz="1050">
                  <a:solidFill>
                    <a:srgbClr val="13395F"/>
                  </a:solidFill>
                  <a:latin typeface="Arial"/>
                  <a:cs typeface="Arial"/>
                </a:rPr>
                <a:t>merits,</a:t>
              </a:r>
              <a:r>
                <a:rPr lang="en-US" sz="1050" spc="5">
                  <a:solidFill>
                    <a:srgbClr val="13395F"/>
                  </a:solidFill>
                  <a:latin typeface="Arial"/>
                  <a:cs typeface="Arial"/>
                </a:rPr>
                <a:t> </a:t>
              </a:r>
              <a:r>
                <a:rPr lang="en-US" sz="1050" spc="-10">
                  <a:solidFill>
                    <a:srgbClr val="13395F"/>
                  </a:solidFill>
                  <a:latin typeface="Arial"/>
                  <a:cs typeface="Arial"/>
                </a:rPr>
                <a:t>that</a:t>
              </a:r>
              <a:r>
                <a:rPr lang="en-US" sz="1050" spc="-100">
                  <a:solidFill>
                    <a:srgbClr val="13395F"/>
                  </a:solidFill>
                  <a:latin typeface="Arial"/>
                  <a:cs typeface="Arial"/>
                </a:rPr>
                <a:t> </a:t>
              </a:r>
              <a:r>
                <a:rPr lang="en-US" sz="1050">
                  <a:solidFill>
                    <a:srgbClr val="13395F"/>
                  </a:solidFill>
                  <a:latin typeface="Arial"/>
                  <a:cs typeface="Arial"/>
                </a:rPr>
                <a:t>seeks</a:t>
              </a:r>
              <a:r>
                <a:rPr lang="en-US" sz="1050" spc="100">
                  <a:solidFill>
                    <a:srgbClr val="13395F"/>
                  </a:solidFill>
                  <a:latin typeface="Arial"/>
                  <a:cs typeface="Arial"/>
                </a:rPr>
                <a:t> </a:t>
              </a:r>
              <a:r>
                <a:rPr lang="en-US" sz="1050" spc="-40">
                  <a:solidFill>
                    <a:srgbClr val="13395F"/>
                  </a:solidFill>
                  <a:latin typeface="Arial"/>
                  <a:cs typeface="Arial"/>
                </a:rPr>
                <a:t>long-</a:t>
              </a:r>
              <a:r>
                <a:rPr lang="en-US" sz="1050">
                  <a:solidFill>
                    <a:srgbClr val="13395F"/>
                  </a:solidFill>
                  <a:latin typeface="Arial"/>
                  <a:cs typeface="Arial"/>
                </a:rPr>
                <a:t>term</a:t>
              </a:r>
              <a:r>
                <a:rPr lang="en-US" sz="1050" spc="10">
                  <a:solidFill>
                    <a:srgbClr val="13395F"/>
                  </a:solidFill>
                  <a:latin typeface="Arial"/>
                  <a:cs typeface="Arial"/>
                </a:rPr>
                <a:t> </a:t>
              </a:r>
              <a:r>
                <a:rPr lang="en-US" sz="1050" spc="-10">
                  <a:solidFill>
                    <a:srgbClr val="13395F"/>
                  </a:solidFill>
                  <a:latin typeface="Arial"/>
                  <a:cs typeface="Arial"/>
                </a:rPr>
                <a:t>outperformance</a:t>
              </a:r>
              <a:r>
                <a:rPr lang="en-US" sz="1050" spc="15">
                  <a:solidFill>
                    <a:srgbClr val="13395F"/>
                  </a:solidFill>
                  <a:latin typeface="Arial"/>
                  <a:cs typeface="Arial"/>
                </a:rPr>
                <a:t> </a:t>
              </a:r>
              <a:r>
                <a:rPr lang="en-US" sz="1050" spc="-25">
                  <a:solidFill>
                    <a:srgbClr val="13395F"/>
                  </a:solidFill>
                  <a:latin typeface="Arial"/>
                  <a:cs typeface="Arial"/>
                </a:rPr>
                <a:t>vs. </a:t>
              </a:r>
              <a:r>
                <a:rPr lang="en-US" sz="1050">
                  <a:solidFill>
                    <a:srgbClr val="13395F"/>
                  </a:solidFill>
                  <a:latin typeface="Arial"/>
                  <a:cs typeface="Arial"/>
                </a:rPr>
                <a:t>the</a:t>
              </a:r>
              <a:r>
                <a:rPr lang="en-US" sz="1050" spc="35">
                  <a:solidFill>
                    <a:srgbClr val="13395F"/>
                  </a:solidFill>
                  <a:latin typeface="Arial"/>
                  <a:cs typeface="Arial"/>
                </a:rPr>
                <a:t> </a:t>
              </a:r>
              <a:r>
                <a:rPr lang="en-US" sz="1050" spc="-30">
                  <a:solidFill>
                    <a:srgbClr val="13395F"/>
                  </a:solidFill>
                  <a:latin typeface="Arial"/>
                  <a:cs typeface="Arial"/>
                </a:rPr>
                <a:t>(SOFR)</a:t>
              </a:r>
              <a:r>
                <a:rPr lang="en-US" sz="1050" spc="-90">
                  <a:solidFill>
                    <a:srgbClr val="13395F"/>
                  </a:solidFill>
                  <a:latin typeface="Arial"/>
                  <a:cs typeface="Arial"/>
                </a:rPr>
                <a:t> </a:t>
              </a:r>
              <a:r>
                <a:rPr lang="en-US" sz="1050" spc="-25">
                  <a:solidFill>
                    <a:srgbClr val="13395F"/>
                  </a:solidFill>
                  <a:latin typeface="Arial"/>
                  <a:cs typeface="Arial"/>
                </a:rPr>
                <a:t>Secured</a:t>
              </a:r>
              <a:r>
                <a:rPr lang="en-US" sz="1050" spc="-20">
                  <a:solidFill>
                    <a:srgbClr val="13395F"/>
                  </a:solidFill>
                  <a:latin typeface="Arial"/>
                  <a:cs typeface="Arial"/>
                </a:rPr>
                <a:t> </a:t>
              </a:r>
              <a:r>
                <a:rPr lang="en-US" sz="1050" spc="-35">
                  <a:solidFill>
                    <a:srgbClr val="13395F"/>
                  </a:solidFill>
                  <a:latin typeface="Arial"/>
                  <a:cs typeface="Arial"/>
                </a:rPr>
                <a:t>Overnight</a:t>
              </a:r>
              <a:r>
                <a:rPr lang="en-US" sz="1050" spc="-10">
                  <a:solidFill>
                    <a:srgbClr val="13395F"/>
                  </a:solidFill>
                  <a:latin typeface="Arial"/>
                  <a:cs typeface="Arial"/>
                </a:rPr>
                <a:t> </a:t>
              </a:r>
              <a:r>
                <a:rPr lang="en-US" sz="1050" spc="-25">
                  <a:solidFill>
                    <a:srgbClr val="13395F"/>
                  </a:solidFill>
                  <a:latin typeface="Arial"/>
                  <a:cs typeface="Arial"/>
                </a:rPr>
                <a:t>Financing</a:t>
              </a:r>
              <a:r>
                <a:rPr lang="en-US" sz="1050" spc="25">
                  <a:solidFill>
                    <a:srgbClr val="13395F"/>
                  </a:solidFill>
                  <a:latin typeface="Arial"/>
                  <a:cs typeface="Arial"/>
                </a:rPr>
                <a:t> </a:t>
              </a:r>
              <a:r>
                <a:rPr lang="en-US" sz="1050" spc="-20">
                  <a:solidFill>
                    <a:srgbClr val="13395F"/>
                  </a:solidFill>
                  <a:latin typeface="Arial"/>
                  <a:cs typeface="Arial"/>
                </a:rPr>
                <a:t>Rate</a:t>
              </a:r>
              <a:endParaRPr lang="en-US" sz="1050">
                <a:latin typeface="Arial"/>
                <a:cs typeface="Arial"/>
              </a:endParaRPr>
            </a:p>
          </p:txBody>
        </p:sp>
      </p:grpSp>
      <p:sp>
        <p:nvSpPr>
          <p:cNvPr id="41" name="Slide Number Placeholder 3">
            <a:extLst>
              <a:ext uri="{FF2B5EF4-FFF2-40B4-BE49-F238E27FC236}">
                <a16:creationId xmlns:a16="http://schemas.microsoft.com/office/drawing/2014/main" id="{B32AC91F-B550-46BC-A850-27122567A126}"/>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6</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96926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208" y="4734814"/>
            <a:ext cx="5422265" cy="299720"/>
          </a:xfrm>
          <a:prstGeom prst="rect">
            <a:avLst/>
          </a:prstGeom>
        </p:spPr>
        <p:txBody>
          <a:bodyPr vert="horz" wrap="square" lIns="0" tIns="12700" rIns="0" bIns="0" rtlCol="0">
            <a:spAutoFit/>
          </a:bodyPr>
          <a:lstStyle/>
          <a:p>
            <a:pPr marL="12700">
              <a:lnSpc>
                <a:spcPct val="100000"/>
              </a:lnSpc>
              <a:spcBef>
                <a:spcPts val="100"/>
              </a:spcBef>
              <a:tabLst>
                <a:tab pos="5408930" algn="l"/>
              </a:tabLst>
            </a:pPr>
            <a:r>
              <a:rPr sz="1800" b="1" u="sng" spc="80">
                <a:solidFill>
                  <a:srgbClr val="15395F"/>
                </a:solidFill>
                <a:uFill>
                  <a:solidFill>
                    <a:srgbClr val="F4911E"/>
                  </a:solidFill>
                </a:uFill>
                <a:latin typeface="Arial"/>
                <a:cs typeface="Arial"/>
              </a:rPr>
              <a:t> </a:t>
            </a:r>
            <a:r>
              <a:rPr sz="1800" b="1" u="sng" spc="-85">
                <a:solidFill>
                  <a:srgbClr val="15395F"/>
                </a:solidFill>
                <a:uFill>
                  <a:solidFill>
                    <a:srgbClr val="F4911E"/>
                  </a:solidFill>
                </a:uFill>
                <a:latin typeface="Arial"/>
                <a:cs typeface="Arial"/>
              </a:rPr>
              <a:t>TAX-</a:t>
            </a:r>
            <a:r>
              <a:rPr sz="1800" b="1" u="sng">
                <a:solidFill>
                  <a:srgbClr val="15395F"/>
                </a:solidFill>
                <a:uFill>
                  <a:solidFill>
                    <a:srgbClr val="F4911E"/>
                  </a:solidFill>
                </a:uFill>
                <a:latin typeface="Arial"/>
                <a:cs typeface="Arial"/>
              </a:rPr>
              <a:t>EXEMPT</a:t>
            </a:r>
            <a:r>
              <a:rPr sz="1800" b="1" u="sng" spc="-40">
                <a:solidFill>
                  <a:srgbClr val="15395F"/>
                </a:solidFill>
                <a:uFill>
                  <a:solidFill>
                    <a:srgbClr val="F4911E"/>
                  </a:solidFill>
                </a:uFill>
                <a:latin typeface="Arial"/>
                <a:cs typeface="Arial"/>
              </a:rPr>
              <a:t> </a:t>
            </a:r>
            <a:r>
              <a:rPr sz="1800" b="1" u="sng">
                <a:solidFill>
                  <a:srgbClr val="15395F"/>
                </a:solidFill>
                <a:uFill>
                  <a:solidFill>
                    <a:srgbClr val="F4911E"/>
                  </a:solidFill>
                </a:uFill>
                <a:latin typeface="Arial"/>
                <a:cs typeface="Arial"/>
              </a:rPr>
              <a:t>SUSTAINABLE FIXED</a:t>
            </a:r>
            <a:r>
              <a:rPr sz="1800" b="1" u="sng" spc="-100">
                <a:solidFill>
                  <a:srgbClr val="15395F"/>
                </a:solidFill>
                <a:uFill>
                  <a:solidFill>
                    <a:srgbClr val="F4911E"/>
                  </a:solidFill>
                </a:uFill>
                <a:latin typeface="Arial"/>
                <a:cs typeface="Arial"/>
              </a:rPr>
              <a:t> </a:t>
            </a:r>
            <a:r>
              <a:rPr sz="1800" b="1" u="sng" spc="-10">
                <a:solidFill>
                  <a:srgbClr val="15395F"/>
                </a:solidFill>
                <a:uFill>
                  <a:solidFill>
                    <a:srgbClr val="F4911E"/>
                  </a:solidFill>
                </a:uFill>
                <a:latin typeface="Arial"/>
                <a:cs typeface="Arial"/>
              </a:rPr>
              <a:t>INCOME</a:t>
            </a:r>
            <a:r>
              <a:rPr sz="1800" b="1" u="sng">
                <a:solidFill>
                  <a:srgbClr val="15395F"/>
                </a:solidFill>
                <a:uFill>
                  <a:solidFill>
                    <a:srgbClr val="F4911E"/>
                  </a:solidFill>
                </a:uFill>
                <a:latin typeface="Arial"/>
                <a:cs typeface="Arial"/>
              </a:rPr>
              <a:t>	</a:t>
            </a:r>
            <a:endParaRPr sz="1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6FDD2A-AB8A-46FB-9829-99AA38862AEF}"/>
              </a:ext>
            </a:extLst>
          </p:cNvPr>
          <p:cNvSpPr>
            <a:spLocks noGrp="1"/>
          </p:cNvSpPr>
          <p:nvPr>
            <p:ph type="title"/>
          </p:nvPr>
        </p:nvSpPr>
        <p:spPr/>
        <p:txBody>
          <a:bodyPr/>
          <a:lstStyle/>
          <a:p>
            <a:r>
              <a:rPr lang="en-US"/>
              <a:t>ESG—AN IDEAL INVESTING FRAMEWORK FOR FIXED INCOME</a:t>
            </a:r>
          </a:p>
        </p:txBody>
      </p:sp>
      <p:sp>
        <p:nvSpPr>
          <p:cNvPr id="8" name="object 3">
            <a:extLst>
              <a:ext uri="{FF2B5EF4-FFF2-40B4-BE49-F238E27FC236}">
                <a16:creationId xmlns:a16="http://schemas.microsoft.com/office/drawing/2014/main" id="{4DA9530E-0374-4795-A8DB-1EA7F4AF249C}"/>
              </a:ext>
            </a:extLst>
          </p:cNvPr>
          <p:cNvSpPr txBox="1"/>
          <p:nvPr/>
        </p:nvSpPr>
        <p:spPr>
          <a:xfrm>
            <a:off x="881380" y="1177373"/>
            <a:ext cx="8295640" cy="1157176"/>
          </a:xfrm>
          <a:prstGeom prst="rect">
            <a:avLst/>
          </a:prstGeom>
        </p:spPr>
        <p:txBody>
          <a:bodyPr vert="horz" wrap="square" lIns="0" tIns="146050" rIns="0" bIns="0" rtlCol="0">
            <a:spAutoFit/>
          </a:bodyPr>
          <a:lstStyle/>
          <a:p>
            <a:pPr algn="ctr">
              <a:spcBef>
                <a:spcPts val="1150"/>
              </a:spcBef>
            </a:pPr>
            <a:r>
              <a:rPr sz="1400" b="1" spc="65">
                <a:solidFill>
                  <a:srgbClr val="F4911E"/>
                </a:solidFill>
                <a:latin typeface="Arial"/>
                <a:cs typeface="Arial"/>
              </a:rPr>
              <a:t>We</a:t>
            </a:r>
            <a:r>
              <a:rPr sz="1400" b="1" spc="-110">
                <a:solidFill>
                  <a:srgbClr val="F4911E"/>
                </a:solidFill>
                <a:latin typeface="Arial"/>
                <a:cs typeface="Arial"/>
              </a:rPr>
              <a:t> </a:t>
            </a:r>
            <a:r>
              <a:rPr sz="1400" b="1" spc="-5">
                <a:solidFill>
                  <a:srgbClr val="F4911E"/>
                </a:solidFill>
                <a:latin typeface="Arial"/>
                <a:cs typeface="Arial"/>
              </a:rPr>
              <a:t>find</a:t>
            </a:r>
            <a:r>
              <a:rPr sz="1400" b="1" spc="45">
                <a:solidFill>
                  <a:srgbClr val="F4911E"/>
                </a:solidFill>
                <a:latin typeface="Arial"/>
                <a:cs typeface="Arial"/>
              </a:rPr>
              <a:t> </a:t>
            </a:r>
            <a:r>
              <a:rPr sz="1400" b="1" spc="10">
                <a:solidFill>
                  <a:srgbClr val="F4911E"/>
                </a:solidFill>
                <a:latin typeface="Arial"/>
                <a:cs typeface="Arial"/>
              </a:rPr>
              <a:t>sustainable</a:t>
            </a:r>
            <a:r>
              <a:rPr sz="1400" b="1" spc="-110">
                <a:solidFill>
                  <a:srgbClr val="F4911E"/>
                </a:solidFill>
                <a:latin typeface="Arial"/>
                <a:cs typeface="Arial"/>
              </a:rPr>
              <a:t> </a:t>
            </a:r>
            <a:r>
              <a:rPr sz="1400" b="1" spc="15">
                <a:solidFill>
                  <a:srgbClr val="F4911E"/>
                </a:solidFill>
                <a:latin typeface="Arial"/>
                <a:cs typeface="Arial"/>
              </a:rPr>
              <a:t>investing</a:t>
            </a:r>
            <a:r>
              <a:rPr sz="1400" b="1" spc="-114">
                <a:solidFill>
                  <a:srgbClr val="F4911E"/>
                </a:solidFill>
                <a:latin typeface="Arial"/>
                <a:cs typeface="Arial"/>
              </a:rPr>
              <a:t> </a:t>
            </a:r>
            <a:r>
              <a:rPr sz="1400" b="1" spc="10">
                <a:solidFill>
                  <a:srgbClr val="F4911E"/>
                </a:solidFill>
                <a:latin typeface="Arial"/>
                <a:cs typeface="Arial"/>
              </a:rPr>
              <a:t>to</a:t>
            </a:r>
            <a:r>
              <a:rPr sz="1400" b="1" spc="-35">
                <a:solidFill>
                  <a:srgbClr val="F4911E"/>
                </a:solidFill>
                <a:latin typeface="Arial"/>
                <a:cs typeface="Arial"/>
              </a:rPr>
              <a:t> </a:t>
            </a:r>
            <a:r>
              <a:rPr sz="1400" b="1" spc="20">
                <a:solidFill>
                  <a:srgbClr val="F4911E"/>
                </a:solidFill>
                <a:latin typeface="Arial"/>
                <a:cs typeface="Arial"/>
              </a:rPr>
              <a:t>be</a:t>
            </a:r>
            <a:r>
              <a:rPr sz="1400" b="1" spc="-30">
                <a:solidFill>
                  <a:srgbClr val="F4911E"/>
                </a:solidFill>
                <a:latin typeface="Arial"/>
                <a:cs typeface="Arial"/>
              </a:rPr>
              <a:t> </a:t>
            </a:r>
            <a:r>
              <a:rPr sz="1400" b="1" spc="15">
                <a:solidFill>
                  <a:srgbClr val="F4911E"/>
                </a:solidFill>
                <a:latin typeface="Arial"/>
                <a:cs typeface="Arial"/>
              </a:rPr>
              <a:t>a</a:t>
            </a:r>
            <a:r>
              <a:rPr sz="1400" b="1" spc="-25">
                <a:solidFill>
                  <a:srgbClr val="F4911E"/>
                </a:solidFill>
                <a:latin typeface="Arial"/>
                <a:cs typeface="Arial"/>
              </a:rPr>
              <a:t> </a:t>
            </a:r>
            <a:r>
              <a:rPr sz="1400" b="1">
                <a:solidFill>
                  <a:srgbClr val="F4911E"/>
                </a:solidFill>
                <a:latin typeface="Arial"/>
                <a:cs typeface="Arial"/>
              </a:rPr>
              <a:t>particularly</a:t>
            </a:r>
            <a:r>
              <a:rPr sz="1400" b="1" spc="55">
                <a:solidFill>
                  <a:srgbClr val="F4911E"/>
                </a:solidFill>
                <a:latin typeface="Arial"/>
                <a:cs typeface="Arial"/>
              </a:rPr>
              <a:t> </a:t>
            </a:r>
            <a:r>
              <a:rPr sz="1400" b="1" spc="25">
                <a:solidFill>
                  <a:srgbClr val="F4911E"/>
                </a:solidFill>
                <a:latin typeface="Arial"/>
                <a:cs typeface="Arial"/>
              </a:rPr>
              <a:t>useful</a:t>
            </a:r>
            <a:r>
              <a:rPr sz="1400" b="1" spc="-120">
                <a:solidFill>
                  <a:srgbClr val="F4911E"/>
                </a:solidFill>
                <a:latin typeface="Arial"/>
                <a:cs typeface="Arial"/>
              </a:rPr>
              <a:t> </a:t>
            </a:r>
            <a:r>
              <a:rPr sz="1400" b="1" spc="25">
                <a:solidFill>
                  <a:srgbClr val="F4911E"/>
                </a:solidFill>
                <a:latin typeface="Arial"/>
                <a:cs typeface="Arial"/>
              </a:rPr>
              <a:t>and</a:t>
            </a:r>
            <a:r>
              <a:rPr sz="1400" b="1" spc="-120">
                <a:solidFill>
                  <a:srgbClr val="F4911E"/>
                </a:solidFill>
                <a:latin typeface="Arial"/>
                <a:cs typeface="Arial"/>
              </a:rPr>
              <a:t> </a:t>
            </a:r>
            <a:r>
              <a:rPr sz="1400" b="1" spc="15">
                <a:solidFill>
                  <a:srgbClr val="F4911E"/>
                </a:solidFill>
                <a:latin typeface="Arial"/>
                <a:cs typeface="Arial"/>
              </a:rPr>
              <a:t>impactful</a:t>
            </a:r>
            <a:r>
              <a:rPr sz="1400" b="1" spc="-120">
                <a:solidFill>
                  <a:srgbClr val="F4911E"/>
                </a:solidFill>
                <a:latin typeface="Arial"/>
                <a:cs typeface="Arial"/>
              </a:rPr>
              <a:t> </a:t>
            </a:r>
            <a:r>
              <a:rPr sz="1400" b="1" spc="25">
                <a:solidFill>
                  <a:srgbClr val="F4911E"/>
                </a:solidFill>
                <a:latin typeface="Arial"/>
                <a:cs typeface="Arial"/>
              </a:rPr>
              <a:t>approach.</a:t>
            </a:r>
            <a:endParaRPr sz="1400">
              <a:latin typeface="Arial"/>
              <a:cs typeface="Arial"/>
            </a:endParaRPr>
          </a:p>
          <a:p>
            <a:pPr marL="12700" marR="5080" algn="ctr">
              <a:spcBef>
                <a:spcPts val="600"/>
              </a:spcBef>
            </a:pPr>
            <a:r>
              <a:rPr sz="1400" spc="-10">
                <a:solidFill>
                  <a:srgbClr val="003963"/>
                </a:solidFill>
                <a:latin typeface="Arial"/>
                <a:cs typeface="Arial"/>
              </a:rPr>
              <a:t>Historically,</a:t>
            </a:r>
            <a:r>
              <a:rPr sz="1400" spc="80">
                <a:solidFill>
                  <a:srgbClr val="003963"/>
                </a:solidFill>
                <a:latin typeface="Arial"/>
                <a:cs typeface="Arial"/>
              </a:rPr>
              <a:t> </a:t>
            </a:r>
            <a:r>
              <a:rPr sz="1400" spc="-10">
                <a:solidFill>
                  <a:srgbClr val="003963"/>
                </a:solidFill>
                <a:latin typeface="Arial"/>
                <a:cs typeface="Arial"/>
              </a:rPr>
              <a:t>investors</a:t>
            </a:r>
            <a:r>
              <a:rPr sz="1400" spc="80">
                <a:solidFill>
                  <a:srgbClr val="003963"/>
                </a:solidFill>
                <a:latin typeface="Arial"/>
                <a:cs typeface="Arial"/>
              </a:rPr>
              <a:t> </a:t>
            </a:r>
            <a:r>
              <a:rPr sz="1400" spc="-10">
                <a:solidFill>
                  <a:srgbClr val="003963"/>
                </a:solidFill>
                <a:latin typeface="Arial"/>
                <a:cs typeface="Arial"/>
              </a:rPr>
              <a:t>have</a:t>
            </a:r>
            <a:r>
              <a:rPr sz="1400" spc="5">
                <a:solidFill>
                  <a:srgbClr val="003963"/>
                </a:solidFill>
                <a:latin typeface="Arial"/>
                <a:cs typeface="Arial"/>
              </a:rPr>
              <a:t> </a:t>
            </a:r>
            <a:r>
              <a:rPr sz="1400" spc="-10">
                <a:solidFill>
                  <a:srgbClr val="003963"/>
                </a:solidFill>
                <a:latin typeface="Arial"/>
                <a:cs typeface="Arial"/>
              </a:rPr>
              <a:t>applied</a:t>
            </a:r>
            <a:r>
              <a:rPr sz="1400" spc="80">
                <a:solidFill>
                  <a:srgbClr val="003963"/>
                </a:solidFill>
                <a:latin typeface="Arial"/>
                <a:cs typeface="Arial"/>
              </a:rPr>
              <a:t> </a:t>
            </a:r>
            <a:r>
              <a:rPr sz="1400" spc="-10">
                <a:solidFill>
                  <a:srgbClr val="003963"/>
                </a:solidFill>
                <a:latin typeface="Arial"/>
                <a:cs typeface="Arial"/>
              </a:rPr>
              <a:t>ESG</a:t>
            </a:r>
            <a:r>
              <a:rPr sz="1400">
                <a:solidFill>
                  <a:srgbClr val="003963"/>
                </a:solidFill>
                <a:latin typeface="Arial"/>
                <a:cs typeface="Arial"/>
              </a:rPr>
              <a:t> </a:t>
            </a:r>
            <a:r>
              <a:rPr sz="1400" spc="-10">
                <a:solidFill>
                  <a:srgbClr val="003963"/>
                </a:solidFill>
                <a:latin typeface="Arial"/>
                <a:cs typeface="Arial"/>
              </a:rPr>
              <a:t>principles</a:t>
            </a:r>
            <a:r>
              <a:rPr sz="1400" spc="85">
                <a:solidFill>
                  <a:srgbClr val="003963"/>
                </a:solidFill>
                <a:latin typeface="Arial"/>
                <a:cs typeface="Arial"/>
              </a:rPr>
              <a:t> </a:t>
            </a:r>
            <a:r>
              <a:rPr sz="1400" spc="-20">
                <a:solidFill>
                  <a:srgbClr val="003963"/>
                </a:solidFill>
                <a:latin typeface="Arial"/>
                <a:cs typeface="Arial"/>
              </a:rPr>
              <a:t>primarily</a:t>
            </a:r>
            <a:r>
              <a:rPr sz="1400" spc="160">
                <a:solidFill>
                  <a:srgbClr val="003963"/>
                </a:solidFill>
                <a:latin typeface="Arial"/>
                <a:cs typeface="Arial"/>
              </a:rPr>
              <a:t> </a:t>
            </a:r>
            <a:r>
              <a:rPr sz="1400" spc="-5">
                <a:solidFill>
                  <a:srgbClr val="003963"/>
                </a:solidFill>
                <a:latin typeface="Arial"/>
                <a:cs typeface="Arial"/>
              </a:rPr>
              <a:t>to</a:t>
            </a:r>
            <a:r>
              <a:rPr sz="1400">
                <a:solidFill>
                  <a:srgbClr val="003963"/>
                </a:solidFill>
                <a:latin typeface="Arial"/>
                <a:cs typeface="Arial"/>
              </a:rPr>
              <a:t> </a:t>
            </a:r>
            <a:r>
              <a:rPr sz="1400" spc="-10">
                <a:solidFill>
                  <a:srgbClr val="003963"/>
                </a:solidFill>
                <a:latin typeface="Arial"/>
                <a:cs typeface="Arial"/>
              </a:rPr>
              <a:t>equity</a:t>
            </a:r>
            <a:r>
              <a:rPr sz="1400" spc="85">
                <a:solidFill>
                  <a:srgbClr val="003963"/>
                </a:solidFill>
                <a:latin typeface="Arial"/>
                <a:cs typeface="Arial"/>
              </a:rPr>
              <a:t> </a:t>
            </a:r>
            <a:r>
              <a:rPr sz="1400" spc="-15">
                <a:solidFill>
                  <a:srgbClr val="003963"/>
                </a:solidFill>
                <a:latin typeface="Arial"/>
                <a:cs typeface="Arial"/>
              </a:rPr>
              <a:t>investments.</a:t>
            </a:r>
            <a:r>
              <a:rPr sz="1400" spc="160">
                <a:solidFill>
                  <a:srgbClr val="003963"/>
                </a:solidFill>
                <a:latin typeface="Arial"/>
                <a:cs typeface="Arial"/>
              </a:rPr>
              <a:t> </a:t>
            </a:r>
            <a:r>
              <a:rPr sz="1400" spc="-10">
                <a:solidFill>
                  <a:srgbClr val="003963"/>
                </a:solidFill>
                <a:latin typeface="Arial"/>
                <a:cs typeface="Arial"/>
              </a:rPr>
              <a:t>Use</a:t>
            </a:r>
            <a:r>
              <a:rPr sz="1400" spc="5">
                <a:solidFill>
                  <a:srgbClr val="003963"/>
                </a:solidFill>
                <a:latin typeface="Arial"/>
                <a:cs typeface="Arial"/>
              </a:rPr>
              <a:t> </a:t>
            </a:r>
            <a:r>
              <a:rPr sz="1400" spc="-10">
                <a:solidFill>
                  <a:srgbClr val="003963"/>
                </a:solidFill>
                <a:latin typeface="Arial"/>
                <a:cs typeface="Arial"/>
              </a:rPr>
              <a:t>of</a:t>
            </a:r>
            <a:r>
              <a:rPr sz="1400" spc="80">
                <a:solidFill>
                  <a:srgbClr val="003963"/>
                </a:solidFill>
                <a:latin typeface="Arial"/>
                <a:cs typeface="Arial"/>
              </a:rPr>
              <a:t> </a:t>
            </a:r>
            <a:r>
              <a:rPr sz="1400" spc="-10">
                <a:solidFill>
                  <a:srgbClr val="003963"/>
                </a:solidFill>
                <a:latin typeface="Arial"/>
                <a:cs typeface="Arial"/>
              </a:rPr>
              <a:t>these</a:t>
            </a:r>
            <a:r>
              <a:rPr sz="1400">
                <a:solidFill>
                  <a:srgbClr val="003963"/>
                </a:solidFill>
                <a:latin typeface="Arial"/>
                <a:cs typeface="Arial"/>
              </a:rPr>
              <a:t> </a:t>
            </a:r>
            <a:r>
              <a:rPr sz="1400" spc="-10">
                <a:solidFill>
                  <a:srgbClr val="003963"/>
                </a:solidFill>
                <a:latin typeface="Arial"/>
                <a:cs typeface="Arial"/>
              </a:rPr>
              <a:t>ideas</a:t>
            </a:r>
            <a:r>
              <a:rPr lang="en-US" sz="1400" spc="-10">
                <a:solidFill>
                  <a:srgbClr val="003963"/>
                </a:solidFill>
                <a:latin typeface="Arial"/>
                <a:cs typeface="Arial"/>
              </a:rPr>
              <a:t> </a:t>
            </a:r>
            <a:r>
              <a:rPr sz="1400" spc="-10">
                <a:solidFill>
                  <a:srgbClr val="003963"/>
                </a:solidFill>
                <a:latin typeface="Arial"/>
                <a:cs typeface="Arial"/>
              </a:rPr>
              <a:t>within</a:t>
            </a:r>
            <a:r>
              <a:rPr sz="1400" spc="75">
                <a:solidFill>
                  <a:srgbClr val="003963"/>
                </a:solidFill>
                <a:latin typeface="Arial"/>
                <a:cs typeface="Arial"/>
              </a:rPr>
              <a:t> </a:t>
            </a:r>
            <a:r>
              <a:rPr sz="1400" spc="-10">
                <a:solidFill>
                  <a:srgbClr val="003963"/>
                </a:solidFill>
                <a:latin typeface="Arial"/>
                <a:cs typeface="Arial"/>
              </a:rPr>
              <a:t>the</a:t>
            </a:r>
            <a:r>
              <a:rPr sz="1400" spc="-5">
                <a:solidFill>
                  <a:srgbClr val="003963"/>
                </a:solidFill>
                <a:latin typeface="Arial"/>
                <a:cs typeface="Arial"/>
              </a:rPr>
              <a:t> </a:t>
            </a:r>
            <a:r>
              <a:rPr sz="1400" spc="-25">
                <a:solidFill>
                  <a:srgbClr val="003963"/>
                </a:solidFill>
                <a:latin typeface="Arial"/>
                <a:cs typeface="Arial"/>
              </a:rPr>
              <a:t>fixed</a:t>
            </a:r>
            <a:r>
              <a:rPr sz="1400" spc="75">
                <a:solidFill>
                  <a:srgbClr val="003963"/>
                </a:solidFill>
                <a:latin typeface="Arial"/>
                <a:cs typeface="Arial"/>
              </a:rPr>
              <a:t> </a:t>
            </a:r>
            <a:r>
              <a:rPr sz="1400" spc="-25">
                <a:solidFill>
                  <a:srgbClr val="003963"/>
                </a:solidFill>
                <a:latin typeface="Arial"/>
                <a:cs typeface="Arial"/>
              </a:rPr>
              <a:t>income</a:t>
            </a:r>
            <a:r>
              <a:rPr sz="1400" spc="155">
                <a:solidFill>
                  <a:srgbClr val="003963"/>
                </a:solidFill>
                <a:latin typeface="Arial"/>
                <a:cs typeface="Arial"/>
              </a:rPr>
              <a:t> </a:t>
            </a:r>
            <a:r>
              <a:rPr sz="1400" spc="-25">
                <a:solidFill>
                  <a:srgbClr val="003963"/>
                </a:solidFill>
                <a:latin typeface="Arial"/>
                <a:cs typeface="Arial"/>
              </a:rPr>
              <a:t>market</a:t>
            </a:r>
            <a:r>
              <a:rPr sz="1400" spc="155">
                <a:solidFill>
                  <a:srgbClr val="003963"/>
                </a:solidFill>
                <a:latin typeface="Arial"/>
                <a:cs typeface="Arial"/>
              </a:rPr>
              <a:t> </a:t>
            </a:r>
            <a:r>
              <a:rPr sz="1400" spc="-10">
                <a:solidFill>
                  <a:srgbClr val="003963"/>
                </a:solidFill>
                <a:latin typeface="Arial"/>
                <a:cs typeface="Arial"/>
              </a:rPr>
              <a:t>has</a:t>
            </a:r>
            <a:r>
              <a:rPr sz="1400" spc="-5">
                <a:solidFill>
                  <a:srgbClr val="003963"/>
                </a:solidFill>
                <a:latin typeface="Arial"/>
                <a:cs typeface="Arial"/>
              </a:rPr>
              <a:t> </a:t>
            </a:r>
            <a:r>
              <a:rPr sz="1400" spc="-10">
                <a:solidFill>
                  <a:srgbClr val="003963"/>
                </a:solidFill>
                <a:latin typeface="Arial"/>
                <a:cs typeface="Arial"/>
              </a:rPr>
              <a:t>been</a:t>
            </a:r>
            <a:r>
              <a:rPr sz="1400" spc="75">
                <a:solidFill>
                  <a:srgbClr val="003963"/>
                </a:solidFill>
                <a:latin typeface="Arial"/>
                <a:cs typeface="Arial"/>
              </a:rPr>
              <a:t> </a:t>
            </a:r>
            <a:r>
              <a:rPr sz="1400" spc="-15">
                <a:solidFill>
                  <a:srgbClr val="003963"/>
                </a:solidFill>
                <a:latin typeface="Arial"/>
                <a:cs typeface="Arial"/>
              </a:rPr>
              <a:t>comparatively</a:t>
            </a:r>
            <a:r>
              <a:rPr sz="1400" spc="155">
                <a:solidFill>
                  <a:srgbClr val="003963"/>
                </a:solidFill>
                <a:latin typeface="Arial"/>
                <a:cs typeface="Arial"/>
              </a:rPr>
              <a:t> </a:t>
            </a:r>
            <a:r>
              <a:rPr sz="1400" spc="-20">
                <a:solidFill>
                  <a:srgbClr val="003963"/>
                </a:solidFill>
                <a:latin typeface="Arial"/>
                <a:cs typeface="Arial"/>
              </a:rPr>
              <a:t>limited.</a:t>
            </a:r>
            <a:endParaRPr sz="1400">
              <a:latin typeface="Arial"/>
              <a:cs typeface="Arial"/>
            </a:endParaRPr>
          </a:p>
          <a:p>
            <a:pPr marL="10160" algn="ctr">
              <a:spcBef>
                <a:spcPts val="600"/>
              </a:spcBef>
            </a:pPr>
            <a:r>
              <a:rPr sz="1400" b="1" i="1" spc="-10">
                <a:solidFill>
                  <a:srgbClr val="F4911E"/>
                </a:solidFill>
                <a:latin typeface="Arial"/>
                <a:cs typeface="Arial"/>
              </a:rPr>
              <a:t>We</a:t>
            </a:r>
            <a:r>
              <a:rPr sz="1400" b="1" i="1" spc="-25">
                <a:solidFill>
                  <a:srgbClr val="F4911E"/>
                </a:solidFill>
                <a:latin typeface="Arial"/>
                <a:cs typeface="Arial"/>
              </a:rPr>
              <a:t> </a:t>
            </a:r>
            <a:r>
              <a:rPr sz="1400" b="1" i="1" spc="-5">
                <a:solidFill>
                  <a:srgbClr val="F4911E"/>
                </a:solidFill>
                <a:latin typeface="Arial"/>
                <a:cs typeface="Arial"/>
              </a:rPr>
              <a:t>think</a:t>
            </a:r>
            <a:r>
              <a:rPr sz="1400" b="1" i="1" spc="55">
                <a:solidFill>
                  <a:srgbClr val="F4911E"/>
                </a:solidFill>
                <a:latin typeface="Arial"/>
                <a:cs typeface="Arial"/>
              </a:rPr>
              <a:t> </a:t>
            </a:r>
            <a:r>
              <a:rPr sz="1400" b="1" i="1" spc="-10">
                <a:solidFill>
                  <a:srgbClr val="F4911E"/>
                </a:solidFill>
                <a:latin typeface="Arial"/>
                <a:cs typeface="Arial"/>
              </a:rPr>
              <a:t>differently</a:t>
            </a:r>
            <a:r>
              <a:rPr sz="1400" i="1" spc="-10">
                <a:solidFill>
                  <a:srgbClr val="F4911E"/>
                </a:solidFill>
                <a:latin typeface="Arial"/>
                <a:cs typeface="Arial"/>
              </a:rPr>
              <a:t>.</a:t>
            </a:r>
            <a:endParaRPr sz="1400">
              <a:latin typeface="Arial"/>
              <a:cs typeface="Arial"/>
            </a:endParaRPr>
          </a:p>
        </p:txBody>
      </p:sp>
      <p:sp>
        <p:nvSpPr>
          <p:cNvPr id="9" name="object 4">
            <a:extLst>
              <a:ext uri="{FF2B5EF4-FFF2-40B4-BE49-F238E27FC236}">
                <a16:creationId xmlns:a16="http://schemas.microsoft.com/office/drawing/2014/main" id="{0A8E9581-8BA0-4D47-B169-47DB696D238A}"/>
              </a:ext>
            </a:extLst>
          </p:cNvPr>
          <p:cNvSpPr txBox="1"/>
          <p:nvPr/>
        </p:nvSpPr>
        <p:spPr>
          <a:xfrm>
            <a:off x="5509613" y="3462109"/>
            <a:ext cx="3954899" cy="1644040"/>
          </a:xfrm>
          <a:prstGeom prst="rect">
            <a:avLst/>
          </a:prstGeom>
        </p:spPr>
        <p:txBody>
          <a:bodyPr vert="horz" wrap="square" lIns="0" tIns="12700" rIns="0" bIns="0" rtlCol="0">
            <a:spAutoFit/>
          </a:bodyPr>
          <a:lstStyle/>
          <a:p>
            <a:pPr marL="283464" marR="222250" indent="-283464">
              <a:lnSpc>
                <a:spcPct val="100000"/>
              </a:lnSpc>
              <a:spcBef>
                <a:spcPts val="100"/>
              </a:spcBef>
              <a:buClr>
                <a:srgbClr val="F4911E"/>
              </a:buClr>
              <a:buSzPct val="100000"/>
              <a:buFont typeface="Wingdings" panose="05000000000000000000" pitchFamily="2" charset="2"/>
              <a:buChar char="§"/>
              <a:tabLst>
                <a:tab pos="245745" algn="l"/>
                <a:tab pos="246379" algn="l"/>
              </a:tabLst>
            </a:pPr>
            <a:r>
              <a:rPr sz="1200" b="1" spc="-10">
                <a:solidFill>
                  <a:srgbClr val="003963"/>
                </a:solidFill>
                <a:latin typeface="Arial"/>
                <a:cs typeface="Arial"/>
              </a:rPr>
              <a:t>Clarity</a:t>
            </a:r>
            <a:r>
              <a:rPr sz="1200" b="1" spc="30">
                <a:solidFill>
                  <a:srgbClr val="003963"/>
                </a:solidFill>
                <a:latin typeface="Arial"/>
                <a:cs typeface="Arial"/>
              </a:rPr>
              <a:t> </a:t>
            </a:r>
            <a:r>
              <a:rPr sz="1200" b="1" spc="-10">
                <a:solidFill>
                  <a:srgbClr val="003963"/>
                </a:solidFill>
                <a:latin typeface="Arial"/>
                <a:cs typeface="Arial"/>
              </a:rPr>
              <a:t>on</a:t>
            </a:r>
            <a:r>
              <a:rPr sz="1200" b="1" spc="-30">
                <a:solidFill>
                  <a:srgbClr val="003963"/>
                </a:solidFill>
                <a:latin typeface="Arial"/>
                <a:cs typeface="Arial"/>
              </a:rPr>
              <a:t> </a:t>
            </a:r>
            <a:r>
              <a:rPr sz="1200" b="1" spc="-15">
                <a:solidFill>
                  <a:srgbClr val="003963"/>
                </a:solidFill>
                <a:latin typeface="Arial"/>
                <a:cs typeface="Arial"/>
              </a:rPr>
              <a:t>use</a:t>
            </a:r>
            <a:r>
              <a:rPr sz="1200" b="1" spc="30">
                <a:solidFill>
                  <a:srgbClr val="003963"/>
                </a:solidFill>
                <a:latin typeface="Arial"/>
                <a:cs typeface="Arial"/>
              </a:rPr>
              <a:t> </a:t>
            </a:r>
            <a:r>
              <a:rPr sz="1200" b="1" spc="-10">
                <a:solidFill>
                  <a:srgbClr val="003963"/>
                </a:solidFill>
                <a:latin typeface="Arial"/>
                <a:cs typeface="Arial"/>
              </a:rPr>
              <a:t>of</a:t>
            </a:r>
            <a:r>
              <a:rPr sz="1200" b="1" spc="60">
                <a:solidFill>
                  <a:srgbClr val="003963"/>
                </a:solidFill>
                <a:latin typeface="Arial"/>
                <a:cs typeface="Arial"/>
              </a:rPr>
              <a:t> </a:t>
            </a:r>
            <a:r>
              <a:rPr sz="1200" b="1" spc="-20">
                <a:solidFill>
                  <a:srgbClr val="003963"/>
                </a:solidFill>
                <a:latin typeface="Arial"/>
                <a:cs typeface="Arial"/>
              </a:rPr>
              <a:t>capital:</a:t>
            </a:r>
            <a:r>
              <a:rPr sz="1200" b="1" spc="140">
                <a:solidFill>
                  <a:srgbClr val="003963"/>
                </a:solidFill>
                <a:latin typeface="Arial"/>
                <a:cs typeface="Arial"/>
              </a:rPr>
              <a:t> </a:t>
            </a:r>
            <a:r>
              <a:rPr sz="1200" spc="-15">
                <a:solidFill>
                  <a:srgbClr val="646464"/>
                </a:solidFill>
                <a:latin typeface="Arial"/>
                <a:cs typeface="Arial"/>
              </a:rPr>
              <a:t>The</a:t>
            </a:r>
            <a:r>
              <a:rPr sz="1200" spc="30">
                <a:solidFill>
                  <a:srgbClr val="646464"/>
                </a:solidFill>
                <a:latin typeface="Arial"/>
                <a:cs typeface="Arial"/>
              </a:rPr>
              <a:t> </a:t>
            </a:r>
            <a:r>
              <a:rPr sz="1200">
                <a:solidFill>
                  <a:srgbClr val="646464"/>
                </a:solidFill>
                <a:latin typeface="Arial"/>
                <a:cs typeface="Arial"/>
              </a:rPr>
              <a:t>use</a:t>
            </a:r>
            <a:r>
              <a:rPr sz="1200" spc="-45">
                <a:solidFill>
                  <a:srgbClr val="646464"/>
                </a:solidFill>
                <a:latin typeface="Arial"/>
                <a:cs typeface="Arial"/>
              </a:rPr>
              <a:t> </a:t>
            </a:r>
            <a:r>
              <a:rPr sz="1200" spc="-15">
                <a:solidFill>
                  <a:srgbClr val="646464"/>
                </a:solidFill>
                <a:latin typeface="Arial"/>
                <a:cs typeface="Arial"/>
              </a:rPr>
              <a:t>of</a:t>
            </a:r>
            <a:r>
              <a:rPr sz="1200" spc="45">
                <a:solidFill>
                  <a:srgbClr val="646464"/>
                </a:solidFill>
                <a:latin typeface="Arial"/>
                <a:cs typeface="Arial"/>
              </a:rPr>
              <a:t> </a:t>
            </a:r>
            <a:r>
              <a:rPr sz="1200" spc="-15">
                <a:solidFill>
                  <a:srgbClr val="646464"/>
                </a:solidFill>
                <a:latin typeface="Arial"/>
                <a:cs typeface="Arial"/>
              </a:rPr>
              <a:t>proceeds</a:t>
            </a:r>
            <a:r>
              <a:rPr sz="1200" spc="25">
                <a:solidFill>
                  <a:srgbClr val="646464"/>
                </a:solidFill>
                <a:latin typeface="Arial"/>
                <a:cs typeface="Arial"/>
              </a:rPr>
              <a:t> </a:t>
            </a:r>
            <a:r>
              <a:rPr sz="1200" spc="-15">
                <a:solidFill>
                  <a:srgbClr val="646464"/>
                </a:solidFill>
                <a:latin typeface="Arial"/>
                <a:cs typeface="Arial"/>
              </a:rPr>
              <a:t>is</a:t>
            </a:r>
            <a:r>
              <a:rPr lang="en-US" sz="1200" spc="-15">
                <a:solidFill>
                  <a:srgbClr val="646464"/>
                </a:solidFill>
                <a:latin typeface="Arial"/>
                <a:cs typeface="Arial"/>
              </a:rPr>
              <a:t> </a:t>
            </a:r>
            <a:r>
              <a:rPr sz="1200" spc="-20">
                <a:solidFill>
                  <a:srgbClr val="646464"/>
                </a:solidFill>
                <a:latin typeface="Arial"/>
                <a:cs typeface="Arial"/>
              </a:rPr>
              <a:t>often </a:t>
            </a:r>
            <a:r>
              <a:rPr sz="1200" spc="-15">
                <a:solidFill>
                  <a:srgbClr val="646464"/>
                </a:solidFill>
                <a:latin typeface="Arial"/>
                <a:cs typeface="Arial"/>
              </a:rPr>
              <a:t>clearly</a:t>
            </a:r>
            <a:r>
              <a:rPr sz="1200" spc="-10">
                <a:solidFill>
                  <a:srgbClr val="646464"/>
                </a:solidFill>
                <a:latin typeface="Arial"/>
                <a:cs typeface="Arial"/>
              </a:rPr>
              <a:t> </a:t>
            </a:r>
            <a:r>
              <a:rPr sz="1200" spc="-25">
                <a:solidFill>
                  <a:srgbClr val="646464"/>
                </a:solidFill>
                <a:latin typeface="Arial"/>
                <a:cs typeface="Arial"/>
              </a:rPr>
              <a:t>defined</a:t>
            </a:r>
            <a:r>
              <a:rPr sz="1200" spc="-20">
                <a:solidFill>
                  <a:srgbClr val="646464"/>
                </a:solidFill>
                <a:latin typeface="Arial"/>
                <a:cs typeface="Arial"/>
              </a:rPr>
              <a:t> </a:t>
            </a:r>
            <a:r>
              <a:rPr sz="1200" spc="-15">
                <a:solidFill>
                  <a:srgbClr val="646464"/>
                </a:solidFill>
                <a:latin typeface="Arial"/>
                <a:cs typeface="Arial"/>
              </a:rPr>
              <a:t>in </a:t>
            </a:r>
            <a:r>
              <a:rPr sz="1200" spc="-25">
                <a:solidFill>
                  <a:srgbClr val="646464"/>
                </a:solidFill>
                <a:latin typeface="Arial"/>
                <a:cs typeface="Arial"/>
              </a:rPr>
              <a:t>bond </a:t>
            </a:r>
            <a:r>
              <a:rPr sz="1200">
                <a:solidFill>
                  <a:srgbClr val="646464"/>
                </a:solidFill>
                <a:latin typeface="Arial"/>
                <a:cs typeface="Arial"/>
              </a:rPr>
              <a:t>issues. </a:t>
            </a:r>
            <a:r>
              <a:rPr sz="1200" spc="-20">
                <a:solidFill>
                  <a:srgbClr val="646464"/>
                </a:solidFill>
                <a:latin typeface="Arial"/>
                <a:cs typeface="Arial"/>
              </a:rPr>
              <a:t>Thus </a:t>
            </a:r>
            <a:r>
              <a:rPr sz="1200" spc="5">
                <a:solidFill>
                  <a:srgbClr val="646464"/>
                </a:solidFill>
                <a:latin typeface="Arial"/>
                <a:cs typeface="Arial"/>
              </a:rPr>
              <a:t>we </a:t>
            </a:r>
            <a:r>
              <a:rPr sz="1200" spc="-10">
                <a:solidFill>
                  <a:srgbClr val="646464"/>
                </a:solidFill>
                <a:latin typeface="Arial"/>
                <a:cs typeface="Arial"/>
              </a:rPr>
              <a:t>can</a:t>
            </a:r>
            <a:r>
              <a:rPr lang="en-US" sz="1200" spc="-10">
                <a:solidFill>
                  <a:srgbClr val="646464"/>
                </a:solidFill>
                <a:latin typeface="Arial"/>
                <a:cs typeface="Arial"/>
              </a:rPr>
              <a:t> </a:t>
            </a:r>
            <a:r>
              <a:rPr sz="1200" spc="-10">
                <a:solidFill>
                  <a:srgbClr val="646464"/>
                </a:solidFill>
                <a:latin typeface="Arial"/>
                <a:cs typeface="Arial"/>
              </a:rPr>
              <a:t>direct</a:t>
            </a:r>
            <a:r>
              <a:rPr sz="1200" spc="45">
                <a:solidFill>
                  <a:srgbClr val="646464"/>
                </a:solidFill>
                <a:latin typeface="Arial"/>
                <a:cs typeface="Arial"/>
              </a:rPr>
              <a:t> </a:t>
            </a:r>
            <a:r>
              <a:rPr sz="1200" spc="-15">
                <a:solidFill>
                  <a:srgbClr val="646464"/>
                </a:solidFill>
                <a:latin typeface="Arial"/>
                <a:cs typeface="Arial"/>
              </a:rPr>
              <a:t>capital</a:t>
            </a:r>
            <a:r>
              <a:rPr sz="1200" spc="35">
                <a:solidFill>
                  <a:srgbClr val="646464"/>
                </a:solidFill>
                <a:latin typeface="Arial"/>
                <a:cs typeface="Arial"/>
              </a:rPr>
              <a:t> </a:t>
            </a:r>
            <a:r>
              <a:rPr sz="1200" spc="-10">
                <a:solidFill>
                  <a:srgbClr val="646464"/>
                </a:solidFill>
                <a:latin typeface="Arial"/>
                <a:cs typeface="Arial"/>
              </a:rPr>
              <a:t>to</a:t>
            </a:r>
            <a:r>
              <a:rPr sz="1200" spc="35">
                <a:solidFill>
                  <a:srgbClr val="646464"/>
                </a:solidFill>
                <a:latin typeface="Arial"/>
                <a:cs typeface="Arial"/>
              </a:rPr>
              <a:t> </a:t>
            </a:r>
            <a:r>
              <a:rPr sz="1200" spc="-20">
                <a:solidFill>
                  <a:srgbClr val="646464"/>
                </a:solidFill>
                <a:latin typeface="Arial"/>
                <a:cs typeface="Arial"/>
              </a:rPr>
              <a:t>fund</a:t>
            </a:r>
            <a:r>
              <a:rPr sz="1200" spc="30">
                <a:solidFill>
                  <a:srgbClr val="646464"/>
                </a:solidFill>
                <a:latin typeface="Arial"/>
                <a:cs typeface="Arial"/>
              </a:rPr>
              <a:t> </a:t>
            </a:r>
            <a:r>
              <a:rPr sz="1200" spc="-15">
                <a:solidFill>
                  <a:srgbClr val="646464"/>
                </a:solidFill>
                <a:latin typeface="Arial"/>
                <a:cs typeface="Arial"/>
              </a:rPr>
              <a:t>projects</a:t>
            </a:r>
            <a:r>
              <a:rPr sz="1200" spc="105">
                <a:solidFill>
                  <a:srgbClr val="646464"/>
                </a:solidFill>
                <a:latin typeface="Arial"/>
                <a:cs typeface="Arial"/>
              </a:rPr>
              <a:t> </a:t>
            </a:r>
            <a:r>
              <a:rPr sz="1200" spc="-20">
                <a:solidFill>
                  <a:srgbClr val="646464"/>
                </a:solidFill>
                <a:latin typeface="Arial"/>
                <a:cs typeface="Arial"/>
              </a:rPr>
              <a:t>that</a:t>
            </a:r>
            <a:r>
              <a:rPr sz="1200" spc="45">
                <a:solidFill>
                  <a:srgbClr val="646464"/>
                </a:solidFill>
                <a:latin typeface="Arial"/>
                <a:cs typeface="Arial"/>
              </a:rPr>
              <a:t> </a:t>
            </a:r>
            <a:r>
              <a:rPr sz="1200" spc="-30">
                <a:solidFill>
                  <a:srgbClr val="646464"/>
                </a:solidFill>
                <a:latin typeface="Arial"/>
                <a:cs typeface="Arial"/>
              </a:rPr>
              <a:t>have</a:t>
            </a:r>
            <a:r>
              <a:rPr sz="1200" spc="35">
                <a:solidFill>
                  <a:srgbClr val="646464"/>
                </a:solidFill>
                <a:latin typeface="Arial"/>
                <a:cs typeface="Arial"/>
              </a:rPr>
              <a:t> </a:t>
            </a:r>
            <a:r>
              <a:rPr sz="1200" spc="-25">
                <a:solidFill>
                  <a:srgbClr val="646464"/>
                </a:solidFill>
                <a:latin typeface="Arial"/>
                <a:cs typeface="Arial"/>
              </a:rPr>
              <a:t>tangible</a:t>
            </a:r>
            <a:r>
              <a:rPr lang="en-US" sz="1200" spc="-25">
                <a:solidFill>
                  <a:srgbClr val="646464"/>
                </a:solidFill>
                <a:latin typeface="Arial"/>
                <a:cs typeface="Arial"/>
              </a:rPr>
              <a:t> </a:t>
            </a:r>
            <a:r>
              <a:rPr sz="1200" spc="-20">
                <a:solidFill>
                  <a:srgbClr val="646464"/>
                </a:solidFill>
                <a:latin typeface="Arial"/>
                <a:cs typeface="Arial"/>
              </a:rPr>
              <a:t>environmental</a:t>
            </a:r>
            <a:r>
              <a:rPr sz="1200" spc="190">
                <a:solidFill>
                  <a:srgbClr val="646464"/>
                </a:solidFill>
                <a:latin typeface="Arial"/>
                <a:cs typeface="Arial"/>
              </a:rPr>
              <a:t> </a:t>
            </a:r>
            <a:r>
              <a:rPr sz="1200" spc="-25">
                <a:solidFill>
                  <a:srgbClr val="646464"/>
                </a:solidFill>
                <a:latin typeface="Arial"/>
                <a:cs typeface="Arial"/>
              </a:rPr>
              <a:t>and/or</a:t>
            </a:r>
            <a:r>
              <a:rPr sz="1200" spc="145">
                <a:solidFill>
                  <a:srgbClr val="646464"/>
                </a:solidFill>
                <a:latin typeface="Arial"/>
                <a:cs typeface="Arial"/>
              </a:rPr>
              <a:t> </a:t>
            </a:r>
            <a:r>
              <a:rPr sz="1200" spc="-5">
                <a:solidFill>
                  <a:srgbClr val="646464"/>
                </a:solidFill>
                <a:latin typeface="Arial"/>
                <a:cs typeface="Arial"/>
              </a:rPr>
              <a:t>social</a:t>
            </a:r>
            <a:r>
              <a:rPr sz="1200" spc="-45">
                <a:solidFill>
                  <a:srgbClr val="646464"/>
                </a:solidFill>
                <a:latin typeface="Arial"/>
                <a:cs typeface="Arial"/>
              </a:rPr>
              <a:t> </a:t>
            </a:r>
            <a:r>
              <a:rPr sz="1200" spc="-5">
                <a:solidFill>
                  <a:srgbClr val="646464"/>
                </a:solidFill>
                <a:latin typeface="Arial"/>
                <a:cs typeface="Arial"/>
              </a:rPr>
              <a:t>impact.</a:t>
            </a:r>
            <a:endParaRPr sz="1700">
              <a:solidFill>
                <a:srgbClr val="646464"/>
              </a:solidFill>
              <a:latin typeface="Arial"/>
              <a:cs typeface="Arial"/>
            </a:endParaRPr>
          </a:p>
          <a:p>
            <a:pPr marL="283464" marR="5080" indent="-283464">
              <a:lnSpc>
                <a:spcPct val="100000"/>
              </a:lnSpc>
              <a:spcBef>
                <a:spcPts val="1200"/>
              </a:spcBef>
              <a:buClr>
                <a:srgbClr val="F4911E"/>
              </a:buClr>
              <a:buSzPct val="100000"/>
              <a:buFont typeface="Wingdings" panose="05000000000000000000" pitchFamily="2" charset="2"/>
              <a:buChar char="§"/>
              <a:tabLst>
                <a:tab pos="245745" algn="l"/>
                <a:tab pos="246379" algn="l"/>
              </a:tabLst>
            </a:pPr>
            <a:r>
              <a:rPr sz="1200" b="1" spc="-15">
                <a:solidFill>
                  <a:srgbClr val="003963"/>
                </a:solidFill>
                <a:latin typeface="Arial"/>
                <a:cs typeface="Arial"/>
              </a:rPr>
              <a:t>Emerging </a:t>
            </a:r>
            <a:r>
              <a:rPr sz="1200" b="1" spc="-20">
                <a:solidFill>
                  <a:srgbClr val="003963"/>
                </a:solidFill>
                <a:latin typeface="Arial"/>
                <a:cs typeface="Arial"/>
              </a:rPr>
              <a:t>standards</a:t>
            </a:r>
            <a:r>
              <a:rPr sz="1200" b="1" spc="-20">
                <a:solidFill>
                  <a:srgbClr val="636363"/>
                </a:solidFill>
                <a:latin typeface="Arial"/>
                <a:cs typeface="Arial"/>
              </a:rPr>
              <a:t>:</a:t>
            </a:r>
            <a:r>
              <a:rPr sz="1200" b="1" spc="-15">
                <a:solidFill>
                  <a:srgbClr val="636363"/>
                </a:solidFill>
                <a:latin typeface="Arial"/>
                <a:cs typeface="Arial"/>
              </a:rPr>
              <a:t> </a:t>
            </a:r>
            <a:r>
              <a:rPr sz="1200" spc="-15">
                <a:solidFill>
                  <a:srgbClr val="646464"/>
                </a:solidFill>
                <a:latin typeface="Arial"/>
                <a:cs typeface="Arial"/>
              </a:rPr>
              <a:t>The </a:t>
            </a:r>
            <a:r>
              <a:rPr sz="1200" spc="-55">
                <a:solidFill>
                  <a:srgbClr val="646464"/>
                </a:solidFill>
                <a:latin typeface="Arial"/>
                <a:cs typeface="Arial"/>
              </a:rPr>
              <a:t>ICMA</a:t>
            </a:r>
            <a:r>
              <a:rPr sz="1200" spc="-50">
                <a:solidFill>
                  <a:srgbClr val="646464"/>
                </a:solidFill>
                <a:latin typeface="Arial"/>
                <a:cs typeface="Arial"/>
              </a:rPr>
              <a:t> </a:t>
            </a:r>
            <a:r>
              <a:rPr sz="1200" spc="-15">
                <a:solidFill>
                  <a:srgbClr val="646464"/>
                </a:solidFill>
                <a:latin typeface="Arial"/>
                <a:cs typeface="Arial"/>
              </a:rPr>
              <a:t>Principles</a:t>
            </a:r>
            <a:r>
              <a:rPr sz="1200" spc="-10">
                <a:solidFill>
                  <a:srgbClr val="646464"/>
                </a:solidFill>
                <a:latin typeface="Arial"/>
                <a:cs typeface="Arial"/>
              </a:rPr>
              <a:t> (GBP’s,</a:t>
            </a:r>
            <a:r>
              <a:rPr lang="en-US" sz="1200" spc="-10">
                <a:solidFill>
                  <a:srgbClr val="646464"/>
                </a:solidFill>
                <a:latin typeface="Arial"/>
                <a:cs typeface="Arial"/>
              </a:rPr>
              <a:t> </a:t>
            </a:r>
            <a:r>
              <a:rPr sz="1200" spc="-5">
                <a:solidFill>
                  <a:srgbClr val="646464"/>
                </a:solidFill>
                <a:latin typeface="Arial"/>
                <a:cs typeface="Arial"/>
              </a:rPr>
              <a:t>SBP’s)</a:t>
            </a:r>
            <a:r>
              <a:rPr sz="1200" spc="-20">
                <a:solidFill>
                  <a:srgbClr val="646464"/>
                </a:solidFill>
                <a:latin typeface="Arial"/>
                <a:cs typeface="Arial"/>
              </a:rPr>
              <a:t> </a:t>
            </a:r>
            <a:r>
              <a:rPr sz="1200" spc="-10">
                <a:solidFill>
                  <a:srgbClr val="646464"/>
                </a:solidFill>
                <a:latin typeface="Arial"/>
                <a:cs typeface="Arial"/>
              </a:rPr>
              <a:t>promote</a:t>
            </a:r>
            <a:r>
              <a:rPr sz="1200" spc="35">
                <a:solidFill>
                  <a:srgbClr val="646464"/>
                </a:solidFill>
                <a:latin typeface="Arial"/>
                <a:cs typeface="Arial"/>
              </a:rPr>
              <a:t> </a:t>
            </a:r>
            <a:r>
              <a:rPr sz="1200" spc="-20">
                <a:solidFill>
                  <a:srgbClr val="646464"/>
                </a:solidFill>
                <a:latin typeface="Arial"/>
                <a:cs typeface="Arial"/>
              </a:rPr>
              <a:t>greater</a:t>
            </a:r>
            <a:r>
              <a:rPr sz="1200" spc="145">
                <a:solidFill>
                  <a:srgbClr val="646464"/>
                </a:solidFill>
                <a:latin typeface="Arial"/>
                <a:cs typeface="Arial"/>
              </a:rPr>
              <a:t> </a:t>
            </a:r>
            <a:r>
              <a:rPr sz="1200" spc="-15">
                <a:solidFill>
                  <a:srgbClr val="646464"/>
                </a:solidFill>
                <a:latin typeface="Arial"/>
                <a:cs typeface="Arial"/>
              </a:rPr>
              <a:t>transparency</a:t>
            </a:r>
            <a:r>
              <a:rPr sz="1200" spc="25">
                <a:solidFill>
                  <a:srgbClr val="646464"/>
                </a:solidFill>
                <a:latin typeface="Arial"/>
                <a:cs typeface="Arial"/>
              </a:rPr>
              <a:t> </a:t>
            </a:r>
            <a:r>
              <a:rPr sz="1200" spc="-20">
                <a:solidFill>
                  <a:srgbClr val="646464"/>
                </a:solidFill>
                <a:latin typeface="Arial"/>
                <a:cs typeface="Arial"/>
              </a:rPr>
              <a:t>into</a:t>
            </a:r>
            <a:r>
              <a:rPr sz="1200" spc="114">
                <a:solidFill>
                  <a:srgbClr val="646464"/>
                </a:solidFill>
                <a:latin typeface="Arial"/>
                <a:cs typeface="Arial"/>
              </a:rPr>
              <a:t> </a:t>
            </a:r>
            <a:r>
              <a:rPr sz="1200" spc="-15">
                <a:solidFill>
                  <a:srgbClr val="646464"/>
                </a:solidFill>
                <a:latin typeface="Arial"/>
                <a:cs typeface="Arial"/>
              </a:rPr>
              <a:t>the</a:t>
            </a:r>
            <a:r>
              <a:rPr sz="1200" spc="35">
                <a:solidFill>
                  <a:srgbClr val="646464"/>
                </a:solidFill>
                <a:latin typeface="Arial"/>
                <a:cs typeface="Arial"/>
              </a:rPr>
              <a:t> </a:t>
            </a:r>
            <a:r>
              <a:rPr sz="1200" spc="-30">
                <a:solidFill>
                  <a:srgbClr val="646464"/>
                </a:solidFill>
                <a:latin typeface="Arial"/>
                <a:cs typeface="Arial"/>
              </a:rPr>
              <a:t>labeled</a:t>
            </a:r>
            <a:r>
              <a:rPr lang="en-US" sz="1200" spc="-30">
                <a:solidFill>
                  <a:srgbClr val="646464"/>
                </a:solidFill>
                <a:latin typeface="Arial"/>
                <a:cs typeface="Arial"/>
              </a:rPr>
              <a:t> </a:t>
            </a:r>
            <a:r>
              <a:rPr sz="1200" spc="-25">
                <a:solidFill>
                  <a:srgbClr val="646464"/>
                </a:solidFill>
                <a:latin typeface="Arial"/>
                <a:cs typeface="Arial"/>
              </a:rPr>
              <a:t>bond</a:t>
            </a:r>
            <a:r>
              <a:rPr sz="1200" spc="35">
                <a:solidFill>
                  <a:srgbClr val="646464"/>
                </a:solidFill>
                <a:latin typeface="Arial"/>
                <a:cs typeface="Arial"/>
              </a:rPr>
              <a:t> </a:t>
            </a:r>
            <a:r>
              <a:rPr sz="1200" spc="-15">
                <a:solidFill>
                  <a:srgbClr val="646464"/>
                </a:solidFill>
                <a:latin typeface="Arial"/>
                <a:cs typeface="Arial"/>
              </a:rPr>
              <a:t>market</a:t>
            </a:r>
            <a:r>
              <a:rPr sz="1200" spc="50">
                <a:solidFill>
                  <a:srgbClr val="646464"/>
                </a:solidFill>
                <a:latin typeface="Arial"/>
                <a:cs typeface="Arial"/>
              </a:rPr>
              <a:t> </a:t>
            </a:r>
            <a:r>
              <a:rPr sz="1200" spc="-20">
                <a:solidFill>
                  <a:srgbClr val="646464"/>
                </a:solidFill>
                <a:latin typeface="Arial"/>
                <a:cs typeface="Arial"/>
              </a:rPr>
              <a:t>and</a:t>
            </a:r>
            <a:r>
              <a:rPr sz="1200" spc="35">
                <a:solidFill>
                  <a:srgbClr val="646464"/>
                </a:solidFill>
                <a:latin typeface="Arial"/>
                <a:cs typeface="Arial"/>
              </a:rPr>
              <a:t> </a:t>
            </a:r>
            <a:r>
              <a:rPr sz="1200" spc="-25">
                <a:solidFill>
                  <a:srgbClr val="646464"/>
                </a:solidFill>
                <a:latin typeface="Arial"/>
                <a:cs typeface="Arial"/>
              </a:rPr>
              <a:t>provide</a:t>
            </a:r>
            <a:r>
              <a:rPr sz="1200" spc="195">
                <a:solidFill>
                  <a:srgbClr val="646464"/>
                </a:solidFill>
                <a:latin typeface="Arial"/>
                <a:cs typeface="Arial"/>
              </a:rPr>
              <a:t> </a:t>
            </a:r>
            <a:r>
              <a:rPr sz="1200" spc="-30">
                <a:solidFill>
                  <a:srgbClr val="646464"/>
                </a:solidFill>
                <a:latin typeface="Arial"/>
                <a:cs typeface="Arial"/>
              </a:rPr>
              <a:t>guidelines</a:t>
            </a:r>
            <a:r>
              <a:rPr sz="1200" spc="185">
                <a:solidFill>
                  <a:srgbClr val="646464"/>
                </a:solidFill>
                <a:latin typeface="Arial"/>
                <a:cs typeface="Arial"/>
              </a:rPr>
              <a:t> </a:t>
            </a:r>
            <a:r>
              <a:rPr sz="1200" spc="-15">
                <a:solidFill>
                  <a:srgbClr val="646464"/>
                </a:solidFill>
                <a:latin typeface="Arial"/>
                <a:cs typeface="Arial"/>
              </a:rPr>
              <a:t>for </a:t>
            </a:r>
            <a:r>
              <a:rPr sz="1200">
                <a:solidFill>
                  <a:srgbClr val="646464"/>
                </a:solidFill>
                <a:latin typeface="Arial"/>
                <a:cs typeface="Arial"/>
              </a:rPr>
              <a:t>issuers,</a:t>
            </a:r>
            <a:r>
              <a:rPr lang="en-US" sz="1200">
                <a:solidFill>
                  <a:srgbClr val="646464"/>
                </a:solidFill>
                <a:latin typeface="Arial"/>
                <a:cs typeface="Arial"/>
              </a:rPr>
              <a:t> </a:t>
            </a:r>
            <a:r>
              <a:rPr sz="1200" spc="-20">
                <a:solidFill>
                  <a:srgbClr val="646464"/>
                </a:solidFill>
                <a:latin typeface="Arial"/>
                <a:cs typeface="Arial"/>
              </a:rPr>
              <a:t>underwriters</a:t>
            </a:r>
            <a:r>
              <a:rPr sz="1200" spc="105">
                <a:solidFill>
                  <a:srgbClr val="646464"/>
                </a:solidFill>
                <a:latin typeface="Arial"/>
                <a:cs typeface="Arial"/>
              </a:rPr>
              <a:t> </a:t>
            </a:r>
            <a:r>
              <a:rPr sz="1200" spc="-20">
                <a:solidFill>
                  <a:srgbClr val="646464"/>
                </a:solidFill>
                <a:latin typeface="Arial"/>
                <a:cs typeface="Arial"/>
              </a:rPr>
              <a:t>and</a:t>
            </a:r>
            <a:r>
              <a:rPr sz="1200" spc="35">
                <a:solidFill>
                  <a:srgbClr val="646464"/>
                </a:solidFill>
                <a:latin typeface="Arial"/>
                <a:cs typeface="Arial"/>
              </a:rPr>
              <a:t> </a:t>
            </a:r>
            <a:r>
              <a:rPr sz="1200" spc="-15">
                <a:solidFill>
                  <a:srgbClr val="646464"/>
                </a:solidFill>
                <a:latin typeface="Arial"/>
                <a:cs typeface="Arial"/>
              </a:rPr>
              <a:t>investors.</a:t>
            </a:r>
            <a:endParaRPr sz="1200">
              <a:solidFill>
                <a:srgbClr val="646464"/>
              </a:solidFill>
              <a:latin typeface="Arial"/>
              <a:cs typeface="Arial"/>
            </a:endParaRPr>
          </a:p>
        </p:txBody>
      </p:sp>
      <p:sp>
        <p:nvSpPr>
          <p:cNvPr id="10" name="object 5">
            <a:extLst>
              <a:ext uri="{FF2B5EF4-FFF2-40B4-BE49-F238E27FC236}">
                <a16:creationId xmlns:a16="http://schemas.microsoft.com/office/drawing/2014/main" id="{8D6F2D03-F483-4554-9D32-51E3721E49BD}"/>
              </a:ext>
            </a:extLst>
          </p:cNvPr>
          <p:cNvSpPr txBox="1"/>
          <p:nvPr/>
        </p:nvSpPr>
        <p:spPr>
          <a:xfrm>
            <a:off x="698378" y="3462109"/>
            <a:ext cx="3954900" cy="756920"/>
          </a:xfrm>
          <a:prstGeom prst="rect">
            <a:avLst/>
          </a:prstGeom>
        </p:spPr>
        <p:txBody>
          <a:bodyPr vert="horz" wrap="square" lIns="0" tIns="12700" rIns="0" bIns="0" rtlCol="0">
            <a:spAutoFit/>
          </a:bodyPr>
          <a:lstStyle/>
          <a:p>
            <a:pPr marL="283464" marR="5080" indent="-283464">
              <a:lnSpc>
                <a:spcPct val="100000"/>
              </a:lnSpc>
              <a:spcBef>
                <a:spcPts val="100"/>
              </a:spcBef>
              <a:buClr>
                <a:srgbClr val="F4911E"/>
              </a:buClr>
              <a:buSzPct val="100000"/>
              <a:buFont typeface="Wingdings"/>
              <a:buChar char=""/>
              <a:tabLst>
                <a:tab pos="245745" algn="l"/>
                <a:tab pos="246379" algn="l"/>
              </a:tabLst>
            </a:pPr>
            <a:r>
              <a:rPr sz="1200" b="1" spc="-40">
                <a:solidFill>
                  <a:srgbClr val="003963"/>
                </a:solidFill>
                <a:latin typeface="Arial"/>
                <a:cs typeface="Arial"/>
              </a:rPr>
              <a:t>Common</a:t>
            </a:r>
            <a:r>
              <a:rPr sz="1200" b="1" spc="204">
                <a:solidFill>
                  <a:srgbClr val="003963"/>
                </a:solidFill>
                <a:latin typeface="Arial"/>
                <a:cs typeface="Arial"/>
              </a:rPr>
              <a:t> </a:t>
            </a:r>
            <a:r>
              <a:rPr sz="1200" b="1" spc="-15">
                <a:solidFill>
                  <a:srgbClr val="003963"/>
                </a:solidFill>
                <a:latin typeface="Arial"/>
                <a:cs typeface="Arial"/>
              </a:rPr>
              <a:t>focus</a:t>
            </a:r>
            <a:r>
              <a:rPr sz="1200" b="1" spc="30">
                <a:solidFill>
                  <a:srgbClr val="003963"/>
                </a:solidFill>
                <a:latin typeface="Arial"/>
                <a:cs typeface="Arial"/>
              </a:rPr>
              <a:t> </a:t>
            </a:r>
            <a:r>
              <a:rPr sz="1200" b="1" spc="-10">
                <a:solidFill>
                  <a:srgbClr val="003963"/>
                </a:solidFill>
                <a:latin typeface="Arial"/>
                <a:cs typeface="Arial"/>
              </a:rPr>
              <a:t>on</a:t>
            </a:r>
            <a:r>
              <a:rPr sz="1200" b="1" spc="40">
                <a:solidFill>
                  <a:srgbClr val="003963"/>
                </a:solidFill>
                <a:latin typeface="Arial"/>
                <a:cs typeface="Arial"/>
              </a:rPr>
              <a:t> </a:t>
            </a:r>
            <a:r>
              <a:rPr sz="1200" b="1" spc="-20">
                <a:solidFill>
                  <a:srgbClr val="003963"/>
                </a:solidFill>
                <a:latin typeface="Arial"/>
                <a:cs typeface="Arial"/>
              </a:rPr>
              <a:t>downside</a:t>
            </a:r>
            <a:r>
              <a:rPr sz="1200" b="1" spc="195">
                <a:solidFill>
                  <a:srgbClr val="003963"/>
                </a:solidFill>
                <a:latin typeface="Arial"/>
                <a:cs typeface="Arial"/>
              </a:rPr>
              <a:t> </a:t>
            </a:r>
            <a:r>
              <a:rPr sz="1200" b="1" spc="-15">
                <a:solidFill>
                  <a:srgbClr val="003963"/>
                </a:solidFill>
                <a:latin typeface="Arial"/>
                <a:cs typeface="Arial"/>
              </a:rPr>
              <a:t>risk:</a:t>
            </a:r>
            <a:r>
              <a:rPr sz="1200" b="1" spc="-25">
                <a:solidFill>
                  <a:srgbClr val="003963"/>
                </a:solidFill>
                <a:latin typeface="Arial"/>
                <a:cs typeface="Arial"/>
              </a:rPr>
              <a:t> </a:t>
            </a:r>
            <a:r>
              <a:rPr sz="1200" spc="-15">
                <a:solidFill>
                  <a:srgbClr val="646464"/>
                </a:solidFill>
                <a:latin typeface="Arial"/>
                <a:cs typeface="Arial"/>
              </a:rPr>
              <a:t>The</a:t>
            </a:r>
            <a:r>
              <a:rPr sz="1200" spc="30">
                <a:solidFill>
                  <a:srgbClr val="646464"/>
                </a:solidFill>
                <a:latin typeface="Arial"/>
                <a:cs typeface="Arial"/>
              </a:rPr>
              <a:t> </a:t>
            </a:r>
            <a:r>
              <a:rPr sz="1200" spc="-10">
                <a:solidFill>
                  <a:srgbClr val="646464"/>
                </a:solidFill>
                <a:latin typeface="Arial"/>
                <a:cs typeface="Arial"/>
              </a:rPr>
              <a:t>exercise</a:t>
            </a:r>
            <a:r>
              <a:rPr sz="1200" spc="25">
                <a:solidFill>
                  <a:srgbClr val="646464"/>
                </a:solidFill>
                <a:latin typeface="Arial"/>
                <a:cs typeface="Arial"/>
              </a:rPr>
              <a:t> </a:t>
            </a:r>
            <a:r>
              <a:rPr sz="1200" spc="-30">
                <a:solidFill>
                  <a:srgbClr val="646464"/>
                </a:solidFill>
                <a:latin typeface="Arial"/>
                <a:cs typeface="Arial"/>
              </a:rPr>
              <a:t>of</a:t>
            </a:r>
            <a:r>
              <a:rPr lang="en-US" sz="1200" spc="-30">
                <a:solidFill>
                  <a:srgbClr val="646464"/>
                </a:solidFill>
                <a:latin typeface="Arial"/>
                <a:cs typeface="Arial"/>
              </a:rPr>
              <a:t> </a:t>
            </a:r>
            <a:r>
              <a:rPr sz="1200" spc="-40">
                <a:solidFill>
                  <a:srgbClr val="646464"/>
                </a:solidFill>
                <a:latin typeface="Arial"/>
                <a:cs typeface="Arial"/>
              </a:rPr>
              <a:t>v</a:t>
            </a:r>
            <a:r>
              <a:rPr sz="1200" spc="-30">
                <a:solidFill>
                  <a:srgbClr val="646464"/>
                </a:solidFill>
                <a:latin typeface="Arial"/>
                <a:cs typeface="Arial"/>
              </a:rPr>
              <a:t>aluin</a:t>
            </a:r>
            <a:r>
              <a:rPr sz="1200">
                <a:solidFill>
                  <a:srgbClr val="646464"/>
                </a:solidFill>
                <a:latin typeface="Arial"/>
                <a:cs typeface="Arial"/>
              </a:rPr>
              <a:t>g</a:t>
            </a:r>
            <a:r>
              <a:rPr sz="1200" spc="114">
                <a:solidFill>
                  <a:srgbClr val="646464"/>
                </a:solidFill>
                <a:latin typeface="Arial"/>
                <a:cs typeface="Arial"/>
              </a:rPr>
              <a:t> </a:t>
            </a:r>
            <a:r>
              <a:rPr sz="1200" spc="-30">
                <a:solidFill>
                  <a:srgbClr val="646464"/>
                </a:solidFill>
                <a:latin typeface="Arial"/>
                <a:cs typeface="Arial"/>
              </a:rPr>
              <a:t>bond</a:t>
            </a:r>
            <a:r>
              <a:rPr sz="1200">
                <a:solidFill>
                  <a:srgbClr val="646464"/>
                </a:solidFill>
                <a:latin typeface="Arial"/>
                <a:cs typeface="Arial"/>
              </a:rPr>
              <a:t>s</a:t>
            </a:r>
            <a:r>
              <a:rPr sz="1200" spc="105">
                <a:solidFill>
                  <a:srgbClr val="646464"/>
                </a:solidFill>
                <a:latin typeface="Arial"/>
                <a:cs typeface="Arial"/>
              </a:rPr>
              <a:t> </a:t>
            </a:r>
            <a:r>
              <a:rPr sz="1200" spc="-15">
                <a:solidFill>
                  <a:srgbClr val="646464"/>
                </a:solidFill>
                <a:latin typeface="Arial"/>
                <a:cs typeface="Arial"/>
              </a:rPr>
              <a:t>f</a:t>
            </a:r>
            <a:r>
              <a:rPr sz="1200" spc="-30">
                <a:solidFill>
                  <a:srgbClr val="646464"/>
                </a:solidFill>
                <a:latin typeface="Arial"/>
                <a:cs typeface="Arial"/>
              </a:rPr>
              <a:t>o</a:t>
            </a:r>
            <a:r>
              <a:rPr sz="1200" spc="35">
                <a:solidFill>
                  <a:srgbClr val="646464"/>
                </a:solidFill>
                <a:latin typeface="Arial"/>
                <a:cs typeface="Arial"/>
              </a:rPr>
              <a:t>c</a:t>
            </a:r>
            <a:r>
              <a:rPr sz="1200" spc="-30">
                <a:solidFill>
                  <a:srgbClr val="646464"/>
                </a:solidFill>
                <a:latin typeface="Arial"/>
                <a:cs typeface="Arial"/>
              </a:rPr>
              <a:t>u</a:t>
            </a:r>
            <a:r>
              <a:rPr sz="1200" spc="35">
                <a:solidFill>
                  <a:srgbClr val="646464"/>
                </a:solidFill>
                <a:latin typeface="Arial"/>
                <a:cs typeface="Arial"/>
              </a:rPr>
              <a:t>s</a:t>
            </a:r>
            <a:r>
              <a:rPr sz="1200" spc="-30">
                <a:solidFill>
                  <a:srgbClr val="646464"/>
                </a:solidFill>
                <a:latin typeface="Arial"/>
                <a:cs typeface="Arial"/>
              </a:rPr>
              <a:t>e</a:t>
            </a:r>
            <a:r>
              <a:rPr sz="1200">
                <a:solidFill>
                  <a:srgbClr val="646464"/>
                </a:solidFill>
                <a:latin typeface="Arial"/>
                <a:cs typeface="Arial"/>
              </a:rPr>
              <a:t>s</a:t>
            </a:r>
            <a:r>
              <a:rPr sz="1200" spc="25">
                <a:solidFill>
                  <a:srgbClr val="646464"/>
                </a:solidFill>
                <a:latin typeface="Arial"/>
                <a:cs typeface="Arial"/>
              </a:rPr>
              <a:t> </a:t>
            </a:r>
            <a:r>
              <a:rPr sz="1200" spc="-30">
                <a:solidFill>
                  <a:srgbClr val="646464"/>
                </a:solidFill>
                <a:latin typeface="Arial"/>
                <a:cs typeface="Arial"/>
              </a:rPr>
              <a:t>o</a:t>
            </a:r>
            <a:r>
              <a:rPr sz="1200">
                <a:solidFill>
                  <a:srgbClr val="646464"/>
                </a:solidFill>
                <a:latin typeface="Arial"/>
                <a:cs typeface="Arial"/>
              </a:rPr>
              <a:t>n</a:t>
            </a:r>
            <a:r>
              <a:rPr sz="1200" spc="35">
                <a:solidFill>
                  <a:srgbClr val="646464"/>
                </a:solidFill>
                <a:latin typeface="Arial"/>
                <a:cs typeface="Arial"/>
              </a:rPr>
              <a:t> </a:t>
            </a:r>
            <a:r>
              <a:rPr sz="1200" spc="10">
                <a:solidFill>
                  <a:srgbClr val="646464"/>
                </a:solidFill>
                <a:latin typeface="Arial"/>
                <a:cs typeface="Arial"/>
              </a:rPr>
              <a:t>w</a:t>
            </a:r>
            <a:r>
              <a:rPr sz="1200" spc="-30">
                <a:solidFill>
                  <a:srgbClr val="646464"/>
                </a:solidFill>
                <a:latin typeface="Arial"/>
                <a:cs typeface="Arial"/>
              </a:rPr>
              <a:t>o</a:t>
            </a:r>
            <a:r>
              <a:rPr sz="1200">
                <a:solidFill>
                  <a:srgbClr val="646464"/>
                </a:solidFill>
                <a:latin typeface="Arial"/>
                <a:cs typeface="Arial"/>
              </a:rPr>
              <a:t>r</a:t>
            </a:r>
            <a:r>
              <a:rPr sz="1200" spc="40">
                <a:solidFill>
                  <a:srgbClr val="646464"/>
                </a:solidFill>
                <a:latin typeface="Arial"/>
                <a:cs typeface="Arial"/>
              </a:rPr>
              <a:t>s</a:t>
            </a:r>
            <a:r>
              <a:rPr sz="1200" spc="-10">
                <a:solidFill>
                  <a:srgbClr val="646464"/>
                </a:solidFill>
                <a:latin typeface="Arial"/>
                <a:cs typeface="Arial"/>
              </a:rPr>
              <a:t>t</a:t>
            </a:r>
            <a:r>
              <a:rPr sz="1200">
                <a:solidFill>
                  <a:srgbClr val="646464"/>
                </a:solidFill>
                <a:latin typeface="Arial"/>
                <a:cs typeface="Arial"/>
              </a:rPr>
              <a:t>-</a:t>
            </a:r>
            <a:r>
              <a:rPr sz="1200" spc="40">
                <a:solidFill>
                  <a:srgbClr val="646464"/>
                </a:solidFill>
                <a:latin typeface="Arial"/>
                <a:cs typeface="Arial"/>
              </a:rPr>
              <a:t>c</a:t>
            </a:r>
            <a:r>
              <a:rPr sz="1200" spc="-30">
                <a:solidFill>
                  <a:srgbClr val="646464"/>
                </a:solidFill>
                <a:latin typeface="Arial"/>
                <a:cs typeface="Arial"/>
              </a:rPr>
              <a:t>a</a:t>
            </a:r>
            <a:r>
              <a:rPr sz="1200" spc="35">
                <a:solidFill>
                  <a:srgbClr val="646464"/>
                </a:solidFill>
                <a:latin typeface="Arial"/>
                <a:cs typeface="Arial"/>
              </a:rPr>
              <a:t>s</a:t>
            </a:r>
            <a:r>
              <a:rPr sz="1200">
                <a:solidFill>
                  <a:srgbClr val="646464"/>
                </a:solidFill>
                <a:latin typeface="Arial"/>
                <a:cs typeface="Arial"/>
              </a:rPr>
              <a:t>e</a:t>
            </a:r>
            <a:r>
              <a:rPr sz="1200" spc="-125">
                <a:solidFill>
                  <a:srgbClr val="646464"/>
                </a:solidFill>
                <a:latin typeface="Arial"/>
                <a:cs typeface="Arial"/>
              </a:rPr>
              <a:t> </a:t>
            </a:r>
            <a:r>
              <a:rPr sz="1200" spc="40">
                <a:solidFill>
                  <a:srgbClr val="646464"/>
                </a:solidFill>
                <a:latin typeface="Arial"/>
                <a:cs typeface="Arial"/>
              </a:rPr>
              <a:t>sc</a:t>
            </a:r>
            <a:r>
              <a:rPr sz="1200" spc="-30">
                <a:solidFill>
                  <a:srgbClr val="646464"/>
                </a:solidFill>
                <a:latin typeface="Arial"/>
                <a:cs typeface="Arial"/>
              </a:rPr>
              <a:t>ena</a:t>
            </a:r>
            <a:r>
              <a:rPr sz="1200">
                <a:solidFill>
                  <a:srgbClr val="646464"/>
                </a:solidFill>
                <a:latin typeface="Arial"/>
                <a:cs typeface="Arial"/>
              </a:rPr>
              <a:t>r</a:t>
            </a:r>
            <a:r>
              <a:rPr sz="1200" spc="-30">
                <a:solidFill>
                  <a:srgbClr val="646464"/>
                </a:solidFill>
                <a:latin typeface="Arial"/>
                <a:cs typeface="Arial"/>
              </a:rPr>
              <a:t>io</a:t>
            </a:r>
            <a:r>
              <a:rPr sz="1200" spc="40">
                <a:solidFill>
                  <a:srgbClr val="646464"/>
                </a:solidFill>
                <a:latin typeface="Arial"/>
                <a:cs typeface="Arial"/>
              </a:rPr>
              <a:t>s</a:t>
            </a:r>
            <a:r>
              <a:rPr sz="1200">
                <a:solidFill>
                  <a:srgbClr val="646464"/>
                </a:solidFill>
                <a:latin typeface="Arial"/>
                <a:cs typeface="Arial"/>
              </a:rPr>
              <a:t>—</a:t>
            </a:r>
            <a:r>
              <a:rPr sz="1200" spc="-15">
                <a:solidFill>
                  <a:srgbClr val="646464"/>
                </a:solidFill>
                <a:latin typeface="Arial"/>
                <a:cs typeface="Arial"/>
              </a:rPr>
              <a:t>t</a:t>
            </a:r>
            <a:r>
              <a:rPr sz="1200" spc="-30">
                <a:solidFill>
                  <a:srgbClr val="646464"/>
                </a:solidFill>
                <a:latin typeface="Arial"/>
                <a:cs typeface="Arial"/>
              </a:rPr>
              <a:t>he</a:t>
            </a:r>
            <a:r>
              <a:rPr lang="en-US" sz="1200" spc="-30">
                <a:solidFill>
                  <a:srgbClr val="646464"/>
                </a:solidFill>
                <a:latin typeface="Arial"/>
                <a:cs typeface="Arial"/>
              </a:rPr>
              <a:t> </a:t>
            </a:r>
            <a:r>
              <a:rPr sz="1200" spc="-25">
                <a:solidFill>
                  <a:srgbClr val="646464"/>
                </a:solidFill>
                <a:latin typeface="Arial"/>
                <a:cs typeface="Arial"/>
              </a:rPr>
              <a:t>probability</a:t>
            </a:r>
            <a:r>
              <a:rPr sz="1200" spc="-20">
                <a:solidFill>
                  <a:srgbClr val="646464"/>
                </a:solidFill>
                <a:latin typeface="Arial"/>
                <a:cs typeface="Arial"/>
              </a:rPr>
              <a:t> </a:t>
            </a:r>
            <a:r>
              <a:rPr sz="1200" spc="-15">
                <a:solidFill>
                  <a:srgbClr val="646464"/>
                </a:solidFill>
                <a:latin typeface="Arial"/>
                <a:cs typeface="Arial"/>
              </a:rPr>
              <a:t>of </a:t>
            </a:r>
            <a:r>
              <a:rPr sz="1200" spc="-25">
                <a:solidFill>
                  <a:srgbClr val="646464"/>
                </a:solidFill>
                <a:latin typeface="Arial"/>
                <a:cs typeface="Arial"/>
              </a:rPr>
              <a:t>default</a:t>
            </a:r>
            <a:r>
              <a:rPr sz="1200" spc="-20">
                <a:solidFill>
                  <a:srgbClr val="646464"/>
                </a:solidFill>
                <a:latin typeface="Arial"/>
                <a:cs typeface="Arial"/>
              </a:rPr>
              <a:t> and </a:t>
            </a:r>
            <a:r>
              <a:rPr sz="1200" spc="-15">
                <a:solidFill>
                  <a:srgbClr val="646464"/>
                </a:solidFill>
                <a:latin typeface="Arial"/>
                <a:cs typeface="Arial"/>
              </a:rPr>
              <a:t>the </a:t>
            </a:r>
            <a:r>
              <a:rPr sz="1200" spc="-30">
                <a:solidFill>
                  <a:srgbClr val="646464"/>
                </a:solidFill>
                <a:latin typeface="Arial"/>
                <a:cs typeface="Arial"/>
              </a:rPr>
              <a:t>likely</a:t>
            </a:r>
            <a:r>
              <a:rPr sz="1200" spc="-25">
                <a:solidFill>
                  <a:srgbClr val="646464"/>
                </a:solidFill>
                <a:latin typeface="Arial"/>
                <a:cs typeface="Arial"/>
              </a:rPr>
              <a:t> </a:t>
            </a:r>
            <a:r>
              <a:rPr sz="1200" spc="-15">
                <a:solidFill>
                  <a:srgbClr val="646464"/>
                </a:solidFill>
                <a:latin typeface="Arial"/>
                <a:cs typeface="Arial"/>
              </a:rPr>
              <a:t>recovery</a:t>
            </a:r>
            <a:r>
              <a:rPr sz="1200" spc="-10">
                <a:solidFill>
                  <a:srgbClr val="646464"/>
                </a:solidFill>
                <a:latin typeface="Arial"/>
                <a:cs typeface="Arial"/>
              </a:rPr>
              <a:t> </a:t>
            </a:r>
            <a:r>
              <a:rPr sz="1200" spc="-15">
                <a:solidFill>
                  <a:srgbClr val="646464"/>
                </a:solidFill>
                <a:latin typeface="Arial"/>
                <a:cs typeface="Arial"/>
              </a:rPr>
              <a:t>rate in</a:t>
            </a:r>
            <a:r>
              <a:rPr lang="en-US" sz="1200" spc="-15">
                <a:solidFill>
                  <a:srgbClr val="646464"/>
                </a:solidFill>
                <a:latin typeface="Arial"/>
                <a:cs typeface="Arial"/>
              </a:rPr>
              <a:t> </a:t>
            </a:r>
            <a:r>
              <a:rPr sz="1200" spc="10">
                <a:solidFill>
                  <a:srgbClr val="646464"/>
                </a:solidFill>
                <a:latin typeface="Arial"/>
                <a:cs typeface="Arial"/>
              </a:rPr>
              <a:t>case</a:t>
            </a:r>
            <a:r>
              <a:rPr sz="1200" spc="-50">
                <a:solidFill>
                  <a:srgbClr val="646464"/>
                </a:solidFill>
                <a:latin typeface="Arial"/>
                <a:cs typeface="Arial"/>
              </a:rPr>
              <a:t> </a:t>
            </a:r>
            <a:r>
              <a:rPr sz="1200" spc="-15">
                <a:solidFill>
                  <a:srgbClr val="646464"/>
                </a:solidFill>
                <a:latin typeface="Arial"/>
                <a:cs typeface="Arial"/>
              </a:rPr>
              <a:t>of</a:t>
            </a:r>
            <a:r>
              <a:rPr sz="1200" spc="-30">
                <a:solidFill>
                  <a:srgbClr val="646464"/>
                </a:solidFill>
                <a:latin typeface="Arial"/>
                <a:cs typeface="Arial"/>
              </a:rPr>
              <a:t> </a:t>
            </a:r>
            <a:r>
              <a:rPr sz="1200" spc="-25">
                <a:solidFill>
                  <a:srgbClr val="646464"/>
                </a:solidFill>
                <a:latin typeface="Arial"/>
                <a:cs typeface="Arial"/>
              </a:rPr>
              <a:t>default.</a:t>
            </a:r>
            <a:endParaRPr sz="1200">
              <a:solidFill>
                <a:srgbClr val="646464"/>
              </a:solidFill>
              <a:latin typeface="Arial"/>
              <a:cs typeface="Arial"/>
            </a:endParaRPr>
          </a:p>
        </p:txBody>
      </p:sp>
      <p:sp>
        <p:nvSpPr>
          <p:cNvPr id="11" name="object 6">
            <a:extLst>
              <a:ext uri="{FF2B5EF4-FFF2-40B4-BE49-F238E27FC236}">
                <a16:creationId xmlns:a16="http://schemas.microsoft.com/office/drawing/2014/main" id="{2138F9E5-266A-470C-AC4F-D229106F2BA3}"/>
              </a:ext>
            </a:extLst>
          </p:cNvPr>
          <p:cNvSpPr txBox="1"/>
          <p:nvPr/>
        </p:nvSpPr>
        <p:spPr>
          <a:xfrm>
            <a:off x="975359" y="4379873"/>
            <a:ext cx="3721374" cy="574040"/>
          </a:xfrm>
          <a:prstGeom prst="rect">
            <a:avLst/>
          </a:prstGeom>
        </p:spPr>
        <p:txBody>
          <a:bodyPr vert="horz" wrap="square" lIns="0" tIns="12700" rIns="0" bIns="0" rtlCol="0">
            <a:spAutoFit/>
          </a:bodyPr>
          <a:lstStyle/>
          <a:p>
            <a:pPr marL="12700" marR="5080">
              <a:lnSpc>
                <a:spcPct val="100000"/>
              </a:lnSpc>
              <a:spcBef>
                <a:spcPts val="100"/>
              </a:spcBef>
            </a:pPr>
            <a:r>
              <a:rPr lang="en-US" sz="1200" i="1">
                <a:solidFill>
                  <a:srgbClr val="F4911E"/>
                </a:solidFill>
                <a:latin typeface="Arial"/>
                <a:cs typeface="Arial"/>
              </a:rPr>
              <a:t>We</a:t>
            </a:r>
            <a:r>
              <a:rPr lang="en-US" sz="1200" i="1" spc="-35">
                <a:solidFill>
                  <a:srgbClr val="F4911E"/>
                </a:solidFill>
                <a:latin typeface="Arial"/>
                <a:cs typeface="Arial"/>
              </a:rPr>
              <a:t> </a:t>
            </a:r>
            <a:r>
              <a:rPr lang="en-US" sz="1200" i="1" spc="-20">
                <a:solidFill>
                  <a:srgbClr val="F4911E"/>
                </a:solidFill>
                <a:latin typeface="Arial"/>
                <a:cs typeface="Arial"/>
              </a:rPr>
              <a:t>believe</a:t>
            </a:r>
            <a:r>
              <a:rPr lang="en-US" sz="1200" i="1" spc="-70">
                <a:solidFill>
                  <a:srgbClr val="F4911E"/>
                </a:solidFill>
                <a:latin typeface="Arial"/>
                <a:cs typeface="Arial"/>
              </a:rPr>
              <a:t> </a:t>
            </a:r>
            <a:r>
              <a:rPr lang="en-US" sz="1200" i="1">
                <a:solidFill>
                  <a:srgbClr val="F4911E"/>
                </a:solidFill>
                <a:latin typeface="Arial"/>
                <a:cs typeface="Arial"/>
              </a:rPr>
              <a:t>this</a:t>
            </a:r>
            <a:r>
              <a:rPr lang="en-US" sz="1200" i="1" spc="-25">
                <a:solidFill>
                  <a:srgbClr val="F4911E"/>
                </a:solidFill>
                <a:latin typeface="Arial"/>
                <a:cs typeface="Arial"/>
              </a:rPr>
              <a:t> </a:t>
            </a:r>
            <a:r>
              <a:rPr lang="en-US" sz="1200" i="1">
                <a:solidFill>
                  <a:srgbClr val="F4911E"/>
                </a:solidFill>
                <a:latin typeface="Arial"/>
                <a:cs typeface="Arial"/>
              </a:rPr>
              <a:t>fact</a:t>
            </a:r>
            <a:r>
              <a:rPr lang="en-US" sz="1200" i="1" spc="-15">
                <a:solidFill>
                  <a:srgbClr val="F4911E"/>
                </a:solidFill>
                <a:latin typeface="Arial"/>
                <a:cs typeface="Arial"/>
              </a:rPr>
              <a:t> </a:t>
            </a:r>
            <a:r>
              <a:rPr lang="en-US" sz="1200" i="1">
                <a:solidFill>
                  <a:srgbClr val="F4911E"/>
                </a:solidFill>
                <a:latin typeface="Arial"/>
                <a:cs typeface="Arial"/>
              </a:rPr>
              <a:t>makes ESG</a:t>
            </a:r>
            <a:r>
              <a:rPr lang="en-US" sz="1200" i="1" spc="-5">
                <a:solidFill>
                  <a:srgbClr val="F4911E"/>
                </a:solidFill>
                <a:latin typeface="Arial"/>
                <a:cs typeface="Arial"/>
              </a:rPr>
              <a:t> </a:t>
            </a:r>
            <a:r>
              <a:rPr lang="en-US" sz="1200" i="1" spc="-10">
                <a:solidFill>
                  <a:srgbClr val="F4911E"/>
                </a:solidFill>
                <a:latin typeface="Arial"/>
                <a:cs typeface="Arial"/>
              </a:rPr>
              <a:t>data–</a:t>
            </a:r>
            <a:r>
              <a:rPr lang="en-US" sz="1200" i="1" spc="-95">
                <a:solidFill>
                  <a:srgbClr val="F4911E"/>
                </a:solidFill>
                <a:latin typeface="Arial"/>
                <a:cs typeface="Arial"/>
              </a:rPr>
              <a:t> </a:t>
            </a:r>
            <a:r>
              <a:rPr lang="en-US" sz="1200" i="1" spc="-20">
                <a:solidFill>
                  <a:srgbClr val="F4911E"/>
                </a:solidFill>
                <a:latin typeface="Arial"/>
                <a:cs typeface="Arial"/>
              </a:rPr>
              <a:t>which </a:t>
            </a:r>
            <a:r>
              <a:rPr lang="en-US" sz="1200" i="1" spc="-10">
                <a:solidFill>
                  <a:srgbClr val="F4911E"/>
                </a:solidFill>
                <a:latin typeface="Arial"/>
                <a:cs typeface="Arial"/>
              </a:rPr>
              <a:t>primarily</a:t>
            </a:r>
            <a:r>
              <a:rPr lang="en-US" sz="1200" i="1" spc="-20">
                <a:solidFill>
                  <a:srgbClr val="F4911E"/>
                </a:solidFill>
                <a:latin typeface="Arial"/>
                <a:cs typeface="Arial"/>
              </a:rPr>
              <a:t> </a:t>
            </a:r>
            <a:r>
              <a:rPr lang="en-US" sz="1200" i="1">
                <a:solidFill>
                  <a:srgbClr val="F4911E"/>
                </a:solidFill>
                <a:latin typeface="Arial"/>
                <a:cs typeface="Arial"/>
              </a:rPr>
              <a:t>looks</a:t>
            </a:r>
            <a:r>
              <a:rPr lang="en-US" sz="1200" i="1" spc="-65">
                <a:solidFill>
                  <a:srgbClr val="F4911E"/>
                </a:solidFill>
                <a:latin typeface="Arial"/>
                <a:cs typeface="Arial"/>
              </a:rPr>
              <a:t> </a:t>
            </a:r>
            <a:r>
              <a:rPr lang="en-US" sz="1200" i="1">
                <a:solidFill>
                  <a:srgbClr val="F4911E"/>
                </a:solidFill>
                <a:latin typeface="Arial"/>
                <a:cs typeface="Arial"/>
              </a:rPr>
              <a:t>at</a:t>
            </a:r>
            <a:r>
              <a:rPr lang="en-US" sz="1200" i="1" spc="-10">
                <a:solidFill>
                  <a:srgbClr val="F4911E"/>
                </a:solidFill>
                <a:latin typeface="Arial"/>
                <a:cs typeface="Arial"/>
              </a:rPr>
              <a:t> </a:t>
            </a:r>
            <a:r>
              <a:rPr lang="en-US" sz="1200" i="1" spc="-20">
                <a:solidFill>
                  <a:srgbClr val="F4911E"/>
                </a:solidFill>
                <a:latin typeface="Arial"/>
                <a:cs typeface="Arial"/>
              </a:rPr>
              <a:t>downside</a:t>
            </a:r>
            <a:r>
              <a:rPr lang="en-US" sz="1200" i="1" spc="-100">
                <a:solidFill>
                  <a:srgbClr val="F4911E"/>
                </a:solidFill>
                <a:latin typeface="Arial"/>
                <a:cs typeface="Arial"/>
              </a:rPr>
              <a:t> </a:t>
            </a:r>
            <a:r>
              <a:rPr lang="en-US" sz="1200" i="1">
                <a:solidFill>
                  <a:srgbClr val="F4911E"/>
                </a:solidFill>
                <a:latin typeface="Arial"/>
                <a:cs typeface="Arial"/>
              </a:rPr>
              <a:t>risk</a:t>
            </a:r>
            <a:r>
              <a:rPr lang="en-US" sz="1200" i="1" spc="-35">
                <a:solidFill>
                  <a:srgbClr val="F4911E"/>
                </a:solidFill>
                <a:latin typeface="Arial"/>
                <a:cs typeface="Arial"/>
              </a:rPr>
              <a:t> </a:t>
            </a:r>
            <a:r>
              <a:rPr lang="en-US" sz="1200" i="1">
                <a:solidFill>
                  <a:srgbClr val="F4911E"/>
                </a:solidFill>
                <a:latin typeface="Arial"/>
                <a:cs typeface="Arial"/>
              </a:rPr>
              <a:t>factors–</a:t>
            </a:r>
            <a:r>
              <a:rPr lang="en-US" sz="1200" i="1" spc="-50">
                <a:solidFill>
                  <a:srgbClr val="F4911E"/>
                </a:solidFill>
                <a:latin typeface="Arial"/>
                <a:cs typeface="Arial"/>
              </a:rPr>
              <a:t> </a:t>
            </a:r>
            <a:r>
              <a:rPr lang="en-US" sz="1200" i="1">
                <a:solidFill>
                  <a:srgbClr val="F4911E"/>
                </a:solidFill>
                <a:latin typeface="Arial"/>
                <a:cs typeface="Arial"/>
              </a:rPr>
              <a:t>all</a:t>
            </a:r>
            <a:r>
              <a:rPr lang="en-US" sz="1200" i="1" spc="-45">
                <a:solidFill>
                  <a:srgbClr val="F4911E"/>
                </a:solidFill>
                <a:latin typeface="Arial"/>
                <a:cs typeface="Arial"/>
              </a:rPr>
              <a:t> </a:t>
            </a:r>
            <a:r>
              <a:rPr lang="en-US" sz="1200" i="1" spc="-25">
                <a:solidFill>
                  <a:srgbClr val="F4911E"/>
                </a:solidFill>
                <a:latin typeface="Arial"/>
                <a:cs typeface="Arial"/>
              </a:rPr>
              <a:t>the </a:t>
            </a:r>
            <a:r>
              <a:rPr lang="en-US" sz="1200" i="1">
                <a:solidFill>
                  <a:srgbClr val="F4911E"/>
                </a:solidFill>
                <a:latin typeface="Arial"/>
                <a:cs typeface="Arial"/>
              </a:rPr>
              <a:t>more</a:t>
            </a:r>
            <a:r>
              <a:rPr lang="en-US" sz="1200" i="1" spc="20">
                <a:solidFill>
                  <a:srgbClr val="F4911E"/>
                </a:solidFill>
                <a:latin typeface="Arial"/>
                <a:cs typeface="Arial"/>
              </a:rPr>
              <a:t> </a:t>
            </a:r>
            <a:r>
              <a:rPr lang="en-US" sz="1200" i="1" spc="-20">
                <a:solidFill>
                  <a:srgbClr val="F4911E"/>
                </a:solidFill>
                <a:latin typeface="Arial"/>
                <a:cs typeface="Arial"/>
              </a:rPr>
              <a:t>valuable</a:t>
            </a:r>
            <a:r>
              <a:rPr lang="en-US" sz="1200" i="1" spc="-55">
                <a:solidFill>
                  <a:srgbClr val="F4911E"/>
                </a:solidFill>
                <a:latin typeface="Arial"/>
                <a:cs typeface="Arial"/>
              </a:rPr>
              <a:t> </a:t>
            </a:r>
            <a:r>
              <a:rPr lang="en-US" sz="1200" i="1">
                <a:solidFill>
                  <a:srgbClr val="F4911E"/>
                </a:solidFill>
                <a:latin typeface="Arial"/>
                <a:cs typeface="Arial"/>
              </a:rPr>
              <a:t>to</a:t>
            </a:r>
            <a:r>
              <a:rPr lang="en-US" sz="1200" i="1" spc="20">
                <a:solidFill>
                  <a:srgbClr val="F4911E"/>
                </a:solidFill>
                <a:latin typeface="Arial"/>
                <a:cs typeface="Arial"/>
              </a:rPr>
              <a:t> </a:t>
            </a:r>
            <a:r>
              <a:rPr lang="en-US" sz="1200" i="1">
                <a:solidFill>
                  <a:srgbClr val="F4911E"/>
                </a:solidFill>
                <a:latin typeface="Arial"/>
                <a:cs typeface="Arial"/>
              </a:rPr>
              <a:t>an</a:t>
            </a:r>
            <a:r>
              <a:rPr lang="en-US" sz="1200" i="1" spc="385">
                <a:solidFill>
                  <a:srgbClr val="F4911E"/>
                </a:solidFill>
                <a:latin typeface="Arial"/>
                <a:cs typeface="Arial"/>
              </a:rPr>
              <a:t> </a:t>
            </a:r>
            <a:r>
              <a:rPr lang="en-US" sz="1200" i="1" spc="-30">
                <a:solidFill>
                  <a:srgbClr val="F4911E"/>
                </a:solidFill>
                <a:latin typeface="Arial"/>
                <a:cs typeface="Arial"/>
              </a:rPr>
              <a:t>overall</a:t>
            </a:r>
            <a:r>
              <a:rPr lang="en-US" sz="1200" i="1" spc="-65">
                <a:solidFill>
                  <a:srgbClr val="F4911E"/>
                </a:solidFill>
                <a:latin typeface="Arial"/>
                <a:cs typeface="Arial"/>
              </a:rPr>
              <a:t> </a:t>
            </a:r>
            <a:r>
              <a:rPr lang="en-US" sz="1200" i="1">
                <a:solidFill>
                  <a:srgbClr val="F4911E"/>
                </a:solidFill>
                <a:latin typeface="Arial"/>
                <a:cs typeface="Arial"/>
              </a:rPr>
              <a:t>bond</a:t>
            </a:r>
            <a:r>
              <a:rPr lang="en-US" sz="1200" i="1" spc="-70">
                <a:solidFill>
                  <a:srgbClr val="F4911E"/>
                </a:solidFill>
                <a:latin typeface="Arial"/>
                <a:cs typeface="Arial"/>
              </a:rPr>
              <a:t> </a:t>
            </a:r>
            <a:r>
              <a:rPr lang="en-US" sz="1200" i="1" spc="-30">
                <a:solidFill>
                  <a:srgbClr val="F4911E"/>
                </a:solidFill>
                <a:latin typeface="Arial"/>
                <a:cs typeface="Arial"/>
              </a:rPr>
              <a:t>valuation</a:t>
            </a:r>
            <a:r>
              <a:rPr lang="en-US" sz="1200" i="1" spc="-55">
                <a:solidFill>
                  <a:srgbClr val="F4911E"/>
                </a:solidFill>
                <a:latin typeface="Arial"/>
                <a:cs typeface="Arial"/>
              </a:rPr>
              <a:t> </a:t>
            </a:r>
            <a:r>
              <a:rPr lang="en-US" sz="1200" i="1" spc="-10">
                <a:solidFill>
                  <a:srgbClr val="F4911E"/>
                </a:solidFill>
                <a:latin typeface="Arial"/>
                <a:cs typeface="Arial"/>
              </a:rPr>
              <a:t>effort.</a:t>
            </a:r>
            <a:endParaRPr lang="en-US" sz="1200">
              <a:latin typeface="Arial"/>
              <a:cs typeface="Arial"/>
            </a:endParaRPr>
          </a:p>
        </p:txBody>
      </p:sp>
      <p:sp>
        <p:nvSpPr>
          <p:cNvPr id="12" name="object 7">
            <a:extLst>
              <a:ext uri="{FF2B5EF4-FFF2-40B4-BE49-F238E27FC236}">
                <a16:creationId xmlns:a16="http://schemas.microsoft.com/office/drawing/2014/main" id="{8EAF6DFB-4515-40AA-A1B7-E930FF38030F}"/>
              </a:ext>
            </a:extLst>
          </p:cNvPr>
          <p:cNvSpPr txBox="1"/>
          <p:nvPr/>
        </p:nvSpPr>
        <p:spPr>
          <a:xfrm>
            <a:off x="698377" y="5179150"/>
            <a:ext cx="3954901" cy="1671320"/>
          </a:xfrm>
          <a:prstGeom prst="rect">
            <a:avLst/>
          </a:prstGeom>
        </p:spPr>
        <p:txBody>
          <a:bodyPr vert="horz" wrap="square" lIns="0" tIns="12700" rIns="0" bIns="0" rtlCol="0">
            <a:spAutoFit/>
          </a:bodyPr>
          <a:lstStyle/>
          <a:p>
            <a:pPr marL="283464" marR="5080" indent="-283464">
              <a:lnSpc>
                <a:spcPct val="100000"/>
              </a:lnSpc>
              <a:spcBef>
                <a:spcPts val="100"/>
              </a:spcBef>
              <a:buClr>
                <a:srgbClr val="F4911E"/>
              </a:buClr>
              <a:buSzPct val="100000"/>
              <a:buFont typeface="Wingdings"/>
              <a:buChar char=""/>
              <a:tabLst>
                <a:tab pos="245745" algn="l"/>
                <a:tab pos="246379" algn="l"/>
              </a:tabLst>
            </a:pPr>
            <a:r>
              <a:rPr sz="1200" b="1" spc="-5">
                <a:solidFill>
                  <a:srgbClr val="003963"/>
                </a:solidFill>
                <a:latin typeface="Arial"/>
                <a:cs typeface="Arial"/>
              </a:rPr>
              <a:t>High correlation </a:t>
            </a:r>
            <a:r>
              <a:rPr sz="1200" b="1" spc="-20">
                <a:solidFill>
                  <a:srgbClr val="003963"/>
                </a:solidFill>
                <a:latin typeface="Arial"/>
                <a:cs typeface="Arial"/>
              </a:rPr>
              <a:t>across</a:t>
            </a:r>
            <a:r>
              <a:rPr sz="1200" b="1" spc="-15">
                <a:solidFill>
                  <a:srgbClr val="003963"/>
                </a:solidFill>
                <a:latin typeface="Arial"/>
                <a:cs typeface="Arial"/>
              </a:rPr>
              <a:t> </a:t>
            </a:r>
            <a:r>
              <a:rPr sz="1200" b="1" spc="-10">
                <a:solidFill>
                  <a:srgbClr val="003963"/>
                </a:solidFill>
                <a:latin typeface="Arial"/>
                <a:cs typeface="Arial"/>
              </a:rPr>
              <a:t>issuers: </a:t>
            </a:r>
            <a:r>
              <a:rPr sz="1200" spc="-25">
                <a:solidFill>
                  <a:srgbClr val="646464"/>
                </a:solidFill>
                <a:latin typeface="Arial"/>
                <a:cs typeface="Arial"/>
              </a:rPr>
              <a:t>Typically,</a:t>
            </a:r>
            <a:r>
              <a:rPr sz="1200" spc="-20">
                <a:solidFill>
                  <a:srgbClr val="646464"/>
                </a:solidFill>
                <a:latin typeface="Arial"/>
                <a:cs typeface="Arial"/>
              </a:rPr>
              <a:t> </a:t>
            </a:r>
            <a:r>
              <a:rPr sz="1200" spc="-30">
                <a:solidFill>
                  <a:srgbClr val="646464"/>
                </a:solidFill>
                <a:latin typeface="Arial"/>
                <a:cs typeface="Arial"/>
              </a:rPr>
              <a:t>bonds</a:t>
            </a:r>
            <a:r>
              <a:rPr lang="en-US" sz="1200" spc="-30">
                <a:solidFill>
                  <a:srgbClr val="646464"/>
                </a:solidFill>
                <a:latin typeface="Arial"/>
                <a:cs typeface="Arial"/>
              </a:rPr>
              <a:t> </a:t>
            </a:r>
            <a:r>
              <a:rPr sz="1200" spc="-10">
                <a:solidFill>
                  <a:srgbClr val="646464"/>
                </a:solidFill>
                <a:latin typeface="Arial"/>
                <a:cs typeface="Arial"/>
              </a:rPr>
              <a:t>with</a:t>
            </a:r>
            <a:r>
              <a:rPr sz="1200" spc="30">
                <a:solidFill>
                  <a:srgbClr val="646464"/>
                </a:solidFill>
                <a:latin typeface="Arial"/>
                <a:cs typeface="Arial"/>
              </a:rPr>
              <a:t> </a:t>
            </a:r>
            <a:r>
              <a:rPr sz="1200" spc="-10">
                <a:solidFill>
                  <a:srgbClr val="646464"/>
                </a:solidFill>
                <a:latin typeface="Arial"/>
                <a:cs typeface="Arial"/>
              </a:rPr>
              <a:t>similar</a:t>
            </a:r>
            <a:r>
              <a:rPr sz="1200" spc="-15">
                <a:solidFill>
                  <a:srgbClr val="646464"/>
                </a:solidFill>
                <a:latin typeface="Arial"/>
                <a:cs typeface="Arial"/>
              </a:rPr>
              <a:t> </a:t>
            </a:r>
            <a:r>
              <a:rPr sz="1200" spc="-5">
                <a:solidFill>
                  <a:srgbClr val="646464"/>
                </a:solidFill>
                <a:latin typeface="Arial"/>
                <a:cs typeface="Arial"/>
              </a:rPr>
              <a:t>structures</a:t>
            </a:r>
            <a:r>
              <a:rPr sz="1200" spc="25">
                <a:solidFill>
                  <a:srgbClr val="646464"/>
                </a:solidFill>
                <a:latin typeface="Arial"/>
                <a:cs typeface="Arial"/>
              </a:rPr>
              <a:t> </a:t>
            </a:r>
            <a:r>
              <a:rPr sz="1200" spc="-15">
                <a:solidFill>
                  <a:srgbClr val="646464"/>
                </a:solidFill>
                <a:latin typeface="Arial"/>
                <a:cs typeface="Arial"/>
              </a:rPr>
              <a:t>should</a:t>
            </a:r>
            <a:r>
              <a:rPr sz="1200" spc="30">
                <a:solidFill>
                  <a:srgbClr val="646464"/>
                </a:solidFill>
                <a:latin typeface="Arial"/>
                <a:cs typeface="Arial"/>
              </a:rPr>
              <a:t> </a:t>
            </a:r>
            <a:r>
              <a:rPr sz="1200" spc="-15">
                <a:solidFill>
                  <a:srgbClr val="646464"/>
                </a:solidFill>
                <a:latin typeface="Arial"/>
                <a:cs typeface="Arial"/>
              </a:rPr>
              <a:t>produce</a:t>
            </a:r>
            <a:r>
              <a:rPr sz="1200" spc="35">
                <a:solidFill>
                  <a:srgbClr val="646464"/>
                </a:solidFill>
                <a:latin typeface="Arial"/>
                <a:cs typeface="Arial"/>
              </a:rPr>
              <a:t> </a:t>
            </a:r>
            <a:r>
              <a:rPr sz="1200" spc="-25">
                <a:solidFill>
                  <a:srgbClr val="646464"/>
                </a:solidFill>
                <a:latin typeface="Arial"/>
                <a:cs typeface="Arial"/>
              </a:rPr>
              <a:t>highly</a:t>
            </a:r>
            <a:r>
              <a:rPr lang="en-US" sz="1200" spc="-25">
                <a:solidFill>
                  <a:srgbClr val="646464"/>
                </a:solidFill>
                <a:latin typeface="Arial"/>
                <a:cs typeface="Arial"/>
              </a:rPr>
              <a:t> </a:t>
            </a:r>
            <a:r>
              <a:rPr sz="1200" spc="-15">
                <a:solidFill>
                  <a:srgbClr val="646464"/>
                </a:solidFill>
                <a:latin typeface="Arial"/>
                <a:cs typeface="Arial"/>
              </a:rPr>
              <a:t>correlated</a:t>
            </a:r>
            <a:r>
              <a:rPr sz="1200" spc="110">
                <a:solidFill>
                  <a:srgbClr val="646464"/>
                </a:solidFill>
                <a:latin typeface="Arial"/>
                <a:cs typeface="Arial"/>
              </a:rPr>
              <a:t> </a:t>
            </a:r>
            <a:r>
              <a:rPr sz="1200" spc="-5">
                <a:solidFill>
                  <a:srgbClr val="646464"/>
                </a:solidFill>
                <a:latin typeface="Arial"/>
                <a:cs typeface="Arial"/>
              </a:rPr>
              <a:t>results.</a:t>
            </a:r>
            <a:r>
              <a:rPr sz="1200" spc="-30">
                <a:solidFill>
                  <a:srgbClr val="646464"/>
                </a:solidFill>
                <a:latin typeface="Arial"/>
                <a:cs typeface="Arial"/>
              </a:rPr>
              <a:t> </a:t>
            </a:r>
            <a:r>
              <a:rPr sz="1200">
                <a:solidFill>
                  <a:srgbClr val="646464"/>
                </a:solidFill>
                <a:latin typeface="Arial"/>
                <a:cs typeface="Arial"/>
              </a:rPr>
              <a:t>A</a:t>
            </a:r>
            <a:r>
              <a:rPr sz="1200" spc="-20">
                <a:solidFill>
                  <a:srgbClr val="646464"/>
                </a:solidFill>
                <a:latin typeface="Arial"/>
                <a:cs typeface="Arial"/>
              </a:rPr>
              <a:t> green</a:t>
            </a:r>
            <a:r>
              <a:rPr sz="1200" spc="114">
                <a:solidFill>
                  <a:srgbClr val="646464"/>
                </a:solidFill>
                <a:latin typeface="Arial"/>
                <a:cs typeface="Arial"/>
              </a:rPr>
              <a:t> </a:t>
            </a:r>
            <a:r>
              <a:rPr sz="1200" spc="-25">
                <a:solidFill>
                  <a:srgbClr val="646464"/>
                </a:solidFill>
                <a:latin typeface="Arial"/>
                <a:cs typeface="Arial"/>
              </a:rPr>
              <a:t>bond</a:t>
            </a:r>
            <a:r>
              <a:rPr sz="1200" spc="30">
                <a:solidFill>
                  <a:srgbClr val="646464"/>
                </a:solidFill>
                <a:latin typeface="Arial"/>
                <a:cs typeface="Arial"/>
              </a:rPr>
              <a:t> </a:t>
            </a:r>
            <a:r>
              <a:rPr sz="1200" spc="-15">
                <a:solidFill>
                  <a:srgbClr val="646464"/>
                </a:solidFill>
                <a:latin typeface="Arial"/>
                <a:cs typeface="Arial"/>
              </a:rPr>
              <a:t>from</a:t>
            </a:r>
            <a:r>
              <a:rPr sz="1200" spc="25">
                <a:solidFill>
                  <a:srgbClr val="646464"/>
                </a:solidFill>
                <a:latin typeface="Arial"/>
                <a:cs typeface="Arial"/>
              </a:rPr>
              <a:t> </a:t>
            </a:r>
            <a:r>
              <a:rPr sz="1200" spc="-15">
                <a:solidFill>
                  <a:srgbClr val="646464"/>
                </a:solidFill>
                <a:latin typeface="Arial"/>
                <a:cs typeface="Arial"/>
              </a:rPr>
              <a:t>the</a:t>
            </a:r>
            <a:r>
              <a:rPr sz="1200" spc="30">
                <a:solidFill>
                  <a:srgbClr val="646464"/>
                </a:solidFill>
                <a:latin typeface="Arial"/>
                <a:cs typeface="Arial"/>
              </a:rPr>
              <a:t> </a:t>
            </a:r>
            <a:r>
              <a:rPr sz="1200">
                <a:solidFill>
                  <a:srgbClr val="646464"/>
                </a:solidFill>
                <a:latin typeface="Arial"/>
                <a:cs typeface="Arial"/>
              </a:rPr>
              <a:t>World</a:t>
            </a:r>
            <a:r>
              <a:rPr sz="1200" spc="35">
                <a:solidFill>
                  <a:srgbClr val="646464"/>
                </a:solidFill>
                <a:latin typeface="Arial"/>
                <a:cs typeface="Arial"/>
              </a:rPr>
              <a:t> </a:t>
            </a:r>
            <a:r>
              <a:rPr sz="1200" spc="-25">
                <a:solidFill>
                  <a:srgbClr val="646464"/>
                </a:solidFill>
                <a:latin typeface="Arial"/>
                <a:cs typeface="Arial"/>
              </a:rPr>
              <a:t>Bank</a:t>
            </a:r>
            <a:r>
              <a:rPr lang="en-US" sz="1200" spc="-25">
                <a:solidFill>
                  <a:srgbClr val="646464"/>
                </a:solidFill>
                <a:latin typeface="Arial"/>
                <a:cs typeface="Arial"/>
              </a:rPr>
              <a:t> </a:t>
            </a:r>
            <a:r>
              <a:rPr sz="1200" spc="-15">
                <a:solidFill>
                  <a:srgbClr val="646464"/>
                </a:solidFill>
                <a:latin typeface="Arial"/>
                <a:cs typeface="Arial"/>
              </a:rPr>
              <a:t>should perform </a:t>
            </a:r>
            <a:r>
              <a:rPr sz="1200" spc="-10">
                <a:solidFill>
                  <a:srgbClr val="646464"/>
                </a:solidFill>
                <a:latin typeface="Arial"/>
                <a:cs typeface="Arial"/>
              </a:rPr>
              <a:t>just </a:t>
            </a:r>
            <a:r>
              <a:rPr sz="1200" spc="-25">
                <a:solidFill>
                  <a:srgbClr val="646464"/>
                </a:solidFill>
                <a:latin typeface="Arial"/>
                <a:cs typeface="Arial"/>
              </a:rPr>
              <a:t>like</a:t>
            </a:r>
            <a:r>
              <a:rPr sz="1200" spc="280">
                <a:solidFill>
                  <a:srgbClr val="646464"/>
                </a:solidFill>
                <a:latin typeface="Arial"/>
                <a:cs typeface="Arial"/>
              </a:rPr>
              <a:t> </a:t>
            </a:r>
            <a:r>
              <a:rPr sz="1200">
                <a:solidFill>
                  <a:srgbClr val="646464"/>
                </a:solidFill>
                <a:latin typeface="Arial"/>
                <a:cs typeface="Arial"/>
              </a:rPr>
              <a:t>a </a:t>
            </a:r>
            <a:r>
              <a:rPr sz="1200" spc="-25">
                <a:solidFill>
                  <a:srgbClr val="646464"/>
                </a:solidFill>
                <a:latin typeface="Arial"/>
                <a:cs typeface="Arial"/>
              </a:rPr>
              <a:t>traditional</a:t>
            </a:r>
            <a:r>
              <a:rPr sz="1200" spc="285">
                <a:solidFill>
                  <a:srgbClr val="646464"/>
                </a:solidFill>
                <a:latin typeface="Arial"/>
                <a:cs typeface="Arial"/>
              </a:rPr>
              <a:t> </a:t>
            </a:r>
            <a:r>
              <a:rPr sz="1200" spc="-20">
                <a:solidFill>
                  <a:srgbClr val="646464"/>
                </a:solidFill>
                <a:latin typeface="Arial"/>
                <a:cs typeface="Arial"/>
              </a:rPr>
              <a:t>Freddie</a:t>
            </a:r>
            <a:r>
              <a:rPr sz="1200" spc="295">
                <a:solidFill>
                  <a:srgbClr val="646464"/>
                </a:solidFill>
                <a:latin typeface="Arial"/>
                <a:cs typeface="Arial"/>
              </a:rPr>
              <a:t> </a:t>
            </a:r>
            <a:r>
              <a:rPr sz="1200" spc="-60">
                <a:solidFill>
                  <a:srgbClr val="646464"/>
                </a:solidFill>
                <a:latin typeface="Arial"/>
                <a:cs typeface="Arial"/>
              </a:rPr>
              <a:t>Mac</a:t>
            </a:r>
            <a:r>
              <a:rPr lang="en-US" sz="1200" spc="-60">
                <a:solidFill>
                  <a:srgbClr val="646464"/>
                </a:solidFill>
                <a:latin typeface="Arial"/>
                <a:cs typeface="Arial"/>
              </a:rPr>
              <a:t> </a:t>
            </a:r>
            <a:r>
              <a:rPr sz="1200" spc="-25">
                <a:solidFill>
                  <a:srgbClr val="646464"/>
                </a:solidFill>
                <a:latin typeface="Arial"/>
                <a:cs typeface="Arial"/>
              </a:rPr>
              <a:t>bond</a:t>
            </a:r>
            <a:r>
              <a:rPr sz="1200" spc="30">
                <a:solidFill>
                  <a:srgbClr val="646464"/>
                </a:solidFill>
                <a:latin typeface="Arial"/>
                <a:cs typeface="Arial"/>
              </a:rPr>
              <a:t> </a:t>
            </a:r>
            <a:r>
              <a:rPr sz="1200" spc="-10">
                <a:solidFill>
                  <a:srgbClr val="646464"/>
                </a:solidFill>
                <a:latin typeface="Arial"/>
                <a:cs typeface="Arial"/>
              </a:rPr>
              <a:t>with</a:t>
            </a:r>
            <a:r>
              <a:rPr sz="1200" spc="35">
                <a:solidFill>
                  <a:srgbClr val="646464"/>
                </a:solidFill>
                <a:latin typeface="Arial"/>
                <a:cs typeface="Arial"/>
              </a:rPr>
              <a:t> </a:t>
            </a:r>
            <a:r>
              <a:rPr sz="1200" spc="-15">
                <a:solidFill>
                  <a:srgbClr val="646464"/>
                </a:solidFill>
                <a:latin typeface="Arial"/>
                <a:cs typeface="Arial"/>
              </a:rPr>
              <a:t>the</a:t>
            </a:r>
            <a:r>
              <a:rPr sz="1200" spc="35">
                <a:solidFill>
                  <a:srgbClr val="646464"/>
                </a:solidFill>
                <a:latin typeface="Arial"/>
                <a:cs typeface="Arial"/>
              </a:rPr>
              <a:t> </a:t>
            </a:r>
            <a:r>
              <a:rPr sz="1200" spc="10">
                <a:solidFill>
                  <a:srgbClr val="646464"/>
                </a:solidFill>
                <a:latin typeface="Arial"/>
                <a:cs typeface="Arial"/>
              </a:rPr>
              <a:t>same</a:t>
            </a:r>
            <a:r>
              <a:rPr sz="1200" spc="-45">
                <a:solidFill>
                  <a:srgbClr val="646464"/>
                </a:solidFill>
                <a:latin typeface="Arial"/>
                <a:cs typeface="Arial"/>
              </a:rPr>
              <a:t> </a:t>
            </a:r>
            <a:r>
              <a:rPr sz="1200" spc="-5">
                <a:solidFill>
                  <a:srgbClr val="646464"/>
                </a:solidFill>
                <a:latin typeface="Arial"/>
                <a:cs typeface="Arial"/>
              </a:rPr>
              <a:t>characteristics.</a:t>
            </a:r>
            <a:endParaRPr sz="1200">
              <a:solidFill>
                <a:srgbClr val="646464"/>
              </a:solidFill>
              <a:latin typeface="Arial"/>
              <a:cs typeface="Arial"/>
            </a:endParaRPr>
          </a:p>
          <a:p>
            <a:pPr>
              <a:lnSpc>
                <a:spcPct val="100000"/>
              </a:lnSpc>
            </a:pPr>
            <a:endParaRPr sz="1250">
              <a:latin typeface="Arial"/>
              <a:cs typeface="Arial"/>
            </a:endParaRPr>
          </a:p>
          <a:p>
            <a:pPr marL="283464" marR="452755">
              <a:lnSpc>
                <a:spcPct val="100000"/>
              </a:lnSpc>
            </a:pPr>
            <a:r>
              <a:rPr sz="1200" i="1" spc="65">
                <a:solidFill>
                  <a:srgbClr val="F4911E"/>
                </a:solidFill>
                <a:latin typeface="Arial"/>
                <a:cs typeface="Arial"/>
              </a:rPr>
              <a:t>W</a:t>
            </a:r>
            <a:r>
              <a:rPr sz="1200" i="1">
                <a:solidFill>
                  <a:srgbClr val="F4911E"/>
                </a:solidFill>
                <a:latin typeface="Arial"/>
                <a:cs typeface="Arial"/>
              </a:rPr>
              <a:t>e</a:t>
            </a:r>
            <a:r>
              <a:rPr sz="1200" i="1" spc="-125">
                <a:solidFill>
                  <a:srgbClr val="F4911E"/>
                </a:solidFill>
                <a:latin typeface="Arial"/>
                <a:cs typeface="Arial"/>
              </a:rPr>
              <a:t> </a:t>
            </a:r>
            <a:r>
              <a:rPr sz="1200" i="1" spc="40">
                <a:solidFill>
                  <a:srgbClr val="F4911E"/>
                </a:solidFill>
                <a:latin typeface="Arial"/>
                <a:cs typeface="Arial"/>
              </a:rPr>
              <a:t>c</a:t>
            </a:r>
            <a:r>
              <a:rPr sz="1200" i="1" spc="-30">
                <a:solidFill>
                  <a:srgbClr val="F4911E"/>
                </a:solidFill>
                <a:latin typeface="Arial"/>
                <a:cs typeface="Arial"/>
              </a:rPr>
              <a:t>a</a:t>
            </a:r>
            <a:r>
              <a:rPr sz="1200" i="1">
                <a:solidFill>
                  <a:srgbClr val="F4911E"/>
                </a:solidFill>
                <a:latin typeface="Arial"/>
                <a:cs typeface="Arial"/>
              </a:rPr>
              <a:t>n</a:t>
            </a:r>
            <a:r>
              <a:rPr sz="1200" i="1" spc="35">
                <a:solidFill>
                  <a:srgbClr val="F4911E"/>
                </a:solidFill>
                <a:latin typeface="Arial"/>
                <a:cs typeface="Arial"/>
              </a:rPr>
              <a:t> </a:t>
            </a:r>
            <a:r>
              <a:rPr sz="1200" i="1" spc="-30">
                <a:solidFill>
                  <a:srgbClr val="F4911E"/>
                </a:solidFill>
                <a:latin typeface="Arial"/>
                <a:cs typeface="Arial"/>
              </a:rPr>
              <a:t>in</a:t>
            </a:r>
            <a:r>
              <a:rPr sz="1200" i="1" spc="35">
                <a:solidFill>
                  <a:srgbClr val="F4911E"/>
                </a:solidFill>
                <a:latin typeface="Arial"/>
                <a:cs typeface="Arial"/>
              </a:rPr>
              <a:t>v</a:t>
            </a:r>
            <a:r>
              <a:rPr sz="1200" i="1" spc="-30">
                <a:solidFill>
                  <a:srgbClr val="F4911E"/>
                </a:solidFill>
                <a:latin typeface="Arial"/>
                <a:cs typeface="Arial"/>
              </a:rPr>
              <a:t>e</a:t>
            </a:r>
            <a:r>
              <a:rPr sz="1200" i="1" spc="35">
                <a:solidFill>
                  <a:srgbClr val="F4911E"/>
                </a:solidFill>
                <a:latin typeface="Arial"/>
                <a:cs typeface="Arial"/>
              </a:rPr>
              <a:t>s</a:t>
            </a:r>
            <a:r>
              <a:rPr sz="1200" i="1">
                <a:solidFill>
                  <a:srgbClr val="F4911E"/>
                </a:solidFill>
                <a:latin typeface="Arial"/>
                <a:cs typeface="Arial"/>
              </a:rPr>
              <a:t>t</a:t>
            </a:r>
            <a:r>
              <a:rPr sz="1200" i="1" spc="-30">
                <a:solidFill>
                  <a:srgbClr val="F4911E"/>
                </a:solidFill>
                <a:latin typeface="Arial"/>
                <a:cs typeface="Arial"/>
              </a:rPr>
              <a:t> i</a:t>
            </a:r>
            <a:r>
              <a:rPr sz="1200" i="1">
                <a:solidFill>
                  <a:srgbClr val="F4911E"/>
                </a:solidFill>
                <a:latin typeface="Arial"/>
                <a:cs typeface="Arial"/>
              </a:rPr>
              <a:t>n</a:t>
            </a:r>
            <a:r>
              <a:rPr sz="1200" i="1" spc="35">
                <a:solidFill>
                  <a:srgbClr val="F4911E"/>
                </a:solidFill>
                <a:latin typeface="Arial"/>
                <a:cs typeface="Arial"/>
              </a:rPr>
              <a:t> </a:t>
            </a:r>
            <a:r>
              <a:rPr sz="1200" i="1" spc="-30">
                <a:solidFill>
                  <a:srgbClr val="F4911E"/>
                </a:solidFill>
                <a:latin typeface="Arial"/>
                <a:cs typeface="Arial"/>
              </a:rPr>
              <a:t>po</a:t>
            </a:r>
            <a:r>
              <a:rPr sz="1200" i="1" spc="35">
                <a:solidFill>
                  <a:srgbClr val="F4911E"/>
                </a:solidFill>
                <a:latin typeface="Arial"/>
                <a:cs typeface="Arial"/>
              </a:rPr>
              <a:t>s</a:t>
            </a:r>
            <a:r>
              <a:rPr sz="1200" i="1" spc="-30">
                <a:solidFill>
                  <a:srgbClr val="F4911E"/>
                </a:solidFill>
                <a:latin typeface="Arial"/>
                <a:cs typeface="Arial"/>
              </a:rPr>
              <a:t>i</a:t>
            </a:r>
            <a:r>
              <a:rPr sz="1200" i="1" spc="-15">
                <a:solidFill>
                  <a:srgbClr val="F4911E"/>
                </a:solidFill>
                <a:latin typeface="Arial"/>
                <a:cs typeface="Arial"/>
              </a:rPr>
              <a:t>t</a:t>
            </a:r>
            <a:r>
              <a:rPr sz="1200" i="1" spc="-30">
                <a:solidFill>
                  <a:srgbClr val="F4911E"/>
                </a:solidFill>
                <a:latin typeface="Arial"/>
                <a:cs typeface="Arial"/>
              </a:rPr>
              <a:t>i</a:t>
            </a:r>
            <a:r>
              <a:rPr sz="1200" i="1" spc="40">
                <a:solidFill>
                  <a:srgbClr val="F4911E"/>
                </a:solidFill>
                <a:latin typeface="Arial"/>
                <a:cs typeface="Arial"/>
              </a:rPr>
              <a:t>v</a:t>
            </a:r>
            <a:r>
              <a:rPr sz="1200" i="1" spc="-30">
                <a:solidFill>
                  <a:srgbClr val="F4911E"/>
                </a:solidFill>
                <a:latin typeface="Arial"/>
                <a:cs typeface="Arial"/>
              </a:rPr>
              <a:t>e</a:t>
            </a:r>
            <a:r>
              <a:rPr sz="1200" i="1">
                <a:solidFill>
                  <a:srgbClr val="F4911E"/>
                </a:solidFill>
                <a:latin typeface="Arial"/>
                <a:cs typeface="Arial"/>
              </a:rPr>
              <a:t>-</a:t>
            </a:r>
            <a:r>
              <a:rPr sz="1200" i="1" spc="-30">
                <a:solidFill>
                  <a:srgbClr val="F4911E"/>
                </a:solidFill>
                <a:latin typeface="Arial"/>
                <a:cs typeface="Arial"/>
              </a:rPr>
              <a:t>i</a:t>
            </a:r>
            <a:r>
              <a:rPr sz="1200" i="1" spc="40">
                <a:solidFill>
                  <a:srgbClr val="F4911E"/>
                </a:solidFill>
                <a:latin typeface="Arial"/>
                <a:cs typeface="Arial"/>
              </a:rPr>
              <a:t>m</a:t>
            </a:r>
            <a:r>
              <a:rPr sz="1200" i="1" spc="-30">
                <a:solidFill>
                  <a:srgbClr val="F4911E"/>
                </a:solidFill>
                <a:latin typeface="Arial"/>
                <a:cs typeface="Arial"/>
              </a:rPr>
              <a:t>pa</a:t>
            </a:r>
            <a:r>
              <a:rPr sz="1200" i="1" spc="35">
                <a:solidFill>
                  <a:srgbClr val="F4911E"/>
                </a:solidFill>
                <a:latin typeface="Arial"/>
                <a:cs typeface="Arial"/>
              </a:rPr>
              <a:t>c</a:t>
            </a:r>
            <a:r>
              <a:rPr sz="1200" i="1">
                <a:solidFill>
                  <a:srgbClr val="F4911E"/>
                </a:solidFill>
                <a:latin typeface="Arial"/>
                <a:cs typeface="Arial"/>
              </a:rPr>
              <a:t>t</a:t>
            </a:r>
            <a:r>
              <a:rPr sz="1200" i="1" spc="50">
                <a:solidFill>
                  <a:srgbClr val="F4911E"/>
                </a:solidFill>
                <a:latin typeface="Arial"/>
                <a:cs typeface="Arial"/>
              </a:rPr>
              <a:t> </a:t>
            </a:r>
            <a:r>
              <a:rPr sz="1200" i="1" spc="-30">
                <a:solidFill>
                  <a:srgbClr val="F4911E"/>
                </a:solidFill>
                <a:latin typeface="Arial"/>
                <a:cs typeface="Arial"/>
              </a:rPr>
              <a:t>bond</a:t>
            </a:r>
            <a:r>
              <a:rPr sz="1200" i="1">
                <a:solidFill>
                  <a:srgbClr val="F4911E"/>
                </a:solidFill>
                <a:latin typeface="Arial"/>
                <a:cs typeface="Arial"/>
              </a:rPr>
              <a:t>s</a:t>
            </a:r>
            <a:r>
              <a:rPr sz="1200" i="1" spc="105">
                <a:solidFill>
                  <a:srgbClr val="F4911E"/>
                </a:solidFill>
                <a:latin typeface="Arial"/>
                <a:cs typeface="Arial"/>
              </a:rPr>
              <a:t> </a:t>
            </a:r>
            <a:r>
              <a:rPr sz="1200" i="1" spc="-150">
                <a:solidFill>
                  <a:srgbClr val="F4911E"/>
                </a:solidFill>
                <a:latin typeface="Arial"/>
                <a:cs typeface="Arial"/>
              </a:rPr>
              <a:t>w</a:t>
            </a:r>
            <a:r>
              <a:rPr sz="1200" i="1" spc="-30">
                <a:solidFill>
                  <a:srgbClr val="F4911E"/>
                </a:solidFill>
                <a:latin typeface="Arial"/>
                <a:cs typeface="Arial"/>
              </a:rPr>
              <a:t>i</a:t>
            </a:r>
            <a:r>
              <a:rPr sz="1200" i="1" spc="-15">
                <a:solidFill>
                  <a:srgbClr val="F4911E"/>
                </a:solidFill>
                <a:latin typeface="Arial"/>
                <a:cs typeface="Arial"/>
              </a:rPr>
              <a:t>t</a:t>
            </a:r>
            <a:r>
              <a:rPr sz="1200" i="1">
                <a:solidFill>
                  <a:srgbClr val="F4911E"/>
                </a:solidFill>
                <a:latin typeface="Arial"/>
                <a:cs typeface="Arial"/>
              </a:rPr>
              <a:t>h</a:t>
            </a:r>
            <a:r>
              <a:rPr sz="1200" i="1" spc="114">
                <a:solidFill>
                  <a:srgbClr val="F4911E"/>
                </a:solidFill>
                <a:latin typeface="Arial"/>
                <a:cs typeface="Arial"/>
              </a:rPr>
              <a:t> </a:t>
            </a:r>
            <a:r>
              <a:rPr sz="1200" i="1" spc="-30">
                <a:solidFill>
                  <a:srgbClr val="F4911E"/>
                </a:solidFill>
                <a:latin typeface="Arial"/>
                <a:cs typeface="Arial"/>
              </a:rPr>
              <a:t>no</a:t>
            </a:r>
            <a:r>
              <a:rPr lang="en-US" sz="1200" i="1" spc="-30">
                <a:solidFill>
                  <a:srgbClr val="F4911E"/>
                </a:solidFill>
                <a:latin typeface="Arial"/>
                <a:cs typeface="Arial"/>
              </a:rPr>
              <a:t> </a:t>
            </a:r>
            <a:r>
              <a:rPr sz="1200" i="1" spc="-20">
                <a:solidFill>
                  <a:srgbClr val="F4911E"/>
                </a:solidFill>
                <a:latin typeface="Arial"/>
                <a:cs typeface="Arial"/>
              </a:rPr>
              <a:t>meaningful</a:t>
            </a:r>
            <a:r>
              <a:rPr sz="1200" i="1" spc="-15">
                <a:solidFill>
                  <a:srgbClr val="F4911E"/>
                </a:solidFill>
                <a:latin typeface="Arial"/>
                <a:cs typeface="Arial"/>
              </a:rPr>
              <a:t> </a:t>
            </a:r>
            <a:r>
              <a:rPr sz="1200" i="1" spc="-5">
                <a:solidFill>
                  <a:srgbClr val="F4911E"/>
                </a:solidFill>
                <a:latin typeface="Arial"/>
                <a:cs typeface="Arial"/>
              </a:rPr>
              <a:t>impact </a:t>
            </a:r>
            <a:r>
              <a:rPr sz="1200" i="1" spc="-15">
                <a:solidFill>
                  <a:srgbClr val="F4911E"/>
                </a:solidFill>
                <a:latin typeface="Arial"/>
                <a:cs typeface="Arial"/>
              </a:rPr>
              <a:t>on the </a:t>
            </a:r>
            <a:r>
              <a:rPr sz="1200" i="1" spc="-10">
                <a:solidFill>
                  <a:srgbClr val="F4911E"/>
                </a:solidFill>
                <a:latin typeface="Arial"/>
                <a:cs typeface="Arial"/>
              </a:rPr>
              <a:t>performance </a:t>
            </a:r>
            <a:r>
              <a:rPr sz="1200" i="1" spc="-15">
                <a:solidFill>
                  <a:srgbClr val="F4911E"/>
                </a:solidFill>
                <a:latin typeface="Arial"/>
                <a:cs typeface="Arial"/>
              </a:rPr>
              <a:t>of </a:t>
            </a:r>
            <a:r>
              <a:rPr sz="1200" i="1" spc="-25">
                <a:solidFill>
                  <a:srgbClr val="F4911E"/>
                </a:solidFill>
                <a:latin typeface="Arial"/>
                <a:cs typeface="Arial"/>
              </a:rPr>
              <a:t>the</a:t>
            </a:r>
            <a:r>
              <a:rPr lang="en-US" sz="1200" i="1" spc="-25">
                <a:solidFill>
                  <a:srgbClr val="F4911E"/>
                </a:solidFill>
                <a:latin typeface="Arial"/>
                <a:cs typeface="Arial"/>
              </a:rPr>
              <a:t> </a:t>
            </a:r>
            <a:r>
              <a:rPr sz="1200" i="1" spc="-25">
                <a:solidFill>
                  <a:srgbClr val="F4911E"/>
                </a:solidFill>
                <a:latin typeface="Arial"/>
                <a:cs typeface="Arial"/>
              </a:rPr>
              <a:t>portfolio.</a:t>
            </a:r>
            <a:endParaRPr sz="1200">
              <a:latin typeface="Arial"/>
              <a:cs typeface="Arial"/>
            </a:endParaRPr>
          </a:p>
        </p:txBody>
      </p:sp>
      <p:sp>
        <p:nvSpPr>
          <p:cNvPr id="13" name="object 8">
            <a:extLst>
              <a:ext uri="{FF2B5EF4-FFF2-40B4-BE49-F238E27FC236}">
                <a16:creationId xmlns:a16="http://schemas.microsoft.com/office/drawing/2014/main" id="{30F286DA-EFBD-43FE-9560-A36CB30576C2}"/>
              </a:ext>
            </a:extLst>
          </p:cNvPr>
          <p:cNvSpPr/>
          <p:nvPr/>
        </p:nvSpPr>
        <p:spPr>
          <a:xfrm>
            <a:off x="5425440" y="2692400"/>
            <a:ext cx="4043679" cy="589280"/>
          </a:xfrm>
          <a:custGeom>
            <a:avLst/>
            <a:gdLst/>
            <a:ahLst/>
            <a:cxnLst/>
            <a:rect l="l" t="t" r="r" b="b"/>
            <a:pathLst>
              <a:path w="4043679" h="589279">
                <a:moveTo>
                  <a:pt x="4043679" y="0"/>
                </a:moveTo>
                <a:lnTo>
                  <a:pt x="0" y="0"/>
                </a:lnTo>
                <a:lnTo>
                  <a:pt x="0" y="589280"/>
                </a:lnTo>
                <a:lnTo>
                  <a:pt x="4043679" y="589280"/>
                </a:lnTo>
                <a:lnTo>
                  <a:pt x="4043679" y="0"/>
                </a:lnTo>
                <a:close/>
              </a:path>
            </a:pathLst>
          </a:custGeom>
          <a:solidFill>
            <a:srgbClr val="003963"/>
          </a:solidFill>
        </p:spPr>
        <p:txBody>
          <a:bodyPr wrap="square" lIns="0" tIns="0" rIns="0" bIns="0" rtlCol="0"/>
          <a:lstStyle/>
          <a:p>
            <a:endParaRPr/>
          </a:p>
        </p:txBody>
      </p:sp>
      <p:sp>
        <p:nvSpPr>
          <p:cNvPr id="14" name="object 9">
            <a:extLst>
              <a:ext uri="{FF2B5EF4-FFF2-40B4-BE49-F238E27FC236}">
                <a16:creationId xmlns:a16="http://schemas.microsoft.com/office/drawing/2014/main" id="{AA7D4009-B794-4861-AD64-2E1010055CA5}"/>
              </a:ext>
            </a:extLst>
          </p:cNvPr>
          <p:cNvSpPr txBox="1"/>
          <p:nvPr/>
        </p:nvSpPr>
        <p:spPr>
          <a:xfrm>
            <a:off x="5425440" y="2692400"/>
            <a:ext cx="4043679" cy="589280"/>
          </a:xfrm>
          <a:prstGeom prst="rect">
            <a:avLst/>
          </a:prstGeom>
        </p:spPr>
        <p:txBody>
          <a:bodyPr vert="horz" wrap="square" lIns="0" tIns="1270" rIns="0" bIns="0" rtlCol="0">
            <a:spAutoFit/>
          </a:bodyPr>
          <a:lstStyle/>
          <a:p>
            <a:pPr>
              <a:lnSpc>
                <a:spcPct val="100000"/>
              </a:lnSpc>
              <a:spcBef>
                <a:spcPts val="10"/>
              </a:spcBef>
            </a:pPr>
            <a:endParaRPr sz="1250">
              <a:latin typeface="Times New Roman"/>
              <a:cs typeface="Times New Roman"/>
            </a:endParaRPr>
          </a:p>
          <a:p>
            <a:pPr marL="875030">
              <a:lnSpc>
                <a:spcPct val="100000"/>
              </a:lnSpc>
            </a:pPr>
            <a:r>
              <a:rPr sz="1450" b="1" spc="-5">
                <a:solidFill>
                  <a:srgbClr val="FFFFFF"/>
                </a:solidFill>
                <a:latin typeface="Arial"/>
                <a:cs typeface="Arial"/>
              </a:rPr>
              <a:t>I</a:t>
            </a:r>
            <a:r>
              <a:rPr sz="1450" b="1" spc="70">
                <a:solidFill>
                  <a:srgbClr val="FFFFFF"/>
                </a:solidFill>
                <a:latin typeface="Arial"/>
                <a:cs typeface="Arial"/>
              </a:rPr>
              <a:t>m</a:t>
            </a:r>
            <a:r>
              <a:rPr sz="1450" b="1" spc="-10">
                <a:solidFill>
                  <a:srgbClr val="FFFFFF"/>
                </a:solidFill>
                <a:latin typeface="Arial"/>
                <a:cs typeface="Arial"/>
              </a:rPr>
              <a:t>pa</a:t>
            </a:r>
            <a:r>
              <a:rPr sz="1450" b="1" spc="-15">
                <a:solidFill>
                  <a:srgbClr val="FFFFFF"/>
                </a:solidFill>
                <a:latin typeface="Arial"/>
                <a:cs typeface="Arial"/>
              </a:rPr>
              <a:t>c</a:t>
            </a:r>
            <a:r>
              <a:rPr sz="1450" b="1" spc="-5">
                <a:solidFill>
                  <a:srgbClr val="FFFFFF"/>
                </a:solidFill>
                <a:latin typeface="Arial"/>
                <a:cs typeface="Arial"/>
              </a:rPr>
              <a:t>t</a:t>
            </a:r>
            <a:r>
              <a:rPr sz="1450" b="1" spc="-85">
                <a:solidFill>
                  <a:srgbClr val="FFFFFF"/>
                </a:solidFill>
                <a:latin typeface="Arial"/>
                <a:cs typeface="Arial"/>
              </a:rPr>
              <a:t> </a:t>
            </a:r>
            <a:r>
              <a:rPr sz="1450" b="1" spc="-15">
                <a:solidFill>
                  <a:srgbClr val="FFFFFF"/>
                </a:solidFill>
                <a:latin typeface="Arial"/>
                <a:cs typeface="Arial"/>
              </a:rPr>
              <a:t>Ad</a:t>
            </a:r>
            <a:r>
              <a:rPr sz="1450" b="1" spc="65">
                <a:solidFill>
                  <a:srgbClr val="FFFFFF"/>
                </a:solidFill>
                <a:latin typeface="Arial"/>
                <a:cs typeface="Arial"/>
              </a:rPr>
              <a:t>v</a:t>
            </a:r>
            <a:r>
              <a:rPr sz="1450" b="1" spc="-15">
                <a:solidFill>
                  <a:srgbClr val="FFFFFF"/>
                </a:solidFill>
                <a:latin typeface="Arial"/>
                <a:cs typeface="Arial"/>
              </a:rPr>
              <a:t>anta</a:t>
            </a:r>
            <a:r>
              <a:rPr sz="1450" b="1" spc="-10">
                <a:solidFill>
                  <a:srgbClr val="FFFFFF"/>
                </a:solidFill>
                <a:latin typeface="Arial"/>
                <a:cs typeface="Arial"/>
              </a:rPr>
              <a:t>g</a:t>
            </a:r>
            <a:r>
              <a:rPr sz="1450" b="1" spc="65">
                <a:solidFill>
                  <a:srgbClr val="FFFFFF"/>
                </a:solidFill>
                <a:latin typeface="Arial"/>
                <a:cs typeface="Arial"/>
              </a:rPr>
              <a:t>e</a:t>
            </a:r>
            <a:r>
              <a:rPr sz="1450" b="1" spc="-10">
                <a:solidFill>
                  <a:srgbClr val="FFFFFF"/>
                </a:solidFill>
                <a:latin typeface="Arial"/>
                <a:cs typeface="Arial"/>
              </a:rPr>
              <a:t>s</a:t>
            </a:r>
            <a:endParaRPr sz="1450">
              <a:latin typeface="Arial"/>
              <a:cs typeface="Arial"/>
            </a:endParaRPr>
          </a:p>
        </p:txBody>
      </p:sp>
      <p:grpSp>
        <p:nvGrpSpPr>
          <p:cNvPr id="15" name="object 10">
            <a:extLst>
              <a:ext uri="{FF2B5EF4-FFF2-40B4-BE49-F238E27FC236}">
                <a16:creationId xmlns:a16="http://schemas.microsoft.com/office/drawing/2014/main" id="{E3ED7AE3-F763-4AF5-AA1B-9D46A92BD60C}"/>
              </a:ext>
            </a:extLst>
          </p:cNvPr>
          <p:cNvGrpSpPr/>
          <p:nvPr/>
        </p:nvGrpSpPr>
        <p:grpSpPr>
          <a:xfrm>
            <a:off x="5588000" y="2749868"/>
            <a:ext cx="508634" cy="474345"/>
            <a:chOff x="5588000" y="2758439"/>
            <a:chExt cx="508634" cy="474345"/>
          </a:xfrm>
        </p:grpSpPr>
        <p:sp>
          <p:nvSpPr>
            <p:cNvPr id="16" name="object 11">
              <a:extLst>
                <a:ext uri="{FF2B5EF4-FFF2-40B4-BE49-F238E27FC236}">
                  <a16:creationId xmlns:a16="http://schemas.microsoft.com/office/drawing/2014/main" id="{84E55F61-4EBE-4186-B8D8-746A1473A7FA}"/>
                </a:ext>
              </a:extLst>
            </p:cNvPr>
            <p:cNvSpPr/>
            <p:nvPr/>
          </p:nvSpPr>
          <p:spPr>
            <a:xfrm>
              <a:off x="6090919" y="2758439"/>
              <a:ext cx="0" cy="474345"/>
            </a:xfrm>
            <a:custGeom>
              <a:avLst/>
              <a:gdLst/>
              <a:ahLst/>
              <a:cxnLst/>
              <a:rect l="l" t="t" r="r" b="b"/>
              <a:pathLst>
                <a:path h="474344">
                  <a:moveTo>
                    <a:pt x="0" y="0"/>
                  </a:moveTo>
                  <a:lnTo>
                    <a:pt x="0" y="473951"/>
                  </a:lnTo>
                </a:path>
              </a:pathLst>
            </a:custGeom>
            <a:ln w="10172">
              <a:solidFill>
                <a:srgbClr val="FFFFFF"/>
              </a:solidFill>
            </a:ln>
          </p:spPr>
          <p:txBody>
            <a:bodyPr wrap="square" lIns="0" tIns="0" rIns="0" bIns="0" rtlCol="0"/>
            <a:lstStyle/>
            <a:p>
              <a:endParaRPr/>
            </a:p>
          </p:txBody>
        </p:sp>
        <p:pic>
          <p:nvPicPr>
            <p:cNvPr id="17" name="object 12">
              <a:extLst>
                <a:ext uri="{FF2B5EF4-FFF2-40B4-BE49-F238E27FC236}">
                  <a16:creationId xmlns:a16="http://schemas.microsoft.com/office/drawing/2014/main" id="{BE4A450A-97F7-43EB-B7CA-383BA7438C46}"/>
                </a:ext>
              </a:extLst>
            </p:cNvPr>
            <p:cNvPicPr/>
            <p:nvPr/>
          </p:nvPicPr>
          <p:blipFill>
            <a:blip r:embed="rId3" cstate="print"/>
            <a:stretch>
              <a:fillRect/>
            </a:stretch>
          </p:blipFill>
          <p:spPr>
            <a:xfrm>
              <a:off x="5588000" y="2804160"/>
              <a:ext cx="386079" cy="375919"/>
            </a:xfrm>
            <a:prstGeom prst="rect">
              <a:avLst/>
            </a:prstGeom>
          </p:spPr>
        </p:pic>
      </p:grpSp>
      <p:sp>
        <p:nvSpPr>
          <p:cNvPr id="18" name="object 13">
            <a:extLst>
              <a:ext uri="{FF2B5EF4-FFF2-40B4-BE49-F238E27FC236}">
                <a16:creationId xmlns:a16="http://schemas.microsoft.com/office/drawing/2014/main" id="{A6594FEB-67E0-424D-8CE3-E81FF1379148}"/>
              </a:ext>
            </a:extLst>
          </p:cNvPr>
          <p:cNvSpPr/>
          <p:nvPr/>
        </p:nvSpPr>
        <p:spPr>
          <a:xfrm>
            <a:off x="619759" y="2692400"/>
            <a:ext cx="4033520" cy="589280"/>
          </a:xfrm>
          <a:custGeom>
            <a:avLst/>
            <a:gdLst/>
            <a:ahLst/>
            <a:cxnLst/>
            <a:rect l="l" t="t" r="r" b="b"/>
            <a:pathLst>
              <a:path w="4033520" h="589279">
                <a:moveTo>
                  <a:pt x="4033520" y="0"/>
                </a:moveTo>
                <a:lnTo>
                  <a:pt x="0" y="0"/>
                </a:lnTo>
                <a:lnTo>
                  <a:pt x="0" y="589280"/>
                </a:lnTo>
                <a:lnTo>
                  <a:pt x="4033520" y="589280"/>
                </a:lnTo>
                <a:lnTo>
                  <a:pt x="4033520" y="0"/>
                </a:lnTo>
                <a:close/>
              </a:path>
            </a:pathLst>
          </a:custGeom>
          <a:solidFill>
            <a:srgbClr val="003963"/>
          </a:solidFill>
        </p:spPr>
        <p:txBody>
          <a:bodyPr wrap="square" lIns="0" tIns="0" rIns="0" bIns="0" rtlCol="0"/>
          <a:lstStyle/>
          <a:p>
            <a:endParaRPr/>
          </a:p>
        </p:txBody>
      </p:sp>
      <p:sp>
        <p:nvSpPr>
          <p:cNvPr id="19" name="object 14">
            <a:extLst>
              <a:ext uri="{FF2B5EF4-FFF2-40B4-BE49-F238E27FC236}">
                <a16:creationId xmlns:a16="http://schemas.microsoft.com/office/drawing/2014/main" id="{F22BC30A-E5ED-46A0-AB45-C15DB121B6BF}"/>
              </a:ext>
            </a:extLst>
          </p:cNvPr>
          <p:cNvSpPr txBox="1"/>
          <p:nvPr/>
        </p:nvSpPr>
        <p:spPr>
          <a:xfrm>
            <a:off x="619759" y="2692400"/>
            <a:ext cx="4033520" cy="589280"/>
          </a:xfrm>
          <a:prstGeom prst="rect">
            <a:avLst/>
          </a:prstGeom>
        </p:spPr>
        <p:txBody>
          <a:bodyPr vert="horz" wrap="square" lIns="0" tIns="181610" rIns="0" bIns="0" rtlCol="0">
            <a:spAutoFit/>
          </a:bodyPr>
          <a:lstStyle/>
          <a:p>
            <a:pPr marL="843915">
              <a:lnSpc>
                <a:spcPct val="100000"/>
              </a:lnSpc>
              <a:spcBef>
                <a:spcPts val="1430"/>
              </a:spcBef>
            </a:pPr>
            <a:r>
              <a:rPr sz="1450" b="1">
                <a:solidFill>
                  <a:srgbClr val="FFFFFF"/>
                </a:solidFill>
                <a:latin typeface="Arial"/>
                <a:cs typeface="Arial"/>
              </a:rPr>
              <a:t>Performance</a:t>
            </a:r>
            <a:r>
              <a:rPr sz="1450" b="1" spc="-95">
                <a:solidFill>
                  <a:srgbClr val="FFFFFF"/>
                </a:solidFill>
                <a:latin typeface="Arial"/>
                <a:cs typeface="Arial"/>
              </a:rPr>
              <a:t> </a:t>
            </a:r>
            <a:r>
              <a:rPr sz="1450" b="1" spc="5">
                <a:solidFill>
                  <a:srgbClr val="FFFFFF"/>
                </a:solidFill>
                <a:latin typeface="Arial"/>
                <a:cs typeface="Arial"/>
              </a:rPr>
              <a:t>Advantages</a:t>
            </a:r>
            <a:endParaRPr sz="1450">
              <a:latin typeface="Arial"/>
              <a:cs typeface="Arial"/>
            </a:endParaRPr>
          </a:p>
        </p:txBody>
      </p:sp>
      <p:grpSp>
        <p:nvGrpSpPr>
          <p:cNvPr id="20" name="object 15">
            <a:extLst>
              <a:ext uri="{FF2B5EF4-FFF2-40B4-BE49-F238E27FC236}">
                <a16:creationId xmlns:a16="http://schemas.microsoft.com/office/drawing/2014/main" id="{C3633FD1-EDB2-4531-BD5C-626CE4113756}"/>
              </a:ext>
            </a:extLst>
          </p:cNvPr>
          <p:cNvGrpSpPr/>
          <p:nvPr/>
        </p:nvGrpSpPr>
        <p:grpSpPr>
          <a:xfrm>
            <a:off x="822960" y="2749868"/>
            <a:ext cx="457200" cy="474345"/>
            <a:chOff x="822960" y="2748279"/>
            <a:chExt cx="457200" cy="474345"/>
          </a:xfrm>
        </p:grpSpPr>
        <p:sp>
          <p:nvSpPr>
            <p:cNvPr id="21" name="object 16">
              <a:extLst>
                <a:ext uri="{FF2B5EF4-FFF2-40B4-BE49-F238E27FC236}">
                  <a16:creationId xmlns:a16="http://schemas.microsoft.com/office/drawing/2014/main" id="{FB166F0A-B106-4158-8EE7-2E308E277369}"/>
                </a:ext>
              </a:extLst>
            </p:cNvPr>
            <p:cNvSpPr/>
            <p:nvPr/>
          </p:nvSpPr>
          <p:spPr>
            <a:xfrm>
              <a:off x="1275080" y="2748279"/>
              <a:ext cx="0" cy="474345"/>
            </a:xfrm>
            <a:custGeom>
              <a:avLst/>
              <a:gdLst/>
              <a:ahLst/>
              <a:cxnLst/>
              <a:rect l="l" t="t" r="r" b="b"/>
              <a:pathLst>
                <a:path h="474344">
                  <a:moveTo>
                    <a:pt x="0" y="0"/>
                  </a:moveTo>
                  <a:lnTo>
                    <a:pt x="0" y="473951"/>
                  </a:lnTo>
                </a:path>
              </a:pathLst>
            </a:custGeom>
            <a:ln w="10172">
              <a:solidFill>
                <a:srgbClr val="FFFFFF"/>
              </a:solidFill>
            </a:ln>
          </p:spPr>
          <p:txBody>
            <a:bodyPr wrap="square" lIns="0" tIns="0" rIns="0" bIns="0" rtlCol="0"/>
            <a:lstStyle/>
            <a:p>
              <a:endParaRPr/>
            </a:p>
          </p:txBody>
        </p:sp>
        <p:pic>
          <p:nvPicPr>
            <p:cNvPr id="22" name="object 17">
              <a:extLst>
                <a:ext uri="{FF2B5EF4-FFF2-40B4-BE49-F238E27FC236}">
                  <a16:creationId xmlns:a16="http://schemas.microsoft.com/office/drawing/2014/main" id="{6DB90EDB-6F72-4DDB-AACE-BF2727D8C800}"/>
                </a:ext>
              </a:extLst>
            </p:cNvPr>
            <p:cNvPicPr/>
            <p:nvPr/>
          </p:nvPicPr>
          <p:blipFill>
            <a:blip r:embed="rId4" cstate="print"/>
            <a:stretch>
              <a:fillRect/>
            </a:stretch>
          </p:blipFill>
          <p:spPr>
            <a:xfrm>
              <a:off x="822960" y="2804159"/>
              <a:ext cx="304799" cy="365759"/>
            </a:xfrm>
            <a:prstGeom prst="rect">
              <a:avLst/>
            </a:prstGeom>
          </p:spPr>
        </p:pic>
      </p:grpSp>
      <p:sp>
        <p:nvSpPr>
          <p:cNvPr id="23" name="Rectangle 22">
            <a:extLst>
              <a:ext uri="{FF2B5EF4-FFF2-40B4-BE49-F238E27FC236}">
                <a16:creationId xmlns:a16="http://schemas.microsoft.com/office/drawing/2014/main" id="{C8BA9255-8FFB-4184-BF65-C19C2403A280}"/>
              </a:ext>
            </a:extLst>
          </p:cNvPr>
          <p:cNvSpPr/>
          <p:nvPr/>
        </p:nvSpPr>
        <p:spPr>
          <a:xfrm>
            <a:off x="381001" y="7300944"/>
            <a:ext cx="9067800" cy="215444"/>
          </a:xfrm>
          <a:prstGeom prst="rect">
            <a:avLst/>
          </a:prstGeom>
        </p:spPr>
        <p:txBody>
          <a:bodyPr wrap="square">
            <a:spAutoFit/>
          </a:bodyPr>
          <a:lstStyle/>
          <a:p>
            <a:pPr>
              <a:spcBef>
                <a:spcPts val="318"/>
              </a:spcBef>
            </a:pPr>
            <a:r>
              <a:rPr lang="en-US" sz="800" dirty="0">
                <a:solidFill>
                  <a:schemeClr val="tx1">
                    <a:lumMod val="65000"/>
                    <a:lumOff val="35000"/>
                  </a:schemeClr>
                </a:solidFill>
                <a:latin typeface="Arial" pitchFamily="34" charset="0"/>
              </a:rPr>
              <a:t>Please see end of presentation for important disclosures and a complete list of terms and definitions. </a:t>
            </a:r>
          </a:p>
        </p:txBody>
      </p:sp>
      <p:sp>
        <p:nvSpPr>
          <p:cNvPr id="24" name="Slide Number Placeholder 3">
            <a:extLst>
              <a:ext uri="{FF2B5EF4-FFF2-40B4-BE49-F238E27FC236}">
                <a16:creationId xmlns:a16="http://schemas.microsoft.com/office/drawing/2014/main" id="{182329E9-8A2C-4A5D-8015-65596B828F28}"/>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8</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241607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6FDD2A-AB8A-46FB-9829-99AA38862AEF}"/>
              </a:ext>
            </a:extLst>
          </p:cNvPr>
          <p:cNvSpPr>
            <a:spLocks noGrp="1"/>
          </p:cNvSpPr>
          <p:nvPr>
            <p:ph type="title"/>
          </p:nvPr>
        </p:nvSpPr>
        <p:spPr/>
        <p:txBody>
          <a:bodyPr/>
          <a:lstStyle/>
          <a:p>
            <a:r>
              <a:rPr lang="en-US" spc="-10">
                <a:solidFill>
                  <a:srgbClr val="133960"/>
                </a:solidFill>
              </a:rPr>
              <a:t>INVESTMENT</a:t>
            </a:r>
            <a:r>
              <a:rPr lang="en-US" spc="-65">
                <a:solidFill>
                  <a:srgbClr val="133960"/>
                </a:solidFill>
              </a:rPr>
              <a:t> </a:t>
            </a:r>
            <a:r>
              <a:rPr lang="en-US" spc="-10">
                <a:solidFill>
                  <a:srgbClr val="133960"/>
                </a:solidFill>
              </a:rPr>
              <a:t>PHILOSOPHY</a:t>
            </a:r>
            <a:endParaRPr lang="en-US"/>
          </a:p>
        </p:txBody>
      </p:sp>
      <p:sp>
        <p:nvSpPr>
          <p:cNvPr id="24" name="object 4">
            <a:extLst>
              <a:ext uri="{FF2B5EF4-FFF2-40B4-BE49-F238E27FC236}">
                <a16:creationId xmlns:a16="http://schemas.microsoft.com/office/drawing/2014/main" id="{A5032C2D-51FD-4C2D-84D9-A0084AB292A4}"/>
              </a:ext>
            </a:extLst>
          </p:cNvPr>
          <p:cNvSpPr txBox="1"/>
          <p:nvPr/>
        </p:nvSpPr>
        <p:spPr>
          <a:xfrm>
            <a:off x="446023" y="7410704"/>
            <a:ext cx="323977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606060"/>
                </a:solidFill>
                <a:latin typeface="Arial"/>
                <a:cs typeface="Arial"/>
              </a:rPr>
              <a:t>Please</a:t>
            </a:r>
            <a:r>
              <a:rPr sz="900" spc="-50">
                <a:solidFill>
                  <a:srgbClr val="606060"/>
                </a:solidFill>
                <a:latin typeface="Arial"/>
                <a:cs typeface="Arial"/>
              </a:rPr>
              <a:t> </a:t>
            </a:r>
            <a:r>
              <a:rPr sz="900">
                <a:solidFill>
                  <a:srgbClr val="606060"/>
                </a:solidFill>
                <a:latin typeface="Arial"/>
                <a:cs typeface="Arial"/>
              </a:rPr>
              <a:t>see</a:t>
            </a:r>
            <a:r>
              <a:rPr sz="900" spc="-10">
                <a:solidFill>
                  <a:srgbClr val="606060"/>
                </a:solidFill>
                <a:latin typeface="Arial"/>
                <a:cs typeface="Arial"/>
              </a:rPr>
              <a:t> </a:t>
            </a:r>
            <a:r>
              <a:rPr sz="900">
                <a:solidFill>
                  <a:srgbClr val="606060"/>
                </a:solidFill>
                <a:latin typeface="Arial"/>
                <a:cs typeface="Arial"/>
              </a:rPr>
              <a:t>the</a:t>
            </a:r>
            <a:r>
              <a:rPr sz="900" spc="-25">
                <a:solidFill>
                  <a:srgbClr val="606060"/>
                </a:solidFill>
                <a:latin typeface="Arial"/>
                <a:cs typeface="Arial"/>
              </a:rPr>
              <a:t> </a:t>
            </a:r>
            <a:r>
              <a:rPr sz="900">
                <a:solidFill>
                  <a:srgbClr val="606060"/>
                </a:solidFill>
                <a:latin typeface="Arial"/>
                <a:cs typeface="Arial"/>
              </a:rPr>
              <a:t>end</a:t>
            </a:r>
            <a:r>
              <a:rPr sz="900" spc="-40">
                <a:solidFill>
                  <a:srgbClr val="606060"/>
                </a:solidFill>
                <a:latin typeface="Arial"/>
                <a:cs typeface="Arial"/>
              </a:rPr>
              <a:t> </a:t>
            </a:r>
            <a:r>
              <a:rPr sz="900">
                <a:solidFill>
                  <a:srgbClr val="606060"/>
                </a:solidFill>
                <a:latin typeface="Arial"/>
                <a:cs typeface="Arial"/>
              </a:rPr>
              <a:t>of</a:t>
            </a:r>
            <a:r>
              <a:rPr sz="900" spc="-20">
                <a:solidFill>
                  <a:srgbClr val="606060"/>
                </a:solidFill>
                <a:latin typeface="Arial"/>
                <a:cs typeface="Arial"/>
              </a:rPr>
              <a:t> </a:t>
            </a:r>
            <a:r>
              <a:rPr sz="900">
                <a:solidFill>
                  <a:srgbClr val="606060"/>
                </a:solidFill>
                <a:latin typeface="Arial"/>
                <a:cs typeface="Arial"/>
              </a:rPr>
              <a:t>this</a:t>
            </a:r>
            <a:r>
              <a:rPr sz="900" spc="-35">
                <a:solidFill>
                  <a:srgbClr val="606060"/>
                </a:solidFill>
                <a:latin typeface="Arial"/>
                <a:cs typeface="Arial"/>
              </a:rPr>
              <a:t> </a:t>
            </a:r>
            <a:r>
              <a:rPr sz="900" spc="-25">
                <a:solidFill>
                  <a:srgbClr val="606060"/>
                </a:solidFill>
                <a:latin typeface="Arial"/>
                <a:cs typeface="Arial"/>
              </a:rPr>
              <a:t>presentation </a:t>
            </a:r>
            <a:r>
              <a:rPr sz="900">
                <a:solidFill>
                  <a:srgbClr val="606060"/>
                </a:solidFill>
                <a:latin typeface="Arial"/>
                <a:cs typeface="Arial"/>
              </a:rPr>
              <a:t>for</a:t>
            </a:r>
            <a:r>
              <a:rPr sz="900" spc="-15">
                <a:solidFill>
                  <a:srgbClr val="606060"/>
                </a:solidFill>
                <a:latin typeface="Arial"/>
                <a:cs typeface="Arial"/>
              </a:rPr>
              <a:t> </a:t>
            </a:r>
            <a:r>
              <a:rPr sz="900">
                <a:solidFill>
                  <a:srgbClr val="606060"/>
                </a:solidFill>
                <a:latin typeface="Arial"/>
                <a:cs typeface="Arial"/>
              </a:rPr>
              <a:t>important</a:t>
            </a:r>
            <a:r>
              <a:rPr sz="900" spc="-60">
                <a:solidFill>
                  <a:srgbClr val="606060"/>
                </a:solidFill>
                <a:latin typeface="Arial"/>
                <a:cs typeface="Arial"/>
              </a:rPr>
              <a:t> </a:t>
            </a:r>
            <a:r>
              <a:rPr sz="900" spc="-10">
                <a:solidFill>
                  <a:srgbClr val="606060"/>
                </a:solidFill>
                <a:latin typeface="Arial"/>
                <a:cs typeface="Arial"/>
              </a:rPr>
              <a:t>disclosures.</a:t>
            </a:r>
            <a:endParaRPr sz="900">
              <a:latin typeface="Arial"/>
              <a:cs typeface="Arial"/>
            </a:endParaRPr>
          </a:p>
        </p:txBody>
      </p:sp>
      <p:sp>
        <p:nvSpPr>
          <p:cNvPr id="25" name="object 5">
            <a:extLst>
              <a:ext uri="{FF2B5EF4-FFF2-40B4-BE49-F238E27FC236}">
                <a16:creationId xmlns:a16="http://schemas.microsoft.com/office/drawing/2014/main" id="{3DE36357-36B6-4B99-8E38-8B80EEC9EF6A}"/>
              </a:ext>
            </a:extLst>
          </p:cNvPr>
          <p:cNvSpPr txBox="1"/>
          <p:nvPr/>
        </p:nvSpPr>
        <p:spPr>
          <a:xfrm>
            <a:off x="442976" y="1414653"/>
            <a:ext cx="9006205" cy="4421082"/>
          </a:xfrm>
          <a:prstGeom prst="rect">
            <a:avLst/>
          </a:prstGeom>
        </p:spPr>
        <p:txBody>
          <a:bodyPr vert="horz" wrap="square" lIns="0" tIns="12065" rIns="0" bIns="0" rtlCol="0">
            <a:spAutoFit/>
          </a:bodyPr>
          <a:lstStyle/>
          <a:p>
            <a:pPr marL="152400" marR="5080" indent="-635" algn="ctr">
              <a:lnSpc>
                <a:spcPct val="100000"/>
              </a:lnSpc>
              <a:spcBef>
                <a:spcPts val="95"/>
              </a:spcBef>
            </a:pPr>
            <a:r>
              <a:rPr sz="1600" b="1" spc="-30" dirty="0">
                <a:solidFill>
                  <a:srgbClr val="003960"/>
                </a:solidFill>
                <a:latin typeface="Arial"/>
                <a:cs typeface="Arial"/>
              </a:rPr>
              <a:t>The</a:t>
            </a:r>
            <a:r>
              <a:rPr sz="1600" b="1" spc="-110" dirty="0">
                <a:solidFill>
                  <a:srgbClr val="003960"/>
                </a:solidFill>
                <a:latin typeface="Arial"/>
                <a:cs typeface="Arial"/>
              </a:rPr>
              <a:t> </a:t>
            </a:r>
            <a:r>
              <a:rPr sz="1600" b="1" spc="-30" dirty="0">
                <a:solidFill>
                  <a:srgbClr val="003960"/>
                </a:solidFill>
                <a:latin typeface="Arial"/>
                <a:cs typeface="Arial"/>
              </a:rPr>
              <a:t>Brown</a:t>
            </a:r>
            <a:r>
              <a:rPr sz="1600" b="1" spc="-170" dirty="0">
                <a:solidFill>
                  <a:srgbClr val="003960"/>
                </a:solidFill>
                <a:latin typeface="Arial"/>
                <a:cs typeface="Arial"/>
              </a:rPr>
              <a:t> </a:t>
            </a:r>
            <a:r>
              <a:rPr sz="1600" b="1" spc="-10" dirty="0">
                <a:solidFill>
                  <a:srgbClr val="003960"/>
                </a:solidFill>
                <a:latin typeface="Arial"/>
                <a:cs typeface="Arial"/>
              </a:rPr>
              <a:t>Advisory</a:t>
            </a:r>
            <a:r>
              <a:rPr sz="1600" b="1" spc="-100" dirty="0">
                <a:solidFill>
                  <a:srgbClr val="003960"/>
                </a:solidFill>
                <a:latin typeface="Arial"/>
                <a:cs typeface="Arial"/>
              </a:rPr>
              <a:t> </a:t>
            </a:r>
            <a:r>
              <a:rPr sz="1600" b="1" spc="-90" dirty="0">
                <a:solidFill>
                  <a:srgbClr val="003960"/>
                </a:solidFill>
                <a:latin typeface="Arial"/>
                <a:cs typeface="Arial"/>
              </a:rPr>
              <a:t>Tax-</a:t>
            </a:r>
            <a:r>
              <a:rPr sz="1600" b="1" dirty="0">
                <a:solidFill>
                  <a:srgbClr val="003960"/>
                </a:solidFill>
                <a:latin typeface="Arial"/>
                <a:cs typeface="Arial"/>
              </a:rPr>
              <a:t>Exempt</a:t>
            </a:r>
            <a:r>
              <a:rPr sz="1600" b="1" spc="-40" dirty="0">
                <a:solidFill>
                  <a:srgbClr val="003960"/>
                </a:solidFill>
                <a:latin typeface="Arial"/>
                <a:cs typeface="Arial"/>
              </a:rPr>
              <a:t> </a:t>
            </a:r>
            <a:r>
              <a:rPr sz="1600" b="1" dirty="0">
                <a:solidFill>
                  <a:srgbClr val="003960"/>
                </a:solidFill>
                <a:latin typeface="Arial"/>
                <a:cs typeface="Arial"/>
              </a:rPr>
              <a:t>Sustainable</a:t>
            </a:r>
            <a:r>
              <a:rPr sz="1600" b="1" spc="-40" dirty="0">
                <a:solidFill>
                  <a:srgbClr val="003960"/>
                </a:solidFill>
                <a:latin typeface="Arial"/>
                <a:cs typeface="Arial"/>
              </a:rPr>
              <a:t> </a:t>
            </a:r>
            <a:r>
              <a:rPr lang="en-US" sz="1600" b="1" spc="-40" dirty="0">
                <a:solidFill>
                  <a:srgbClr val="003960"/>
                </a:solidFill>
                <a:latin typeface="Arial"/>
                <a:cs typeface="Arial"/>
              </a:rPr>
              <a:t>Fixed Income </a:t>
            </a:r>
            <a:r>
              <a:rPr sz="1600" b="1" spc="-10" dirty="0">
                <a:solidFill>
                  <a:srgbClr val="003960"/>
                </a:solidFill>
                <a:latin typeface="Arial"/>
                <a:cs typeface="Arial"/>
              </a:rPr>
              <a:t>Strategy</a:t>
            </a:r>
            <a:r>
              <a:rPr sz="1600" b="1" spc="-85" dirty="0">
                <a:solidFill>
                  <a:srgbClr val="003960"/>
                </a:solidFill>
                <a:latin typeface="Arial"/>
                <a:cs typeface="Arial"/>
              </a:rPr>
              <a:t> </a:t>
            </a:r>
            <a:r>
              <a:rPr sz="1600" b="1" dirty="0">
                <a:solidFill>
                  <a:srgbClr val="003960"/>
                </a:solidFill>
                <a:latin typeface="Arial"/>
                <a:cs typeface="Arial"/>
              </a:rPr>
              <a:t>seeks</a:t>
            </a:r>
            <a:r>
              <a:rPr sz="1600" b="1" spc="-90" dirty="0">
                <a:solidFill>
                  <a:srgbClr val="003960"/>
                </a:solidFill>
                <a:latin typeface="Arial"/>
                <a:cs typeface="Arial"/>
              </a:rPr>
              <a:t> </a:t>
            </a:r>
            <a:r>
              <a:rPr sz="1600" b="1" dirty="0">
                <a:solidFill>
                  <a:srgbClr val="003960"/>
                </a:solidFill>
                <a:latin typeface="Arial"/>
                <a:cs typeface="Arial"/>
              </a:rPr>
              <a:t>to</a:t>
            </a:r>
            <a:r>
              <a:rPr sz="1600" b="1" spc="-75" dirty="0">
                <a:solidFill>
                  <a:srgbClr val="003960"/>
                </a:solidFill>
                <a:latin typeface="Arial"/>
                <a:cs typeface="Arial"/>
              </a:rPr>
              <a:t> </a:t>
            </a:r>
            <a:r>
              <a:rPr sz="1600" b="1" dirty="0">
                <a:solidFill>
                  <a:srgbClr val="003960"/>
                </a:solidFill>
                <a:latin typeface="Arial"/>
                <a:cs typeface="Arial"/>
              </a:rPr>
              <a:t>deliver</a:t>
            </a:r>
            <a:r>
              <a:rPr sz="1600" b="1" spc="35" dirty="0">
                <a:solidFill>
                  <a:srgbClr val="003960"/>
                </a:solidFill>
                <a:latin typeface="Arial"/>
                <a:cs typeface="Arial"/>
              </a:rPr>
              <a:t> </a:t>
            </a:r>
            <a:r>
              <a:rPr sz="1600" b="1" dirty="0">
                <a:solidFill>
                  <a:srgbClr val="F4911E"/>
                </a:solidFill>
                <a:latin typeface="Arial"/>
                <a:cs typeface="Arial"/>
              </a:rPr>
              <a:t>attractive</a:t>
            </a:r>
            <a:r>
              <a:rPr sz="1600" b="1" spc="35" dirty="0">
                <a:solidFill>
                  <a:srgbClr val="F4911E"/>
                </a:solidFill>
                <a:latin typeface="Arial"/>
                <a:cs typeface="Arial"/>
              </a:rPr>
              <a:t> </a:t>
            </a:r>
            <a:r>
              <a:rPr sz="1600" b="1" spc="-30" dirty="0">
                <a:solidFill>
                  <a:srgbClr val="F4911E"/>
                </a:solidFill>
                <a:latin typeface="Arial"/>
                <a:cs typeface="Arial"/>
              </a:rPr>
              <a:t>after-</a:t>
            </a:r>
            <a:r>
              <a:rPr sz="1600" b="1" spc="-25" dirty="0">
                <a:solidFill>
                  <a:srgbClr val="F4911E"/>
                </a:solidFill>
                <a:latin typeface="Arial"/>
                <a:cs typeface="Arial"/>
              </a:rPr>
              <a:t>tax </a:t>
            </a:r>
            <a:r>
              <a:rPr sz="1600" b="1" dirty="0">
                <a:solidFill>
                  <a:srgbClr val="F4911E"/>
                </a:solidFill>
                <a:latin typeface="Arial"/>
                <a:cs typeface="Arial"/>
              </a:rPr>
              <a:t>returns</a:t>
            </a:r>
            <a:r>
              <a:rPr sz="1600" b="1" spc="-60" dirty="0">
                <a:solidFill>
                  <a:srgbClr val="F4911E"/>
                </a:solidFill>
                <a:latin typeface="Arial"/>
                <a:cs typeface="Arial"/>
              </a:rPr>
              <a:t> </a:t>
            </a:r>
            <a:r>
              <a:rPr sz="1600" b="1" dirty="0">
                <a:solidFill>
                  <a:srgbClr val="003960"/>
                </a:solidFill>
                <a:latin typeface="Arial"/>
                <a:cs typeface="Arial"/>
              </a:rPr>
              <a:t>by</a:t>
            </a:r>
            <a:r>
              <a:rPr sz="1600" b="1" spc="-95" dirty="0">
                <a:solidFill>
                  <a:srgbClr val="003960"/>
                </a:solidFill>
                <a:latin typeface="Arial"/>
                <a:cs typeface="Arial"/>
              </a:rPr>
              <a:t> </a:t>
            </a:r>
            <a:r>
              <a:rPr sz="1600" b="1" spc="-10" dirty="0">
                <a:solidFill>
                  <a:srgbClr val="003960"/>
                </a:solidFill>
                <a:latin typeface="Arial"/>
                <a:cs typeface="Arial"/>
              </a:rPr>
              <a:t>incorporating</a:t>
            </a:r>
            <a:r>
              <a:rPr sz="1600" b="1" spc="-20" dirty="0">
                <a:solidFill>
                  <a:srgbClr val="003960"/>
                </a:solidFill>
                <a:latin typeface="Arial"/>
                <a:cs typeface="Arial"/>
              </a:rPr>
              <a:t> </a:t>
            </a:r>
            <a:r>
              <a:rPr sz="1600" b="1" dirty="0">
                <a:solidFill>
                  <a:srgbClr val="003960"/>
                </a:solidFill>
                <a:latin typeface="Arial"/>
                <a:cs typeface="Arial"/>
              </a:rPr>
              <a:t>ESG</a:t>
            </a:r>
            <a:r>
              <a:rPr sz="1600" b="1" spc="-85" dirty="0">
                <a:solidFill>
                  <a:srgbClr val="003960"/>
                </a:solidFill>
                <a:latin typeface="Arial"/>
                <a:cs typeface="Arial"/>
              </a:rPr>
              <a:t> </a:t>
            </a:r>
            <a:r>
              <a:rPr sz="1600" b="1" spc="-10" dirty="0">
                <a:solidFill>
                  <a:srgbClr val="003960"/>
                </a:solidFill>
                <a:latin typeface="Arial"/>
                <a:cs typeface="Arial"/>
              </a:rPr>
              <a:t>research</a:t>
            </a:r>
            <a:r>
              <a:rPr sz="1600" b="1" spc="-90" dirty="0">
                <a:solidFill>
                  <a:srgbClr val="003960"/>
                </a:solidFill>
                <a:latin typeface="Arial"/>
                <a:cs typeface="Arial"/>
              </a:rPr>
              <a:t> </a:t>
            </a:r>
            <a:r>
              <a:rPr sz="1600" b="1" dirty="0">
                <a:solidFill>
                  <a:srgbClr val="003960"/>
                </a:solidFill>
                <a:latin typeface="Arial"/>
                <a:cs typeface="Arial"/>
              </a:rPr>
              <a:t>that</a:t>
            </a:r>
            <a:r>
              <a:rPr sz="1600" b="1" spc="-40" dirty="0">
                <a:solidFill>
                  <a:srgbClr val="003960"/>
                </a:solidFill>
                <a:latin typeface="Arial"/>
                <a:cs typeface="Arial"/>
              </a:rPr>
              <a:t> </a:t>
            </a:r>
            <a:r>
              <a:rPr sz="1600" b="1" spc="-10" dirty="0">
                <a:solidFill>
                  <a:srgbClr val="003960"/>
                </a:solidFill>
                <a:latin typeface="Arial"/>
                <a:cs typeface="Arial"/>
              </a:rPr>
              <a:t>strengthens</a:t>
            </a:r>
            <a:r>
              <a:rPr sz="1600" b="1" spc="-25" dirty="0">
                <a:solidFill>
                  <a:srgbClr val="003960"/>
                </a:solidFill>
                <a:latin typeface="Arial"/>
                <a:cs typeface="Arial"/>
              </a:rPr>
              <a:t> </a:t>
            </a:r>
            <a:r>
              <a:rPr sz="1600" b="1" spc="-45" dirty="0">
                <a:solidFill>
                  <a:srgbClr val="F4911E"/>
                </a:solidFill>
                <a:latin typeface="Arial"/>
                <a:cs typeface="Arial"/>
              </a:rPr>
              <a:t>bottom-</a:t>
            </a:r>
            <a:r>
              <a:rPr sz="1600" b="1" spc="-10" dirty="0">
                <a:solidFill>
                  <a:srgbClr val="F4911E"/>
                </a:solidFill>
                <a:latin typeface="Arial"/>
                <a:cs typeface="Arial"/>
              </a:rPr>
              <a:t>up,</a:t>
            </a:r>
            <a:r>
              <a:rPr sz="1600" b="1" spc="-75" dirty="0">
                <a:solidFill>
                  <a:srgbClr val="F4911E"/>
                </a:solidFill>
                <a:latin typeface="Arial"/>
                <a:cs typeface="Arial"/>
              </a:rPr>
              <a:t> </a:t>
            </a:r>
            <a:r>
              <a:rPr sz="1600" b="1" spc="-30" dirty="0">
                <a:solidFill>
                  <a:srgbClr val="F4911E"/>
                </a:solidFill>
                <a:latin typeface="Arial"/>
                <a:cs typeface="Arial"/>
              </a:rPr>
              <a:t>credit-</a:t>
            </a:r>
            <a:r>
              <a:rPr sz="1600" b="1" dirty="0">
                <a:solidFill>
                  <a:srgbClr val="F4911E"/>
                </a:solidFill>
                <a:latin typeface="Arial"/>
                <a:cs typeface="Arial"/>
              </a:rPr>
              <a:t>focused</a:t>
            </a:r>
            <a:r>
              <a:rPr sz="1600" b="1" spc="-30" dirty="0">
                <a:solidFill>
                  <a:srgbClr val="F4911E"/>
                </a:solidFill>
                <a:latin typeface="Arial"/>
                <a:cs typeface="Arial"/>
              </a:rPr>
              <a:t> </a:t>
            </a:r>
            <a:r>
              <a:rPr sz="1600" b="1" spc="-10" dirty="0">
                <a:solidFill>
                  <a:srgbClr val="F4911E"/>
                </a:solidFill>
                <a:latin typeface="Arial"/>
                <a:cs typeface="Arial"/>
              </a:rPr>
              <a:t>research</a:t>
            </a:r>
            <a:r>
              <a:rPr sz="1600" b="1" spc="-10" dirty="0">
                <a:solidFill>
                  <a:srgbClr val="003960"/>
                </a:solidFill>
                <a:latin typeface="Arial"/>
                <a:cs typeface="Arial"/>
              </a:rPr>
              <a:t>, </a:t>
            </a:r>
            <a:r>
              <a:rPr sz="1600" b="1" dirty="0">
                <a:solidFill>
                  <a:srgbClr val="003960"/>
                </a:solidFill>
                <a:latin typeface="Arial"/>
                <a:cs typeface="Arial"/>
              </a:rPr>
              <a:t>while</a:t>
            </a:r>
            <a:r>
              <a:rPr sz="1600" b="1" spc="-114" dirty="0">
                <a:solidFill>
                  <a:srgbClr val="003960"/>
                </a:solidFill>
                <a:latin typeface="Arial"/>
                <a:cs typeface="Arial"/>
              </a:rPr>
              <a:t> </a:t>
            </a:r>
            <a:r>
              <a:rPr sz="1600" b="1" spc="-10" dirty="0">
                <a:solidFill>
                  <a:srgbClr val="003960"/>
                </a:solidFill>
                <a:latin typeface="Arial"/>
                <a:cs typeface="Arial"/>
              </a:rPr>
              <a:t>producing</a:t>
            </a:r>
            <a:r>
              <a:rPr sz="1600" b="1" spc="-100" dirty="0">
                <a:solidFill>
                  <a:srgbClr val="003960"/>
                </a:solidFill>
                <a:latin typeface="Arial"/>
                <a:cs typeface="Arial"/>
              </a:rPr>
              <a:t> </a:t>
            </a:r>
            <a:r>
              <a:rPr sz="1600" b="1" dirty="0">
                <a:solidFill>
                  <a:srgbClr val="F4911E"/>
                </a:solidFill>
                <a:latin typeface="Arial"/>
                <a:cs typeface="Arial"/>
              </a:rPr>
              <a:t>positive</a:t>
            </a:r>
            <a:r>
              <a:rPr sz="1600" b="1" spc="-60" dirty="0">
                <a:solidFill>
                  <a:srgbClr val="F4911E"/>
                </a:solidFill>
                <a:latin typeface="Arial"/>
                <a:cs typeface="Arial"/>
              </a:rPr>
              <a:t> </a:t>
            </a:r>
            <a:r>
              <a:rPr sz="1600" b="1" spc="-10" dirty="0">
                <a:solidFill>
                  <a:srgbClr val="F4911E"/>
                </a:solidFill>
                <a:latin typeface="Arial"/>
                <a:cs typeface="Arial"/>
              </a:rPr>
              <a:t>environmental</a:t>
            </a:r>
            <a:r>
              <a:rPr sz="1600" b="1" dirty="0">
                <a:solidFill>
                  <a:srgbClr val="F4911E"/>
                </a:solidFill>
                <a:latin typeface="Arial"/>
                <a:cs typeface="Arial"/>
              </a:rPr>
              <a:t> </a:t>
            </a:r>
            <a:r>
              <a:rPr sz="1600" b="1" spc="-10" dirty="0">
                <a:solidFill>
                  <a:srgbClr val="F4911E"/>
                </a:solidFill>
                <a:latin typeface="Arial"/>
                <a:cs typeface="Arial"/>
              </a:rPr>
              <a:t>and</a:t>
            </a:r>
            <a:r>
              <a:rPr sz="1600" b="1" spc="-100" dirty="0">
                <a:solidFill>
                  <a:srgbClr val="F4911E"/>
                </a:solidFill>
                <a:latin typeface="Arial"/>
                <a:cs typeface="Arial"/>
              </a:rPr>
              <a:t> </a:t>
            </a:r>
            <a:r>
              <a:rPr sz="1600" b="1" dirty="0">
                <a:solidFill>
                  <a:srgbClr val="F4911E"/>
                </a:solidFill>
                <a:latin typeface="Arial"/>
                <a:cs typeface="Arial"/>
              </a:rPr>
              <a:t>social</a:t>
            </a:r>
            <a:r>
              <a:rPr sz="1600" b="1" spc="-80" dirty="0">
                <a:solidFill>
                  <a:srgbClr val="F4911E"/>
                </a:solidFill>
                <a:latin typeface="Arial"/>
                <a:cs typeface="Arial"/>
              </a:rPr>
              <a:t> </a:t>
            </a:r>
            <a:r>
              <a:rPr sz="1600" b="1" spc="-10" dirty="0">
                <a:solidFill>
                  <a:srgbClr val="F4911E"/>
                </a:solidFill>
                <a:latin typeface="Arial"/>
                <a:cs typeface="Arial"/>
              </a:rPr>
              <a:t>impacts</a:t>
            </a:r>
            <a:endParaRPr sz="1600" dirty="0">
              <a:latin typeface="Arial"/>
              <a:cs typeface="Arial"/>
            </a:endParaRPr>
          </a:p>
          <a:p>
            <a:pPr>
              <a:lnSpc>
                <a:spcPct val="100000"/>
              </a:lnSpc>
            </a:pPr>
            <a:endParaRPr sz="1800" dirty="0">
              <a:latin typeface="Arial"/>
              <a:cs typeface="Arial"/>
            </a:endParaRPr>
          </a:p>
          <a:p>
            <a:pPr marL="13970">
              <a:lnSpc>
                <a:spcPct val="100000"/>
              </a:lnSpc>
              <a:spcBef>
                <a:spcPts val="1395"/>
              </a:spcBef>
            </a:pPr>
            <a:r>
              <a:rPr sz="1400" b="1" spc="-40" dirty="0">
                <a:solidFill>
                  <a:srgbClr val="003960"/>
                </a:solidFill>
                <a:latin typeface="Arial"/>
                <a:cs typeface="Arial"/>
              </a:rPr>
              <a:t>Distinctive</a:t>
            </a:r>
            <a:r>
              <a:rPr sz="1400" b="1" spc="5" dirty="0">
                <a:solidFill>
                  <a:srgbClr val="003960"/>
                </a:solidFill>
                <a:latin typeface="Arial"/>
                <a:cs typeface="Arial"/>
              </a:rPr>
              <a:t> </a:t>
            </a:r>
            <a:r>
              <a:rPr sz="1400" b="1" spc="-10" dirty="0">
                <a:solidFill>
                  <a:srgbClr val="003960"/>
                </a:solidFill>
                <a:latin typeface="Arial"/>
                <a:cs typeface="Arial"/>
              </a:rPr>
              <a:t>Features</a:t>
            </a:r>
            <a:endParaRPr sz="1400" dirty="0">
              <a:latin typeface="Arial"/>
              <a:cs typeface="Arial"/>
            </a:endParaRPr>
          </a:p>
          <a:p>
            <a:pPr>
              <a:lnSpc>
                <a:spcPct val="100000"/>
              </a:lnSpc>
            </a:pPr>
            <a:endParaRPr sz="1500" dirty="0">
              <a:latin typeface="Arial"/>
              <a:cs typeface="Arial"/>
            </a:endParaRPr>
          </a:p>
          <a:p>
            <a:pPr>
              <a:lnSpc>
                <a:spcPct val="100000"/>
              </a:lnSpc>
              <a:spcBef>
                <a:spcPts val="50"/>
              </a:spcBef>
            </a:pPr>
            <a:endParaRPr sz="1900" dirty="0">
              <a:latin typeface="Arial"/>
              <a:cs typeface="Arial"/>
            </a:endParaRPr>
          </a:p>
          <a:p>
            <a:pPr marL="300355" marR="594360" indent="-283464">
              <a:lnSpc>
                <a:spcPct val="100000"/>
              </a:lnSpc>
              <a:buClr>
                <a:srgbClr val="F4911E"/>
              </a:buClr>
              <a:buSzPct val="100000"/>
              <a:buFont typeface="Wingdings" panose="05000000000000000000" pitchFamily="2" charset="2"/>
              <a:buChar char="§"/>
              <a:tabLst>
                <a:tab pos="300355" algn="l"/>
                <a:tab pos="300990" algn="l"/>
              </a:tabLst>
            </a:pPr>
            <a:r>
              <a:rPr sz="1400" dirty="0">
                <a:solidFill>
                  <a:srgbClr val="606060"/>
                </a:solidFill>
                <a:latin typeface="Arial"/>
                <a:cs typeface="Arial"/>
              </a:rPr>
              <a:t>We</a:t>
            </a:r>
            <a:r>
              <a:rPr sz="1400" spc="-10" dirty="0">
                <a:solidFill>
                  <a:srgbClr val="606060"/>
                </a:solidFill>
                <a:latin typeface="Arial"/>
                <a:cs typeface="Arial"/>
              </a:rPr>
              <a:t> believe </a:t>
            </a:r>
            <a:r>
              <a:rPr sz="1400" dirty="0">
                <a:solidFill>
                  <a:srgbClr val="606060"/>
                </a:solidFill>
                <a:latin typeface="Arial"/>
                <a:cs typeface="Arial"/>
              </a:rPr>
              <a:t>that</a:t>
            </a:r>
            <a:r>
              <a:rPr sz="1400" spc="-45" dirty="0">
                <a:solidFill>
                  <a:srgbClr val="606060"/>
                </a:solidFill>
                <a:latin typeface="Arial"/>
                <a:cs typeface="Arial"/>
              </a:rPr>
              <a:t> </a:t>
            </a:r>
            <a:r>
              <a:rPr sz="1400" spc="-35" dirty="0">
                <a:solidFill>
                  <a:srgbClr val="606060"/>
                </a:solidFill>
                <a:latin typeface="Arial"/>
                <a:cs typeface="Arial"/>
              </a:rPr>
              <a:t>bottom-</a:t>
            </a:r>
            <a:r>
              <a:rPr sz="1400" spc="-15" dirty="0">
                <a:solidFill>
                  <a:srgbClr val="606060"/>
                </a:solidFill>
                <a:latin typeface="Arial"/>
                <a:cs typeface="Arial"/>
              </a:rPr>
              <a:t>up,</a:t>
            </a:r>
            <a:r>
              <a:rPr sz="1400" spc="-95" dirty="0">
                <a:solidFill>
                  <a:srgbClr val="606060"/>
                </a:solidFill>
                <a:latin typeface="Arial"/>
                <a:cs typeface="Arial"/>
              </a:rPr>
              <a:t> </a:t>
            </a:r>
            <a:r>
              <a:rPr sz="1400" spc="-35" dirty="0">
                <a:solidFill>
                  <a:srgbClr val="606060"/>
                </a:solidFill>
                <a:latin typeface="Arial"/>
                <a:cs typeface="Arial"/>
              </a:rPr>
              <a:t>fundamental</a:t>
            </a:r>
            <a:r>
              <a:rPr sz="1400" spc="-90" dirty="0">
                <a:solidFill>
                  <a:srgbClr val="606060"/>
                </a:solidFill>
                <a:latin typeface="Arial"/>
                <a:cs typeface="Arial"/>
              </a:rPr>
              <a:t> </a:t>
            </a:r>
            <a:r>
              <a:rPr sz="1400" spc="-35" dirty="0">
                <a:solidFill>
                  <a:srgbClr val="606060"/>
                </a:solidFill>
                <a:latin typeface="Arial"/>
                <a:cs typeface="Arial"/>
              </a:rPr>
              <a:t>research</a:t>
            </a:r>
            <a:r>
              <a:rPr sz="1400" spc="-130" dirty="0">
                <a:solidFill>
                  <a:srgbClr val="606060"/>
                </a:solidFill>
                <a:latin typeface="Arial"/>
                <a:cs typeface="Arial"/>
              </a:rPr>
              <a:t> </a:t>
            </a:r>
            <a:r>
              <a:rPr sz="1400" dirty="0">
                <a:solidFill>
                  <a:srgbClr val="606060"/>
                </a:solidFill>
                <a:latin typeface="Arial"/>
                <a:cs typeface="Arial"/>
              </a:rPr>
              <a:t>and</a:t>
            </a:r>
            <a:r>
              <a:rPr sz="1400" spc="-20" dirty="0">
                <a:solidFill>
                  <a:srgbClr val="606060"/>
                </a:solidFill>
                <a:latin typeface="Arial"/>
                <a:cs typeface="Arial"/>
              </a:rPr>
              <a:t> holistic</a:t>
            </a:r>
            <a:r>
              <a:rPr sz="1400" spc="-45" dirty="0">
                <a:solidFill>
                  <a:srgbClr val="606060"/>
                </a:solidFill>
                <a:latin typeface="Arial"/>
                <a:cs typeface="Arial"/>
              </a:rPr>
              <a:t> </a:t>
            </a:r>
            <a:r>
              <a:rPr sz="1400" dirty="0">
                <a:solidFill>
                  <a:srgbClr val="606060"/>
                </a:solidFill>
                <a:latin typeface="Arial"/>
                <a:cs typeface="Arial"/>
              </a:rPr>
              <a:t>risk</a:t>
            </a:r>
            <a:r>
              <a:rPr sz="1400" spc="-20" dirty="0">
                <a:solidFill>
                  <a:srgbClr val="606060"/>
                </a:solidFill>
                <a:latin typeface="Arial"/>
                <a:cs typeface="Arial"/>
              </a:rPr>
              <a:t> </a:t>
            </a:r>
            <a:r>
              <a:rPr sz="1400" spc="-45" dirty="0">
                <a:solidFill>
                  <a:srgbClr val="606060"/>
                </a:solidFill>
                <a:latin typeface="Arial"/>
                <a:cs typeface="Arial"/>
              </a:rPr>
              <a:t>management,</a:t>
            </a:r>
            <a:r>
              <a:rPr sz="1400" spc="-145" dirty="0">
                <a:solidFill>
                  <a:srgbClr val="606060"/>
                </a:solidFill>
                <a:latin typeface="Arial"/>
                <a:cs typeface="Arial"/>
              </a:rPr>
              <a:t> </a:t>
            </a:r>
            <a:r>
              <a:rPr sz="1400" dirty="0">
                <a:solidFill>
                  <a:srgbClr val="606060"/>
                </a:solidFill>
                <a:latin typeface="Arial"/>
                <a:cs typeface="Arial"/>
              </a:rPr>
              <a:t>can</a:t>
            </a:r>
            <a:r>
              <a:rPr sz="1400" spc="-35" dirty="0">
                <a:solidFill>
                  <a:srgbClr val="606060"/>
                </a:solidFill>
                <a:latin typeface="Arial"/>
                <a:cs typeface="Arial"/>
              </a:rPr>
              <a:t> </a:t>
            </a:r>
            <a:r>
              <a:rPr sz="1400" spc="-30" dirty="0">
                <a:solidFill>
                  <a:srgbClr val="606060"/>
                </a:solidFill>
                <a:latin typeface="Arial"/>
                <a:cs typeface="Arial"/>
              </a:rPr>
              <a:t>provide</a:t>
            </a:r>
            <a:r>
              <a:rPr sz="1400" spc="-35" dirty="0">
                <a:solidFill>
                  <a:srgbClr val="606060"/>
                </a:solidFill>
                <a:latin typeface="Arial"/>
                <a:cs typeface="Arial"/>
              </a:rPr>
              <a:t> </a:t>
            </a:r>
            <a:r>
              <a:rPr sz="1400" spc="-30" dirty="0">
                <a:solidFill>
                  <a:srgbClr val="606060"/>
                </a:solidFill>
                <a:latin typeface="Arial"/>
                <a:cs typeface="Arial"/>
              </a:rPr>
              <a:t>investors</a:t>
            </a:r>
            <a:r>
              <a:rPr sz="1400" spc="-35" dirty="0">
                <a:solidFill>
                  <a:srgbClr val="606060"/>
                </a:solidFill>
                <a:latin typeface="Arial"/>
                <a:cs typeface="Arial"/>
              </a:rPr>
              <a:t> </a:t>
            </a:r>
            <a:r>
              <a:rPr sz="1400" spc="-20" dirty="0">
                <a:solidFill>
                  <a:srgbClr val="606060"/>
                </a:solidFill>
                <a:latin typeface="Arial"/>
                <a:cs typeface="Arial"/>
              </a:rPr>
              <a:t>both </a:t>
            </a:r>
            <a:r>
              <a:rPr sz="1400" spc="-10" dirty="0">
                <a:solidFill>
                  <a:srgbClr val="606060"/>
                </a:solidFill>
                <a:latin typeface="Arial"/>
                <a:cs typeface="Arial"/>
              </a:rPr>
              <a:t>core</a:t>
            </a:r>
            <a:r>
              <a:rPr sz="1400" spc="-70" dirty="0">
                <a:solidFill>
                  <a:srgbClr val="606060"/>
                </a:solidFill>
                <a:latin typeface="Arial"/>
                <a:cs typeface="Arial"/>
              </a:rPr>
              <a:t> </a:t>
            </a:r>
            <a:r>
              <a:rPr sz="1400" spc="-30" dirty="0">
                <a:solidFill>
                  <a:srgbClr val="606060"/>
                </a:solidFill>
                <a:latin typeface="Arial"/>
                <a:cs typeface="Arial"/>
              </a:rPr>
              <a:t>stability</a:t>
            </a:r>
            <a:r>
              <a:rPr sz="1400" spc="-75" dirty="0">
                <a:solidFill>
                  <a:srgbClr val="606060"/>
                </a:solidFill>
                <a:latin typeface="Arial"/>
                <a:cs typeface="Arial"/>
              </a:rPr>
              <a:t> </a:t>
            </a:r>
            <a:r>
              <a:rPr sz="1400" dirty="0">
                <a:solidFill>
                  <a:srgbClr val="606060"/>
                </a:solidFill>
                <a:latin typeface="Arial"/>
                <a:cs typeface="Arial"/>
              </a:rPr>
              <a:t>and</a:t>
            </a:r>
            <a:r>
              <a:rPr sz="1400" spc="-30" dirty="0">
                <a:solidFill>
                  <a:srgbClr val="606060"/>
                </a:solidFill>
                <a:latin typeface="Arial"/>
                <a:cs typeface="Arial"/>
              </a:rPr>
              <a:t> </a:t>
            </a:r>
            <a:r>
              <a:rPr sz="1400" spc="-10" dirty="0">
                <a:solidFill>
                  <a:srgbClr val="606060"/>
                </a:solidFill>
                <a:latin typeface="Arial"/>
                <a:cs typeface="Arial"/>
              </a:rPr>
              <a:t>alpha.</a:t>
            </a:r>
            <a:endParaRPr sz="1400" dirty="0">
              <a:latin typeface="Arial"/>
              <a:cs typeface="Arial"/>
            </a:endParaRPr>
          </a:p>
          <a:p>
            <a:pPr marL="300355" marR="679450" indent="-283464">
              <a:lnSpc>
                <a:spcPct val="100000"/>
              </a:lnSpc>
              <a:spcBef>
                <a:spcPts val="605"/>
              </a:spcBef>
              <a:buClr>
                <a:srgbClr val="F4911E"/>
              </a:buClr>
              <a:buSzPct val="100000"/>
              <a:buFont typeface="Wingdings" panose="05000000000000000000" pitchFamily="2" charset="2"/>
              <a:buChar char="§"/>
              <a:tabLst>
                <a:tab pos="300355" algn="l"/>
                <a:tab pos="300990" algn="l"/>
              </a:tabLst>
            </a:pPr>
            <a:r>
              <a:rPr sz="1400" dirty="0">
                <a:solidFill>
                  <a:srgbClr val="606060"/>
                </a:solidFill>
                <a:latin typeface="Arial"/>
                <a:cs typeface="Arial"/>
              </a:rPr>
              <a:t>Our</a:t>
            </a:r>
            <a:r>
              <a:rPr sz="1400" spc="-10" dirty="0">
                <a:solidFill>
                  <a:srgbClr val="606060"/>
                </a:solidFill>
                <a:latin typeface="Arial"/>
                <a:cs typeface="Arial"/>
              </a:rPr>
              <a:t> </a:t>
            </a:r>
            <a:r>
              <a:rPr sz="1400" spc="-35" dirty="0">
                <a:solidFill>
                  <a:srgbClr val="606060"/>
                </a:solidFill>
                <a:latin typeface="Arial"/>
                <a:cs typeface="Arial"/>
              </a:rPr>
              <a:t>proprietary</a:t>
            </a:r>
            <a:r>
              <a:rPr sz="1400" spc="-110" dirty="0">
                <a:solidFill>
                  <a:srgbClr val="606060"/>
                </a:solidFill>
                <a:latin typeface="Arial"/>
                <a:cs typeface="Arial"/>
              </a:rPr>
              <a:t> </a:t>
            </a:r>
            <a:r>
              <a:rPr sz="1400" dirty="0">
                <a:solidFill>
                  <a:srgbClr val="606060"/>
                </a:solidFill>
                <a:latin typeface="Arial"/>
                <a:cs typeface="Arial"/>
              </a:rPr>
              <a:t>ESG</a:t>
            </a:r>
            <a:r>
              <a:rPr sz="1400" spc="80" dirty="0">
                <a:solidFill>
                  <a:srgbClr val="606060"/>
                </a:solidFill>
                <a:latin typeface="Arial"/>
                <a:cs typeface="Arial"/>
              </a:rPr>
              <a:t> </a:t>
            </a:r>
            <a:r>
              <a:rPr sz="1400" spc="-30" dirty="0">
                <a:solidFill>
                  <a:srgbClr val="606060"/>
                </a:solidFill>
                <a:latin typeface="Arial"/>
                <a:cs typeface="Arial"/>
              </a:rPr>
              <a:t>research</a:t>
            </a:r>
            <a:r>
              <a:rPr sz="1400" spc="-90" dirty="0">
                <a:solidFill>
                  <a:srgbClr val="606060"/>
                </a:solidFill>
                <a:latin typeface="Arial"/>
                <a:cs typeface="Arial"/>
              </a:rPr>
              <a:t> </a:t>
            </a:r>
            <a:r>
              <a:rPr sz="1400" spc="-35" dirty="0">
                <a:solidFill>
                  <a:srgbClr val="606060"/>
                </a:solidFill>
                <a:latin typeface="Arial"/>
                <a:cs typeface="Arial"/>
              </a:rPr>
              <a:t>methodology</a:t>
            </a:r>
            <a:r>
              <a:rPr sz="1400" spc="-120" dirty="0">
                <a:solidFill>
                  <a:srgbClr val="606060"/>
                </a:solidFill>
                <a:latin typeface="Arial"/>
                <a:cs typeface="Arial"/>
              </a:rPr>
              <a:t> </a:t>
            </a:r>
            <a:r>
              <a:rPr sz="1400" dirty="0">
                <a:solidFill>
                  <a:srgbClr val="606060"/>
                </a:solidFill>
                <a:latin typeface="Arial"/>
                <a:cs typeface="Arial"/>
              </a:rPr>
              <a:t>aims</a:t>
            </a:r>
            <a:r>
              <a:rPr sz="1400" spc="20" dirty="0">
                <a:solidFill>
                  <a:srgbClr val="606060"/>
                </a:solidFill>
                <a:latin typeface="Arial"/>
                <a:cs typeface="Arial"/>
              </a:rPr>
              <a:t> </a:t>
            </a:r>
            <a:r>
              <a:rPr sz="1400" dirty="0">
                <a:solidFill>
                  <a:srgbClr val="606060"/>
                </a:solidFill>
                <a:latin typeface="Arial"/>
                <a:cs typeface="Arial"/>
              </a:rPr>
              <a:t>to</a:t>
            </a:r>
            <a:r>
              <a:rPr sz="1400" spc="-15" dirty="0">
                <a:solidFill>
                  <a:srgbClr val="606060"/>
                </a:solidFill>
                <a:latin typeface="Arial"/>
                <a:cs typeface="Arial"/>
              </a:rPr>
              <a:t> </a:t>
            </a:r>
            <a:r>
              <a:rPr sz="1400" spc="-10" dirty="0">
                <a:solidFill>
                  <a:srgbClr val="606060"/>
                </a:solidFill>
                <a:latin typeface="Arial"/>
                <a:cs typeface="Arial"/>
              </a:rPr>
              <a:t>provide</a:t>
            </a:r>
            <a:r>
              <a:rPr sz="1400" spc="-15" dirty="0">
                <a:solidFill>
                  <a:srgbClr val="606060"/>
                </a:solidFill>
                <a:latin typeface="Arial"/>
                <a:cs typeface="Arial"/>
              </a:rPr>
              <a:t> </a:t>
            </a:r>
            <a:r>
              <a:rPr sz="1400" spc="-30" dirty="0">
                <a:solidFill>
                  <a:srgbClr val="606060"/>
                </a:solidFill>
                <a:latin typeface="Arial"/>
                <a:cs typeface="Arial"/>
              </a:rPr>
              <a:t>additional</a:t>
            </a:r>
            <a:r>
              <a:rPr sz="1400" spc="-55" dirty="0">
                <a:solidFill>
                  <a:srgbClr val="606060"/>
                </a:solidFill>
                <a:latin typeface="Arial"/>
                <a:cs typeface="Arial"/>
              </a:rPr>
              <a:t> </a:t>
            </a:r>
            <a:r>
              <a:rPr sz="1400" spc="-30" dirty="0">
                <a:solidFill>
                  <a:srgbClr val="606060"/>
                </a:solidFill>
                <a:latin typeface="Arial"/>
                <a:cs typeface="Arial"/>
              </a:rPr>
              <a:t>dimensions</a:t>
            </a:r>
            <a:r>
              <a:rPr sz="1400" spc="-55" dirty="0">
                <a:solidFill>
                  <a:srgbClr val="606060"/>
                </a:solidFill>
                <a:latin typeface="Arial"/>
                <a:cs typeface="Arial"/>
              </a:rPr>
              <a:t> </a:t>
            </a:r>
            <a:r>
              <a:rPr sz="1400" dirty="0">
                <a:solidFill>
                  <a:srgbClr val="606060"/>
                </a:solidFill>
                <a:latin typeface="Arial"/>
                <a:cs typeface="Arial"/>
              </a:rPr>
              <a:t>to</a:t>
            </a:r>
            <a:r>
              <a:rPr sz="1400" spc="5" dirty="0">
                <a:solidFill>
                  <a:srgbClr val="606060"/>
                </a:solidFill>
                <a:latin typeface="Arial"/>
                <a:cs typeface="Arial"/>
              </a:rPr>
              <a:t> </a:t>
            </a:r>
            <a:r>
              <a:rPr sz="1400" dirty="0">
                <a:solidFill>
                  <a:srgbClr val="606060"/>
                </a:solidFill>
                <a:latin typeface="Arial"/>
                <a:cs typeface="Arial"/>
              </a:rPr>
              <a:t>our</a:t>
            </a:r>
            <a:r>
              <a:rPr sz="1400" spc="-25" dirty="0">
                <a:solidFill>
                  <a:srgbClr val="606060"/>
                </a:solidFill>
                <a:latin typeface="Arial"/>
                <a:cs typeface="Arial"/>
              </a:rPr>
              <a:t> </a:t>
            </a:r>
            <a:r>
              <a:rPr sz="1400" spc="-45" dirty="0">
                <a:solidFill>
                  <a:srgbClr val="606060"/>
                </a:solidFill>
                <a:latin typeface="Arial"/>
                <a:cs typeface="Arial"/>
              </a:rPr>
              <a:t>understanding</a:t>
            </a:r>
            <a:r>
              <a:rPr sz="1400" spc="-155" dirty="0">
                <a:solidFill>
                  <a:srgbClr val="606060"/>
                </a:solidFill>
                <a:latin typeface="Arial"/>
                <a:cs typeface="Arial"/>
              </a:rPr>
              <a:t> </a:t>
            </a:r>
            <a:r>
              <a:rPr sz="1400" spc="-25" dirty="0">
                <a:solidFill>
                  <a:srgbClr val="606060"/>
                </a:solidFill>
                <a:latin typeface="Arial"/>
                <a:cs typeface="Arial"/>
              </a:rPr>
              <a:t>of </a:t>
            </a:r>
            <a:r>
              <a:rPr sz="1400" dirty="0">
                <a:solidFill>
                  <a:srgbClr val="606060"/>
                </a:solidFill>
                <a:latin typeface="Arial"/>
                <a:cs typeface="Arial"/>
              </a:rPr>
              <a:t>risks</a:t>
            </a:r>
            <a:r>
              <a:rPr sz="1400" spc="-70" dirty="0">
                <a:solidFill>
                  <a:srgbClr val="606060"/>
                </a:solidFill>
                <a:latin typeface="Arial"/>
                <a:cs typeface="Arial"/>
              </a:rPr>
              <a:t> </a:t>
            </a:r>
            <a:r>
              <a:rPr sz="1400" spc="-35" dirty="0">
                <a:solidFill>
                  <a:srgbClr val="606060"/>
                </a:solidFill>
                <a:latin typeface="Arial"/>
                <a:cs typeface="Arial"/>
              </a:rPr>
              <a:t>embedded</a:t>
            </a:r>
            <a:r>
              <a:rPr sz="1400" spc="-140" dirty="0">
                <a:solidFill>
                  <a:srgbClr val="606060"/>
                </a:solidFill>
                <a:latin typeface="Arial"/>
                <a:cs typeface="Arial"/>
              </a:rPr>
              <a:t> </a:t>
            </a:r>
            <a:r>
              <a:rPr sz="1400" dirty="0">
                <a:solidFill>
                  <a:srgbClr val="606060"/>
                </a:solidFill>
                <a:latin typeface="Arial"/>
                <a:cs typeface="Arial"/>
              </a:rPr>
              <a:t>in</a:t>
            </a:r>
            <a:r>
              <a:rPr sz="1400" spc="-30" dirty="0">
                <a:solidFill>
                  <a:srgbClr val="606060"/>
                </a:solidFill>
                <a:latin typeface="Arial"/>
                <a:cs typeface="Arial"/>
              </a:rPr>
              <a:t> </a:t>
            </a:r>
            <a:r>
              <a:rPr sz="1400" dirty="0">
                <a:solidFill>
                  <a:srgbClr val="606060"/>
                </a:solidFill>
                <a:latin typeface="Arial"/>
                <a:cs typeface="Arial"/>
              </a:rPr>
              <a:t>the</a:t>
            </a:r>
            <a:r>
              <a:rPr sz="1400" spc="-40" dirty="0">
                <a:solidFill>
                  <a:srgbClr val="606060"/>
                </a:solidFill>
                <a:latin typeface="Arial"/>
                <a:cs typeface="Arial"/>
              </a:rPr>
              <a:t> </a:t>
            </a:r>
            <a:r>
              <a:rPr sz="1400" spc="-20" dirty="0">
                <a:solidFill>
                  <a:srgbClr val="606060"/>
                </a:solidFill>
                <a:latin typeface="Arial"/>
                <a:cs typeface="Arial"/>
              </a:rPr>
              <a:t>bonds</a:t>
            </a:r>
            <a:r>
              <a:rPr sz="1400" spc="-70" dirty="0">
                <a:solidFill>
                  <a:srgbClr val="606060"/>
                </a:solidFill>
                <a:latin typeface="Arial"/>
                <a:cs typeface="Arial"/>
              </a:rPr>
              <a:t> </a:t>
            </a:r>
            <a:r>
              <a:rPr sz="1400" dirty="0">
                <a:solidFill>
                  <a:srgbClr val="606060"/>
                </a:solidFill>
                <a:latin typeface="Arial"/>
                <a:cs typeface="Arial"/>
              </a:rPr>
              <a:t>we</a:t>
            </a:r>
            <a:r>
              <a:rPr sz="1400" spc="-30" dirty="0">
                <a:solidFill>
                  <a:srgbClr val="606060"/>
                </a:solidFill>
                <a:latin typeface="Arial"/>
                <a:cs typeface="Arial"/>
              </a:rPr>
              <a:t> evaluate,</a:t>
            </a:r>
            <a:r>
              <a:rPr sz="1400" spc="-65" dirty="0">
                <a:solidFill>
                  <a:srgbClr val="606060"/>
                </a:solidFill>
                <a:latin typeface="Arial"/>
                <a:cs typeface="Arial"/>
              </a:rPr>
              <a:t> </a:t>
            </a:r>
            <a:r>
              <a:rPr sz="1400" dirty="0">
                <a:solidFill>
                  <a:srgbClr val="606060"/>
                </a:solidFill>
                <a:latin typeface="Arial"/>
                <a:cs typeface="Arial"/>
              </a:rPr>
              <a:t>while</a:t>
            </a:r>
            <a:r>
              <a:rPr sz="1400" spc="-15" dirty="0">
                <a:solidFill>
                  <a:srgbClr val="606060"/>
                </a:solidFill>
                <a:latin typeface="Arial"/>
                <a:cs typeface="Arial"/>
              </a:rPr>
              <a:t> </a:t>
            </a:r>
            <a:r>
              <a:rPr sz="1400" dirty="0">
                <a:solidFill>
                  <a:srgbClr val="606060"/>
                </a:solidFill>
                <a:latin typeface="Arial"/>
                <a:cs typeface="Arial"/>
              </a:rPr>
              <a:t>also</a:t>
            </a:r>
            <a:r>
              <a:rPr sz="1400" spc="-50" dirty="0">
                <a:solidFill>
                  <a:srgbClr val="606060"/>
                </a:solidFill>
                <a:latin typeface="Arial"/>
                <a:cs typeface="Arial"/>
              </a:rPr>
              <a:t> </a:t>
            </a:r>
            <a:r>
              <a:rPr sz="1400" spc="-30" dirty="0">
                <a:solidFill>
                  <a:srgbClr val="606060"/>
                </a:solidFill>
                <a:latin typeface="Arial"/>
                <a:cs typeface="Arial"/>
              </a:rPr>
              <a:t>allowing</a:t>
            </a:r>
            <a:r>
              <a:rPr sz="1400" spc="-35" dirty="0">
                <a:solidFill>
                  <a:srgbClr val="606060"/>
                </a:solidFill>
                <a:latin typeface="Arial"/>
                <a:cs typeface="Arial"/>
              </a:rPr>
              <a:t> </a:t>
            </a:r>
            <a:r>
              <a:rPr sz="1400" dirty="0">
                <a:solidFill>
                  <a:srgbClr val="606060"/>
                </a:solidFill>
                <a:latin typeface="Arial"/>
                <a:cs typeface="Arial"/>
              </a:rPr>
              <a:t>us</a:t>
            </a:r>
            <a:r>
              <a:rPr sz="1400" spc="-20" dirty="0">
                <a:solidFill>
                  <a:srgbClr val="606060"/>
                </a:solidFill>
                <a:latin typeface="Arial"/>
                <a:cs typeface="Arial"/>
              </a:rPr>
              <a:t> </a:t>
            </a:r>
            <a:r>
              <a:rPr sz="1400" dirty="0">
                <a:solidFill>
                  <a:srgbClr val="606060"/>
                </a:solidFill>
                <a:latin typeface="Arial"/>
                <a:cs typeface="Arial"/>
              </a:rPr>
              <a:t>to</a:t>
            </a:r>
            <a:r>
              <a:rPr sz="1400" spc="-40" dirty="0">
                <a:solidFill>
                  <a:srgbClr val="606060"/>
                </a:solidFill>
                <a:latin typeface="Arial"/>
                <a:cs typeface="Arial"/>
              </a:rPr>
              <a:t> </a:t>
            </a:r>
            <a:r>
              <a:rPr sz="1400" spc="-20" dirty="0">
                <a:solidFill>
                  <a:srgbClr val="606060"/>
                </a:solidFill>
                <a:latin typeface="Arial"/>
                <a:cs typeface="Arial"/>
              </a:rPr>
              <a:t>identify</a:t>
            </a:r>
            <a:r>
              <a:rPr sz="1400" spc="-100" dirty="0">
                <a:solidFill>
                  <a:srgbClr val="606060"/>
                </a:solidFill>
                <a:latin typeface="Arial"/>
                <a:cs typeface="Arial"/>
              </a:rPr>
              <a:t> </a:t>
            </a:r>
            <a:r>
              <a:rPr sz="1400" spc="-30" dirty="0">
                <a:solidFill>
                  <a:srgbClr val="606060"/>
                </a:solidFill>
                <a:latin typeface="Arial"/>
                <a:cs typeface="Arial"/>
              </a:rPr>
              <a:t>environmentally</a:t>
            </a:r>
            <a:r>
              <a:rPr sz="1400" spc="-25" dirty="0">
                <a:solidFill>
                  <a:srgbClr val="606060"/>
                </a:solidFill>
                <a:latin typeface="Arial"/>
                <a:cs typeface="Arial"/>
              </a:rPr>
              <a:t> </a:t>
            </a:r>
            <a:r>
              <a:rPr sz="1400" dirty="0">
                <a:solidFill>
                  <a:srgbClr val="606060"/>
                </a:solidFill>
                <a:latin typeface="Arial"/>
                <a:cs typeface="Arial"/>
              </a:rPr>
              <a:t>and</a:t>
            </a:r>
            <a:r>
              <a:rPr sz="1400" spc="-55" dirty="0">
                <a:solidFill>
                  <a:srgbClr val="606060"/>
                </a:solidFill>
                <a:latin typeface="Arial"/>
                <a:cs typeface="Arial"/>
              </a:rPr>
              <a:t> </a:t>
            </a:r>
            <a:r>
              <a:rPr sz="1400" spc="-10" dirty="0">
                <a:solidFill>
                  <a:srgbClr val="606060"/>
                </a:solidFill>
                <a:latin typeface="Arial"/>
                <a:cs typeface="Arial"/>
              </a:rPr>
              <a:t>socially </a:t>
            </a:r>
            <a:r>
              <a:rPr sz="1400" spc="-25" dirty="0">
                <a:solidFill>
                  <a:srgbClr val="606060"/>
                </a:solidFill>
                <a:latin typeface="Arial"/>
                <a:cs typeface="Arial"/>
              </a:rPr>
              <a:t>impactful</a:t>
            </a:r>
            <a:r>
              <a:rPr sz="1400" spc="-35" dirty="0">
                <a:solidFill>
                  <a:srgbClr val="606060"/>
                </a:solidFill>
                <a:latin typeface="Arial"/>
                <a:cs typeface="Arial"/>
              </a:rPr>
              <a:t> investments</a:t>
            </a:r>
            <a:r>
              <a:rPr sz="1400" spc="-90" dirty="0">
                <a:solidFill>
                  <a:srgbClr val="606060"/>
                </a:solidFill>
                <a:latin typeface="Arial"/>
                <a:cs typeface="Arial"/>
              </a:rPr>
              <a:t> </a:t>
            </a:r>
            <a:r>
              <a:rPr sz="1400" spc="-25" dirty="0">
                <a:solidFill>
                  <a:srgbClr val="606060"/>
                </a:solidFill>
                <a:latin typeface="Arial"/>
                <a:cs typeface="Arial"/>
              </a:rPr>
              <a:t>across</a:t>
            </a:r>
            <a:r>
              <a:rPr sz="1400" spc="-40" dirty="0">
                <a:solidFill>
                  <a:srgbClr val="606060"/>
                </a:solidFill>
                <a:latin typeface="Arial"/>
                <a:cs typeface="Arial"/>
              </a:rPr>
              <a:t> </a:t>
            </a:r>
            <a:r>
              <a:rPr sz="1400" dirty="0">
                <a:solidFill>
                  <a:srgbClr val="606060"/>
                </a:solidFill>
                <a:latin typeface="Arial"/>
                <a:cs typeface="Arial"/>
              </a:rPr>
              <a:t>a</a:t>
            </a:r>
            <a:r>
              <a:rPr sz="1400" spc="75" dirty="0">
                <a:solidFill>
                  <a:srgbClr val="606060"/>
                </a:solidFill>
                <a:latin typeface="Arial"/>
                <a:cs typeface="Arial"/>
              </a:rPr>
              <a:t> </a:t>
            </a:r>
            <a:r>
              <a:rPr sz="1400" spc="-20" dirty="0">
                <a:solidFill>
                  <a:srgbClr val="606060"/>
                </a:solidFill>
                <a:latin typeface="Arial"/>
                <a:cs typeface="Arial"/>
              </a:rPr>
              <a:t>diverse</a:t>
            </a:r>
            <a:r>
              <a:rPr sz="1400" spc="25" dirty="0">
                <a:solidFill>
                  <a:srgbClr val="606060"/>
                </a:solidFill>
                <a:latin typeface="Arial"/>
                <a:cs typeface="Arial"/>
              </a:rPr>
              <a:t> </a:t>
            </a:r>
            <a:r>
              <a:rPr sz="1400" spc="-35" dirty="0">
                <a:solidFill>
                  <a:srgbClr val="606060"/>
                </a:solidFill>
                <a:latin typeface="Arial"/>
                <a:cs typeface="Arial"/>
              </a:rPr>
              <a:t>opportunity</a:t>
            </a:r>
            <a:r>
              <a:rPr sz="1400" spc="-75" dirty="0">
                <a:solidFill>
                  <a:srgbClr val="606060"/>
                </a:solidFill>
                <a:latin typeface="Arial"/>
                <a:cs typeface="Arial"/>
              </a:rPr>
              <a:t> </a:t>
            </a:r>
            <a:r>
              <a:rPr sz="1400" spc="-20" dirty="0">
                <a:solidFill>
                  <a:srgbClr val="606060"/>
                </a:solidFill>
                <a:latin typeface="Arial"/>
                <a:cs typeface="Arial"/>
              </a:rPr>
              <a:t>set.</a:t>
            </a:r>
            <a:endParaRPr sz="1400" dirty="0">
              <a:latin typeface="Arial"/>
              <a:cs typeface="Arial"/>
            </a:endParaRPr>
          </a:p>
          <a:p>
            <a:pPr marL="300355" marR="594995" indent="-283464">
              <a:lnSpc>
                <a:spcPct val="100000"/>
              </a:lnSpc>
              <a:spcBef>
                <a:spcPts val="600"/>
              </a:spcBef>
              <a:buClr>
                <a:srgbClr val="F4911E"/>
              </a:buClr>
              <a:buSzPct val="100000"/>
              <a:buFont typeface="Wingdings" panose="05000000000000000000" pitchFamily="2" charset="2"/>
              <a:buChar char="§"/>
              <a:tabLst>
                <a:tab pos="300355" algn="l"/>
                <a:tab pos="300990" algn="l"/>
              </a:tabLst>
            </a:pPr>
            <a:r>
              <a:rPr sz="1400" dirty="0">
                <a:solidFill>
                  <a:srgbClr val="606060"/>
                </a:solidFill>
                <a:latin typeface="Arial"/>
                <a:cs typeface="Arial"/>
              </a:rPr>
              <a:t>As</a:t>
            </a:r>
            <a:r>
              <a:rPr sz="1400" spc="-10" dirty="0">
                <a:solidFill>
                  <a:srgbClr val="606060"/>
                </a:solidFill>
                <a:latin typeface="Arial"/>
                <a:cs typeface="Arial"/>
              </a:rPr>
              <a:t> </a:t>
            </a:r>
            <a:r>
              <a:rPr sz="1400" spc="-20" dirty="0">
                <a:solidFill>
                  <a:srgbClr val="606060"/>
                </a:solidFill>
                <a:latin typeface="Arial"/>
                <a:cs typeface="Arial"/>
              </a:rPr>
              <a:t>early</a:t>
            </a:r>
            <a:r>
              <a:rPr sz="1400" spc="-75" dirty="0">
                <a:solidFill>
                  <a:srgbClr val="606060"/>
                </a:solidFill>
                <a:latin typeface="Arial"/>
                <a:cs typeface="Arial"/>
              </a:rPr>
              <a:t> </a:t>
            </a:r>
            <a:r>
              <a:rPr sz="1400" spc="-35" dirty="0">
                <a:solidFill>
                  <a:srgbClr val="606060"/>
                </a:solidFill>
                <a:latin typeface="Arial"/>
                <a:cs typeface="Arial"/>
              </a:rPr>
              <a:t>adopters</a:t>
            </a:r>
            <a:r>
              <a:rPr sz="1400" spc="-125" dirty="0">
                <a:solidFill>
                  <a:srgbClr val="606060"/>
                </a:solidFill>
                <a:latin typeface="Arial"/>
                <a:cs typeface="Arial"/>
              </a:rPr>
              <a:t> </a:t>
            </a:r>
            <a:r>
              <a:rPr sz="1400" dirty="0">
                <a:solidFill>
                  <a:srgbClr val="606060"/>
                </a:solidFill>
                <a:latin typeface="Arial"/>
                <a:cs typeface="Arial"/>
              </a:rPr>
              <a:t>of</a:t>
            </a:r>
            <a:r>
              <a:rPr sz="1400" spc="-60" dirty="0">
                <a:solidFill>
                  <a:srgbClr val="606060"/>
                </a:solidFill>
                <a:latin typeface="Arial"/>
                <a:cs typeface="Arial"/>
              </a:rPr>
              <a:t> </a:t>
            </a:r>
            <a:r>
              <a:rPr sz="1400" dirty="0">
                <a:solidFill>
                  <a:srgbClr val="606060"/>
                </a:solidFill>
                <a:latin typeface="Arial"/>
                <a:cs typeface="Arial"/>
              </a:rPr>
              <a:t>the</a:t>
            </a:r>
            <a:r>
              <a:rPr sz="1400" spc="-45" dirty="0">
                <a:solidFill>
                  <a:srgbClr val="606060"/>
                </a:solidFill>
                <a:latin typeface="Arial"/>
                <a:cs typeface="Arial"/>
              </a:rPr>
              <a:t> </a:t>
            </a:r>
            <a:r>
              <a:rPr sz="1400" spc="-20" dirty="0">
                <a:solidFill>
                  <a:srgbClr val="606060"/>
                </a:solidFill>
                <a:latin typeface="Arial"/>
                <a:cs typeface="Arial"/>
              </a:rPr>
              <a:t>Green</a:t>
            </a:r>
            <a:r>
              <a:rPr sz="1400" spc="-70" dirty="0">
                <a:solidFill>
                  <a:srgbClr val="606060"/>
                </a:solidFill>
                <a:latin typeface="Arial"/>
                <a:cs typeface="Arial"/>
              </a:rPr>
              <a:t> </a:t>
            </a:r>
            <a:r>
              <a:rPr sz="1400" dirty="0">
                <a:solidFill>
                  <a:srgbClr val="606060"/>
                </a:solidFill>
                <a:latin typeface="Arial"/>
                <a:cs typeface="Arial"/>
              </a:rPr>
              <a:t>Bond</a:t>
            </a:r>
            <a:r>
              <a:rPr sz="1400" spc="-40" dirty="0">
                <a:solidFill>
                  <a:srgbClr val="606060"/>
                </a:solidFill>
                <a:latin typeface="Arial"/>
                <a:cs typeface="Arial"/>
              </a:rPr>
              <a:t> </a:t>
            </a:r>
            <a:r>
              <a:rPr sz="1400" spc="-20" dirty="0">
                <a:solidFill>
                  <a:srgbClr val="606060"/>
                </a:solidFill>
                <a:latin typeface="Arial"/>
                <a:cs typeface="Arial"/>
              </a:rPr>
              <a:t>Principles,</a:t>
            </a:r>
            <a:r>
              <a:rPr sz="1400" spc="-80" dirty="0">
                <a:solidFill>
                  <a:srgbClr val="606060"/>
                </a:solidFill>
                <a:latin typeface="Arial"/>
                <a:cs typeface="Arial"/>
              </a:rPr>
              <a:t> </a:t>
            </a:r>
            <a:r>
              <a:rPr sz="1400" dirty="0">
                <a:solidFill>
                  <a:srgbClr val="606060"/>
                </a:solidFill>
                <a:latin typeface="Arial"/>
                <a:cs typeface="Arial"/>
              </a:rPr>
              <a:t>we</a:t>
            </a:r>
            <a:r>
              <a:rPr sz="1400" spc="-20" dirty="0">
                <a:solidFill>
                  <a:srgbClr val="606060"/>
                </a:solidFill>
                <a:latin typeface="Arial"/>
                <a:cs typeface="Arial"/>
              </a:rPr>
              <a:t> </a:t>
            </a:r>
            <a:r>
              <a:rPr sz="1400" spc="-30" dirty="0">
                <a:solidFill>
                  <a:srgbClr val="606060"/>
                </a:solidFill>
                <a:latin typeface="Arial"/>
                <a:cs typeface="Arial"/>
              </a:rPr>
              <a:t>have</a:t>
            </a:r>
            <a:r>
              <a:rPr sz="1400" spc="-55" dirty="0">
                <a:solidFill>
                  <a:srgbClr val="606060"/>
                </a:solidFill>
                <a:latin typeface="Arial"/>
                <a:cs typeface="Arial"/>
              </a:rPr>
              <a:t> </a:t>
            </a:r>
            <a:r>
              <a:rPr sz="1400" spc="-10" dirty="0">
                <a:solidFill>
                  <a:srgbClr val="606060"/>
                </a:solidFill>
                <a:latin typeface="Arial"/>
                <a:cs typeface="Arial"/>
              </a:rPr>
              <a:t>built</a:t>
            </a:r>
            <a:r>
              <a:rPr sz="1400" spc="-60" dirty="0">
                <a:solidFill>
                  <a:srgbClr val="606060"/>
                </a:solidFill>
                <a:latin typeface="Arial"/>
                <a:cs typeface="Arial"/>
              </a:rPr>
              <a:t> </a:t>
            </a:r>
            <a:r>
              <a:rPr sz="1400" spc="-20" dirty="0">
                <a:solidFill>
                  <a:srgbClr val="606060"/>
                </a:solidFill>
                <a:latin typeface="Arial"/>
                <a:cs typeface="Arial"/>
              </a:rPr>
              <a:t>strong</a:t>
            </a:r>
            <a:r>
              <a:rPr sz="1400" spc="-80" dirty="0">
                <a:solidFill>
                  <a:srgbClr val="606060"/>
                </a:solidFill>
                <a:latin typeface="Arial"/>
                <a:cs typeface="Arial"/>
              </a:rPr>
              <a:t> </a:t>
            </a:r>
            <a:r>
              <a:rPr sz="1400" spc="-35" dirty="0">
                <a:solidFill>
                  <a:srgbClr val="606060"/>
                </a:solidFill>
                <a:latin typeface="Arial"/>
                <a:cs typeface="Arial"/>
              </a:rPr>
              <a:t>relationships</a:t>
            </a:r>
            <a:r>
              <a:rPr sz="1400" spc="-150" dirty="0">
                <a:solidFill>
                  <a:srgbClr val="606060"/>
                </a:solidFill>
                <a:latin typeface="Arial"/>
                <a:cs typeface="Arial"/>
              </a:rPr>
              <a:t> </a:t>
            </a:r>
            <a:r>
              <a:rPr sz="1400" dirty="0">
                <a:solidFill>
                  <a:srgbClr val="606060"/>
                </a:solidFill>
                <a:latin typeface="Arial"/>
                <a:cs typeface="Arial"/>
              </a:rPr>
              <a:t>with</a:t>
            </a:r>
            <a:r>
              <a:rPr sz="1400" spc="-5" dirty="0">
                <a:solidFill>
                  <a:srgbClr val="606060"/>
                </a:solidFill>
                <a:latin typeface="Arial"/>
                <a:cs typeface="Arial"/>
              </a:rPr>
              <a:t> </a:t>
            </a:r>
            <a:r>
              <a:rPr sz="1400" spc="-20" dirty="0">
                <a:solidFill>
                  <a:srgbClr val="606060"/>
                </a:solidFill>
                <a:latin typeface="Arial"/>
                <a:cs typeface="Arial"/>
              </a:rPr>
              <a:t>many</a:t>
            </a:r>
            <a:r>
              <a:rPr sz="1400" spc="-60" dirty="0">
                <a:solidFill>
                  <a:srgbClr val="606060"/>
                </a:solidFill>
                <a:latin typeface="Arial"/>
                <a:cs typeface="Arial"/>
              </a:rPr>
              <a:t> </a:t>
            </a:r>
            <a:r>
              <a:rPr sz="1400" dirty="0">
                <a:solidFill>
                  <a:srgbClr val="606060"/>
                </a:solidFill>
                <a:latin typeface="Arial"/>
                <a:cs typeface="Arial"/>
              </a:rPr>
              <a:t>of</a:t>
            </a:r>
            <a:r>
              <a:rPr sz="1400" spc="-35" dirty="0">
                <a:solidFill>
                  <a:srgbClr val="606060"/>
                </a:solidFill>
                <a:latin typeface="Arial"/>
                <a:cs typeface="Arial"/>
              </a:rPr>
              <a:t> </a:t>
            </a:r>
            <a:r>
              <a:rPr sz="1400" dirty="0">
                <a:solidFill>
                  <a:srgbClr val="606060"/>
                </a:solidFill>
                <a:latin typeface="Arial"/>
                <a:cs typeface="Arial"/>
              </a:rPr>
              <a:t>the</a:t>
            </a:r>
            <a:r>
              <a:rPr sz="1400" spc="-55" dirty="0">
                <a:solidFill>
                  <a:srgbClr val="606060"/>
                </a:solidFill>
                <a:latin typeface="Arial"/>
                <a:cs typeface="Arial"/>
              </a:rPr>
              <a:t> </a:t>
            </a:r>
            <a:r>
              <a:rPr sz="1400" spc="-10" dirty="0">
                <a:solidFill>
                  <a:srgbClr val="606060"/>
                </a:solidFill>
                <a:latin typeface="Arial"/>
                <a:cs typeface="Arial"/>
              </a:rPr>
              <a:t>world’s </a:t>
            </a:r>
            <a:r>
              <a:rPr sz="1400" spc="-30" dirty="0">
                <a:solidFill>
                  <a:srgbClr val="606060"/>
                </a:solidFill>
                <a:latin typeface="Arial"/>
                <a:cs typeface="Arial"/>
              </a:rPr>
              <a:t>leading</a:t>
            </a:r>
            <a:r>
              <a:rPr sz="1400" spc="-95" dirty="0">
                <a:solidFill>
                  <a:srgbClr val="606060"/>
                </a:solidFill>
                <a:latin typeface="Arial"/>
                <a:cs typeface="Arial"/>
              </a:rPr>
              <a:t> </a:t>
            </a:r>
            <a:r>
              <a:rPr sz="1400" spc="-35" dirty="0">
                <a:solidFill>
                  <a:srgbClr val="606060"/>
                </a:solidFill>
                <a:latin typeface="Arial"/>
                <a:cs typeface="Arial"/>
              </a:rPr>
              <a:t>labeled-bond</a:t>
            </a:r>
            <a:r>
              <a:rPr sz="1400" spc="-160" dirty="0">
                <a:solidFill>
                  <a:srgbClr val="606060"/>
                </a:solidFill>
                <a:latin typeface="Arial"/>
                <a:cs typeface="Arial"/>
              </a:rPr>
              <a:t> </a:t>
            </a:r>
            <a:r>
              <a:rPr sz="1400" spc="-20" dirty="0">
                <a:solidFill>
                  <a:srgbClr val="606060"/>
                </a:solidFill>
                <a:latin typeface="Arial"/>
                <a:cs typeface="Arial"/>
              </a:rPr>
              <a:t>issuers</a:t>
            </a:r>
            <a:r>
              <a:rPr sz="1400" spc="-60" dirty="0">
                <a:solidFill>
                  <a:srgbClr val="606060"/>
                </a:solidFill>
                <a:latin typeface="Arial"/>
                <a:cs typeface="Arial"/>
              </a:rPr>
              <a:t> </a:t>
            </a:r>
            <a:r>
              <a:rPr sz="1400" dirty="0">
                <a:solidFill>
                  <a:srgbClr val="606060"/>
                </a:solidFill>
                <a:latin typeface="Arial"/>
                <a:cs typeface="Arial"/>
              </a:rPr>
              <a:t>and</a:t>
            </a:r>
            <a:r>
              <a:rPr sz="1400" spc="-30" dirty="0">
                <a:solidFill>
                  <a:srgbClr val="606060"/>
                </a:solidFill>
                <a:latin typeface="Arial"/>
                <a:cs typeface="Arial"/>
              </a:rPr>
              <a:t> </a:t>
            </a:r>
            <a:r>
              <a:rPr sz="1400" spc="-45" dirty="0">
                <a:solidFill>
                  <a:srgbClr val="606060"/>
                </a:solidFill>
                <a:latin typeface="Arial"/>
                <a:cs typeface="Arial"/>
              </a:rPr>
              <a:t>underwriters,</a:t>
            </a:r>
            <a:r>
              <a:rPr sz="1400" spc="-150" dirty="0">
                <a:solidFill>
                  <a:srgbClr val="606060"/>
                </a:solidFill>
                <a:latin typeface="Arial"/>
                <a:cs typeface="Arial"/>
              </a:rPr>
              <a:t> </a:t>
            </a:r>
            <a:r>
              <a:rPr sz="1400" dirty="0">
                <a:solidFill>
                  <a:srgbClr val="606060"/>
                </a:solidFill>
                <a:latin typeface="Arial"/>
                <a:cs typeface="Arial"/>
              </a:rPr>
              <a:t>which</a:t>
            </a:r>
            <a:r>
              <a:rPr sz="1400" spc="25" dirty="0">
                <a:solidFill>
                  <a:srgbClr val="606060"/>
                </a:solidFill>
                <a:latin typeface="Arial"/>
                <a:cs typeface="Arial"/>
              </a:rPr>
              <a:t> </a:t>
            </a:r>
            <a:r>
              <a:rPr sz="1400" spc="-10" dirty="0">
                <a:solidFill>
                  <a:srgbClr val="606060"/>
                </a:solidFill>
                <a:latin typeface="Arial"/>
                <a:cs typeface="Arial"/>
              </a:rPr>
              <a:t>helps</a:t>
            </a:r>
            <a:r>
              <a:rPr sz="1400" spc="-50" dirty="0">
                <a:solidFill>
                  <a:srgbClr val="606060"/>
                </a:solidFill>
                <a:latin typeface="Arial"/>
                <a:cs typeface="Arial"/>
              </a:rPr>
              <a:t> </a:t>
            </a:r>
            <a:r>
              <a:rPr sz="1400" dirty="0">
                <a:solidFill>
                  <a:srgbClr val="606060"/>
                </a:solidFill>
                <a:latin typeface="Arial"/>
                <a:cs typeface="Arial"/>
              </a:rPr>
              <a:t>us</a:t>
            </a:r>
            <a:r>
              <a:rPr sz="1400" spc="20" dirty="0">
                <a:solidFill>
                  <a:srgbClr val="606060"/>
                </a:solidFill>
                <a:latin typeface="Arial"/>
                <a:cs typeface="Arial"/>
              </a:rPr>
              <a:t> </a:t>
            </a:r>
            <a:r>
              <a:rPr sz="1400" dirty="0">
                <a:solidFill>
                  <a:srgbClr val="606060"/>
                </a:solidFill>
                <a:latin typeface="Arial"/>
                <a:cs typeface="Arial"/>
              </a:rPr>
              <a:t>gain</a:t>
            </a:r>
            <a:r>
              <a:rPr sz="1400" spc="-30" dirty="0">
                <a:solidFill>
                  <a:srgbClr val="606060"/>
                </a:solidFill>
                <a:latin typeface="Arial"/>
                <a:cs typeface="Arial"/>
              </a:rPr>
              <a:t> </a:t>
            </a:r>
            <a:r>
              <a:rPr sz="1400" spc="-25" dirty="0">
                <a:solidFill>
                  <a:srgbClr val="606060"/>
                </a:solidFill>
                <a:latin typeface="Arial"/>
                <a:cs typeface="Arial"/>
              </a:rPr>
              <a:t>access</a:t>
            </a:r>
            <a:r>
              <a:rPr sz="1400" spc="-70" dirty="0">
                <a:solidFill>
                  <a:srgbClr val="606060"/>
                </a:solidFill>
                <a:latin typeface="Arial"/>
                <a:cs typeface="Arial"/>
              </a:rPr>
              <a:t> </a:t>
            </a:r>
            <a:r>
              <a:rPr sz="1400" dirty="0">
                <a:solidFill>
                  <a:srgbClr val="606060"/>
                </a:solidFill>
                <a:latin typeface="Arial"/>
                <a:cs typeface="Arial"/>
              </a:rPr>
              <a:t>to </a:t>
            </a:r>
            <a:r>
              <a:rPr sz="1400" spc="-30" dirty="0">
                <a:solidFill>
                  <a:srgbClr val="606060"/>
                </a:solidFill>
                <a:latin typeface="Arial"/>
                <a:cs typeface="Arial"/>
              </a:rPr>
              <a:t>new-</a:t>
            </a:r>
            <a:r>
              <a:rPr sz="1400" spc="-10" dirty="0">
                <a:solidFill>
                  <a:srgbClr val="606060"/>
                </a:solidFill>
                <a:latin typeface="Arial"/>
                <a:cs typeface="Arial"/>
              </a:rPr>
              <a:t>issue</a:t>
            </a:r>
            <a:r>
              <a:rPr sz="1400" spc="-55" dirty="0">
                <a:solidFill>
                  <a:srgbClr val="606060"/>
                </a:solidFill>
                <a:latin typeface="Arial"/>
                <a:cs typeface="Arial"/>
              </a:rPr>
              <a:t> </a:t>
            </a:r>
            <a:r>
              <a:rPr sz="1400" spc="-10" dirty="0">
                <a:solidFill>
                  <a:srgbClr val="606060"/>
                </a:solidFill>
                <a:latin typeface="Arial"/>
                <a:cs typeface="Arial"/>
              </a:rPr>
              <a:t>inventory.</a:t>
            </a:r>
            <a:endParaRPr sz="1400" dirty="0">
              <a:latin typeface="Arial"/>
              <a:cs typeface="Arial"/>
            </a:endParaRPr>
          </a:p>
          <a:p>
            <a:pPr marL="300355" indent="-283464">
              <a:lnSpc>
                <a:spcPct val="100000"/>
              </a:lnSpc>
              <a:spcBef>
                <a:spcPts val="600"/>
              </a:spcBef>
              <a:buClr>
                <a:srgbClr val="F4911E"/>
              </a:buClr>
              <a:buSzPct val="100000"/>
              <a:buFont typeface="Wingdings" panose="05000000000000000000" pitchFamily="2" charset="2"/>
              <a:buChar char="§"/>
              <a:tabLst>
                <a:tab pos="300355" algn="l"/>
                <a:tab pos="300990" algn="l"/>
              </a:tabLst>
            </a:pPr>
            <a:r>
              <a:rPr sz="1400" dirty="0">
                <a:solidFill>
                  <a:srgbClr val="606060"/>
                </a:solidFill>
                <a:latin typeface="Arial"/>
                <a:cs typeface="Arial"/>
              </a:rPr>
              <a:t>Our</a:t>
            </a:r>
            <a:r>
              <a:rPr sz="1400" spc="-45" dirty="0">
                <a:solidFill>
                  <a:srgbClr val="606060"/>
                </a:solidFill>
                <a:latin typeface="Arial"/>
                <a:cs typeface="Arial"/>
              </a:rPr>
              <a:t> concentrated</a:t>
            </a:r>
            <a:r>
              <a:rPr sz="1400" spc="-175" dirty="0">
                <a:solidFill>
                  <a:srgbClr val="606060"/>
                </a:solidFill>
                <a:latin typeface="Arial"/>
                <a:cs typeface="Arial"/>
              </a:rPr>
              <a:t> </a:t>
            </a:r>
            <a:r>
              <a:rPr sz="1400" dirty="0">
                <a:solidFill>
                  <a:srgbClr val="606060"/>
                </a:solidFill>
                <a:latin typeface="Arial"/>
                <a:cs typeface="Arial"/>
              </a:rPr>
              <a:t>and</a:t>
            </a:r>
            <a:r>
              <a:rPr sz="1400" spc="-30" dirty="0">
                <a:solidFill>
                  <a:srgbClr val="606060"/>
                </a:solidFill>
                <a:latin typeface="Arial"/>
                <a:cs typeface="Arial"/>
              </a:rPr>
              <a:t> </a:t>
            </a:r>
            <a:r>
              <a:rPr sz="1400" dirty="0">
                <a:solidFill>
                  <a:srgbClr val="606060"/>
                </a:solidFill>
                <a:latin typeface="Arial"/>
                <a:cs typeface="Arial"/>
              </a:rPr>
              <a:t>active</a:t>
            </a:r>
            <a:r>
              <a:rPr sz="1400" spc="-10" dirty="0">
                <a:solidFill>
                  <a:srgbClr val="606060"/>
                </a:solidFill>
                <a:latin typeface="Arial"/>
                <a:cs typeface="Arial"/>
              </a:rPr>
              <a:t> </a:t>
            </a:r>
            <a:r>
              <a:rPr sz="1400" spc="-35" dirty="0">
                <a:solidFill>
                  <a:srgbClr val="606060"/>
                </a:solidFill>
                <a:latin typeface="Arial"/>
                <a:cs typeface="Arial"/>
              </a:rPr>
              <a:t>approach</a:t>
            </a:r>
            <a:r>
              <a:rPr sz="1400" spc="-145" dirty="0">
                <a:solidFill>
                  <a:srgbClr val="606060"/>
                </a:solidFill>
                <a:latin typeface="Arial"/>
                <a:cs typeface="Arial"/>
              </a:rPr>
              <a:t> </a:t>
            </a:r>
            <a:r>
              <a:rPr sz="1400" dirty="0">
                <a:solidFill>
                  <a:srgbClr val="606060"/>
                </a:solidFill>
                <a:latin typeface="Arial"/>
                <a:cs typeface="Arial"/>
              </a:rPr>
              <a:t>help</a:t>
            </a:r>
            <a:r>
              <a:rPr sz="1400" spc="-20" dirty="0">
                <a:solidFill>
                  <a:srgbClr val="606060"/>
                </a:solidFill>
                <a:latin typeface="Arial"/>
                <a:cs typeface="Arial"/>
              </a:rPr>
              <a:t> </a:t>
            </a:r>
            <a:r>
              <a:rPr sz="1400" dirty="0">
                <a:solidFill>
                  <a:srgbClr val="606060"/>
                </a:solidFill>
                <a:latin typeface="Arial"/>
                <a:cs typeface="Arial"/>
              </a:rPr>
              <a:t>deliver</a:t>
            </a:r>
            <a:r>
              <a:rPr sz="1400" spc="-20" dirty="0">
                <a:solidFill>
                  <a:srgbClr val="606060"/>
                </a:solidFill>
                <a:latin typeface="Arial"/>
                <a:cs typeface="Arial"/>
              </a:rPr>
              <a:t> </a:t>
            </a:r>
            <a:r>
              <a:rPr sz="1400" spc="-35" dirty="0">
                <a:solidFill>
                  <a:srgbClr val="606060"/>
                </a:solidFill>
                <a:latin typeface="Arial"/>
                <a:cs typeface="Arial"/>
              </a:rPr>
              <a:t>repeatable</a:t>
            </a:r>
            <a:r>
              <a:rPr sz="1400" spc="-125" dirty="0">
                <a:solidFill>
                  <a:srgbClr val="606060"/>
                </a:solidFill>
                <a:latin typeface="Arial"/>
                <a:cs typeface="Arial"/>
              </a:rPr>
              <a:t> </a:t>
            </a:r>
            <a:r>
              <a:rPr sz="1400" spc="-30" dirty="0">
                <a:solidFill>
                  <a:srgbClr val="606060"/>
                </a:solidFill>
                <a:latin typeface="Arial"/>
                <a:cs typeface="Arial"/>
              </a:rPr>
              <a:t>outcomes</a:t>
            </a:r>
            <a:r>
              <a:rPr sz="1400" spc="-140" dirty="0">
                <a:solidFill>
                  <a:srgbClr val="606060"/>
                </a:solidFill>
                <a:latin typeface="Arial"/>
                <a:cs typeface="Arial"/>
              </a:rPr>
              <a:t> </a:t>
            </a:r>
            <a:r>
              <a:rPr sz="1400" dirty="0">
                <a:solidFill>
                  <a:srgbClr val="606060"/>
                </a:solidFill>
                <a:latin typeface="Arial"/>
                <a:cs typeface="Arial"/>
              </a:rPr>
              <a:t>and</a:t>
            </a:r>
            <a:r>
              <a:rPr sz="1400" spc="-30" dirty="0">
                <a:solidFill>
                  <a:srgbClr val="606060"/>
                </a:solidFill>
                <a:latin typeface="Arial"/>
                <a:cs typeface="Arial"/>
              </a:rPr>
              <a:t> </a:t>
            </a:r>
            <a:r>
              <a:rPr sz="1400" spc="-45" dirty="0">
                <a:solidFill>
                  <a:srgbClr val="606060"/>
                </a:solidFill>
                <a:latin typeface="Arial"/>
                <a:cs typeface="Arial"/>
              </a:rPr>
              <a:t>outperformance</a:t>
            </a:r>
            <a:r>
              <a:rPr sz="1400" spc="-170" dirty="0">
                <a:solidFill>
                  <a:srgbClr val="606060"/>
                </a:solidFill>
                <a:latin typeface="Arial"/>
                <a:cs typeface="Arial"/>
              </a:rPr>
              <a:t> </a:t>
            </a:r>
            <a:r>
              <a:rPr sz="1400" dirty="0">
                <a:solidFill>
                  <a:srgbClr val="606060"/>
                </a:solidFill>
                <a:latin typeface="Arial"/>
                <a:cs typeface="Arial"/>
              </a:rPr>
              <a:t>over </a:t>
            </a:r>
            <a:r>
              <a:rPr sz="1400" spc="-10" dirty="0">
                <a:solidFill>
                  <a:srgbClr val="606060"/>
                </a:solidFill>
                <a:latin typeface="Arial"/>
                <a:cs typeface="Arial"/>
              </a:rPr>
              <a:t>time.</a:t>
            </a:r>
            <a:endParaRPr sz="1400" dirty="0">
              <a:latin typeface="Arial"/>
              <a:cs typeface="Arial"/>
            </a:endParaRPr>
          </a:p>
          <a:p>
            <a:pPr marL="300355" marR="631825" indent="-283464">
              <a:lnSpc>
                <a:spcPct val="100000"/>
              </a:lnSpc>
              <a:spcBef>
                <a:spcPts val="600"/>
              </a:spcBef>
              <a:buClr>
                <a:srgbClr val="F4911E"/>
              </a:buClr>
              <a:buSzPct val="100000"/>
              <a:buFont typeface="Wingdings" panose="05000000000000000000" pitchFamily="2" charset="2"/>
              <a:buChar char="§"/>
              <a:tabLst>
                <a:tab pos="300355" algn="l"/>
                <a:tab pos="300990" algn="l"/>
              </a:tabLst>
            </a:pPr>
            <a:r>
              <a:rPr sz="1400" dirty="0">
                <a:solidFill>
                  <a:srgbClr val="606060"/>
                </a:solidFill>
                <a:latin typeface="Arial"/>
                <a:cs typeface="Arial"/>
              </a:rPr>
              <a:t>With</a:t>
            </a:r>
            <a:r>
              <a:rPr sz="1400" spc="-45" dirty="0">
                <a:solidFill>
                  <a:srgbClr val="606060"/>
                </a:solidFill>
                <a:latin typeface="Arial"/>
                <a:cs typeface="Arial"/>
              </a:rPr>
              <a:t> </a:t>
            </a:r>
            <a:r>
              <a:rPr sz="1400" spc="-30" dirty="0">
                <a:solidFill>
                  <a:srgbClr val="606060"/>
                </a:solidFill>
                <a:latin typeface="Arial"/>
                <a:cs typeface="Arial"/>
              </a:rPr>
              <a:t>experience</a:t>
            </a:r>
            <a:r>
              <a:rPr sz="1400" spc="-45" dirty="0">
                <a:solidFill>
                  <a:srgbClr val="606060"/>
                </a:solidFill>
                <a:latin typeface="Arial"/>
                <a:cs typeface="Arial"/>
              </a:rPr>
              <a:t> </a:t>
            </a:r>
            <a:r>
              <a:rPr sz="1400" spc="-35" dirty="0">
                <a:solidFill>
                  <a:srgbClr val="606060"/>
                </a:solidFill>
                <a:latin typeface="Arial"/>
                <a:cs typeface="Arial"/>
              </a:rPr>
              <a:t>managing</a:t>
            </a:r>
            <a:r>
              <a:rPr sz="1400" spc="-75" dirty="0">
                <a:solidFill>
                  <a:srgbClr val="606060"/>
                </a:solidFill>
                <a:latin typeface="Arial"/>
                <a:cs typeface="Arial"/>
              </a:rPr>
              <a:t> </a:t>
            </a:r>
            <a:r>
              <a:rPr sz="1400" dirty="0">
                <a:solidFill>
                  <a:srgbClr val="606060"/>
                </a:solidFill>
                <a:latin typeface="Arial"/>
                <a:cs typeface="Arial"/>
              </a:rPr>
              <a:t>a</a:t>
            </a:r>
            <a:r>
              <a:rPr sz="1400" spc="5" dirty="0">
                <a:solidFill>
                  <a:srgbClr val="606060"/>
                </a:solidFill>
                <a:latin typeface="Arial"/>
                <a:cs typeface="Arial"/>
              </a:rPr>
              <a:t> </a:t>
            </a:r>
            <a:r>
              <a:rPr sz="1400" spc="-20" dirty="0">
                <a:solidFill>
                  <a:srgbClr val="606060"/>
                </a:solidFill>
                <a:latin typeface="Arial"/>
                <a:cs typeface="Arial"/>
              </a:rPr>
              <a:t>range</a:t>
            </a:r>
            <a:r>
              <a:rPr sz="1400" spc="-65" dirty="0">
                <a:solidFill>
                  <a:srgbClr val="606060"/>
                </a:solidFill>
                <a:latin typeface="Arial"/>
                <a:cs typeface="Arial"/>
              </a:rPr>
              <a:t> </a:t>
            </a:r>
            <a:r>
              <a:rPr sz="1400" dirty="0">
                <a:solidFill>
                  <a:srgbClr val="606060"/>
                </a:solidFill>
                <a:latin typeface="Arial"/>
                <a:cs typeface="Arial"/>
              </a:rPr>
              <a:t>of</a:t>
            </a:r>
            <a:r>
              <a:rPr sz="1400" spc="-20" dirty="0">
                <a:solidFill>
                  <a:srgbClr val="606060"/>
                </a:solidFill>
                <a:latin typeface="Arial"/>
                <a:cs typeface="Arial"/>
              </a:rPr>
              <a:t> </a:t>
            </a:r>
            <a:r>
              <a:rPr sz="1400" spc="-35" dirty="0">
                <a:solidFill>
                  <a:srgbClr val="606060"/>
                </a:solidFill>
                <a:latin typeface="Arial"/>
                <a:cs typeface="Arial"/>
              </a:rPr>
              <a:t>investment</a:t>
            </a:r>
            <a:r>
              <a:rPr sz="1400" spc="-110" dirty="0">
                <a:solidFill>
                  <a:srgbClr val="606060"/>
                </a:solidFill>
                <a:latin typeface="Arial"/>
                <a:cs typeface="Arial"/>
              </a:rPr>
              <a:t> </a:t>
            </a:r>
            <a:r>
              <a:rPr sz="1400" spc="-30" dirty="0">
                <a:solidFill>
                  <a:srgbClr val="606060"/>
                </a:solidFill>
                <a:latin typeface="Arial"/>
                <a:cs typeface="Arial"/>
              </a:rPr>
              <a:t>strategies,</a:t>
            </a:r>
            <a:r>
              <a:rPr sz="1400" spc="-75" dirty="0">
                <a:solidFill>
                  <a:srgbClr val="606060"/>
                </a:solidFill>
                <a:latin typeface="Arial"/>
                <a:cs typeface="Arial"/>
              </a:rPr>
              <a:t> </a:t>
            </a:r>
            <a:r>
              <a:rPr sz="1400" dirty="0">
                <a:solidFill>
                  <a:srgbClr val="606060"/>
                </a:solidFill>
                <a:latin typeface="Arial"/>
                <a:cs typeface="Arial"/>
              </a:rPr>
              <a:t>we can</a:t>
            </a:r>
            <a:r>
              <a:rPr sz="1400" spc="-25" dirty="0">
                <a:solidFill>
                  <a:srgbClr val="606060"/>
                </a:solidFill>
                <a:latin typeface="Arial"/>
                <a:cs typeface="Arial"/>
              </a:rPr>
              <a:t> </a:t>
            </a:r>
            <a:r>
              <a:rPr sz="1400" spc="-30" dirty="0">
                <a:solidFill>
                  <a:srgbClr val="606060"/>
                </a:solidFill>
                <a:latin typeface="Arial"/>
                <a:cs typeface="Arial"/>
              </a:rPr>
              <a:t>customize</a:t>
            </a:r>
            <a:r>
              <a:rPr sz="1400" spc="-75" dirty="0">
                <a:solidFill>
                  <a:srgbClr val="606060"/>
                </a:solidFill>
                <a:latin typeface="Arial"/>
                <a:cs typeface="Arial"/>
              </a:rPr>
              <a:t> </a:t>
            </a:r>
            <a:r>
              <a:rPr sz="1400" spc="-30" dirty="0">
                <a:solidFill>
                  <a:srgbClr val="606060"/>
                </a:solidFill>
                <a:latin typeface="Arial"/>
                <a:cs typeface="Arial"/>
              </a:rPr>
              <a:t>portfolios</a:t>
            </a:r>
            <a:r>
              <a:rPr sz="1400" spc="-70" dirty="0">
                <a:solidFill>
                  <a:srgbClr val="606060"/>
                </a:solidFill>
                <a:latin typeface="Arial"/>
                <a:cs typeface="Arial"/>
              </a:rPr>
              <a:t> </a:t>
            </a:r>
            <a:r>
              <a:rPr sz="1400" dirty="0">
                <a:solidFill>
                  <a:srgbClr val="606060"/>
                </a:solidFill>
                <a:latin typeface="Arial"/>
                <a:cs typeface="Arial"/>
              </a:rPr>
              <a:t>to</a:t>
            </a:r>
            <a:r>
              <a:rPr sz="1400" spc="-5" dirty="0">
                <a:solidFill>
                  <a:srgbClr val="606060"/>
                </a:solidFill>
                <a:latin typeface="Arial"/>
                <a:cs typeface="Arial"/>
              </a:rPr>
              <a:t> </a:t>
            </a:r>
            <a:r>
              <a:rPr sz="1400" dirty="0">
                <a:solidFill>
                  <a:srgbClr val="606060"/>
                </a:solidFill>
                <a:latin typeface="Arial"/>
                <a:cs typeface="Arial"/>
              </a:rPr>
              <a:t>meet</a:t>
            </a:r>
            <a:r>
              <a:rPr sz="1400" spc="-50" dirty="0">
                <a:solidFill>
                  <a:srgbClr val="606060"/>
                </a:solidFill>
                <a:latin typeface="Arial"/>
                <a:cs typeface="Arial"/>
              </a:rPr>
              <a:t> </a:t>
            </a:r>
            <a:r>
              <a:rPr sz="1400" dirty="0">
                <a:solidFill>
                  <a:srgbClr val="606060"/>
                </a:solidFill>
                <a:latin typeface="Arial"/>
                <a:cs typeface="Arial"/>
              </a:rPr>
              <a:t>a</a:t>
            </a:r>
            <a:r>
              <a:rPr sz="1400" spc="5" dirty="0">
                <a:solidFill>
                  <a:srgbClr val="606060"/>
                </a:solidFill>
                <a:latin typeface="Arial"/>
                <a:cs typeface="Arial"/>
              </a:rPr>
              <a:t> </a:t>
            </a:r>
            <a:r>
              <a:rPr sz="1400" spc="-10" dirty="0">
                <a:solidFill>
                  <a:srgbClr val="606060"/>
                </a:solidFill>
                <a:latin typeface="Arial"/>
                <a:cs typeface="Arial"/>
              </a:rPr>
              <a:t>client’s </a:t>
            </a:r>
            <a:r>
              <a:rPr sz="1400" dirty="0">
                <a:solidFill>
                  <a:srgbClr val="606060"/>
                </a:solidFill>
                <a:latin typeface="Arial"/>
                <a:cs typeface="Arial"/>
              </a:rPr>
              <a:t>risk</a:t>
            </a:r>
            <a:r>
              <a:rPr sz="1400" spc="-40" dirty="0">
                <a:solidFill>
                  <a:srgbClr val="606060"/>
                </a:solidFill>
                <a:latin typeface="Arial"/>
                <a:cs typeface="Arial"/>
              </a:rPr>
              <a:t> </a:t>
            </a:r>
            <a:r>
              <a:rPr sz="1400" spc="-35" dirty="0">
                <a:solidFill>
                  <a:srgbClr val="606060"/>
                </a:solidFill>
                <a:latin typeface="Arial"/>
                <a:cs typeface="Arial"/>
              </a:rPr>
              <a:t>tolerance,</a:t>
            </a:r>
            <a:r>
              <a:rPr sz="1400" spc="-120" dirty="0">
                <a:solidFill>
                  <a:srgbClr val="606060"/>
                </a:solidFill>
                <a:latin typeface="Arial"/>
                <a:cs typeface="Arial"/>
              </a:rPr>
              <a:t> </a:t>
            </a:r>
            <a:r>
              <a:rPr sz="1400" spc="-20" dirty="0">
                <a:solidFill>
                  <a:srgbClr val="606060"/>
                </a:solidFill>
                <a:latin typeface="Arial"/>
                <a:cs typeface="Arial"/>
              </a:rPr>
              <a:t>liquidity</a:t>
            </a:r>
            <a:r>
              <a:rPr sz="1400" spc="-40" dirty="0">
                <a:solidFill>
                  <a:srgbClr val="606060"/>
                </a:solidFill>
                <a:latin typeface="Arial"/>
                <a:cs typeface="Arial"/>
              </a:rPr>
              <a:t> </a:t>
            </a:r>
            <a:r>
              <a:rPr sz="1400" spc="-20" dirty="0">
                <a:solidFill>
                  <a:srgbClr val="606060"/>
                </a:solidFill>
                <a:latin typeface="Arial"/>
                <a:cs typeface="Arial"/>
              </a:rPr>
              <a:t>needs</a:t>
            </a:r>
            <a:r>
              <a:rPr sz="1400" spc="-70" dirty="0">
                <a:solidFill>
                  <a:srgbClr val="606060"/>
                </a:solidFill>
                <a:latin typeface="Arial"/>
                <a:cs typeface="Arial"/>
              </a:rPr>
              <a:t> </a:t>
            </a:r>
            <a:r>
              <a:rPr sz="1400" dirty="0">
                <a:solidFill>
                  <a:srgbClr val="606060"/>
                </a:solidFill>
                <a:latin typeface="Arial"/>
                <a:cs typeface="Arial"/>
              </a:rPr>
              <a:t>and</a:t>
            </a:r>
            <a:r>
              <a:rPr sz="1400" spc="-35" dirty="0">
                <a:solidFill>
                  <a:srgbClr val="606060"/>
                </a:solidFill>
                <a:latin typeface="Arial"/>
                <a:cs typeface="Arial"/>
              </a:rPr>
              <a:t> </a:t>
            </a:r>
            <a:r>
              <a:rPr sz="1400" spc="-20" dirty="0">
                <a:solidFill>
                  <a:srgbClr val="606060"/>
                </a:solidFill>
                <a:latin typeface="Arial"/>
                <a:cs typeface="Arial"/>
              </a:rPr>
              <a:t>return</a:t>
            </a:r>
            <a:r>
              <a:rPr sz="1400" spc="-80" dirty="0">
                <a:solidFill>
                  <a:srgbClr val="606060"/>
                </a:solidFill>
                <a:latin typeface="Arial"/>
                <a:cs typeface="Arial"/>
              </a:rPr>
              <a:t> </a:t>
            </a:r>
            <a:r>
              <a:rPr sz="1400" spc="-10" dirty="0">
                <a:solidFill>
                  <a:srgbClr val="606060"/>
                </a:solidFill>
                <a:latin typeface="Arial"/>
                <a:cs typeface="Arial"/>
              </a:rPr>
              <a:t>expectations.</a:t>
            </a:r>
            <a:endParaRPr sz="1400" dirty="0">
              <a:latin typeface="Arial"/>
              <a:cs typeface="Arial"/>
            </a:endParaRPr>
          </a:p>
        </p:txBody>
      </p:sp>
      <p:sp>
        <p:nvSpPr>
          <p:cNvPr id="6" name="Slide Number Placeholder 3">
            <a:extLst>
              <a:ext uri="{FF2B5EF4-FFF2-40B4-BE49-F238E27FC236}">
                <a16:creationId xmlns:a16="http://schemas.microsoft.com/office/drawing/2014/main" id="{9AD774FF-A3DB-42A6-A3E8-68D1DE9A3ED6}"/>
              </a:ext>
            </a:extLst>
          </p:cNvPr>
          <p:cNvSpPr txBox="1">
            <a:spLocks/>
          </p:cNvSpPr>
          <p:nvPr/>
        </p:nvSpPr>
        <p:spPr>
          <a:xfrm>
            <a:off x="7256145" y="7203865"/>
            <a:ext cx="2535555" cy="413808"/>
          </a:xfrm>
          <a:prstGeom prst="rect">
            <a:avLst/>
          </a:prstGeom>
        </p:spPr>
        <p:txBody>
          <a:bodyPr/>
          <a:lstStyle>
            <a:defPPr>
              <a:defRPr lang="en-US"/>
            </a:defPPr>
            <a:lvl1pPr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1pPr>
            <a:lvl2pPr marL="474208"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2pPr>
            <a:lvl3pPr marL="948416"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3pPr>
            <a:lvl4pPr marL="1422624"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4pPr>
            <a:lvl5pPr marL="1896831" algn="l" rtl="0" fontAlgn="base">
              <a:spcBef>
                <a:spcPct val="0"/>
              </a:spcBef>
              <a:spcAft>
                <a:spcPct val="0"/>
              </a:spcAft>
              <a:defRPr sz="2074" kern="1200">
                <a:solidFill>
                  <a:schemeClr val="tx1"/>
                </a:solidFill>
                <a:latin typeface="Times New Roman" panose="02020603050405020304" pitchFamily="18" charset="0"/>
                <a:ea typeface="+mn-ea"/>
                <a:cs typeface="Arial" panose="020B0604020202020204" pitchFamily="34" charset="0"/>
              </a:defRPr>
            </a:lvl5pPr>
            <a:lvl6pPr marL="2371039"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6pPr>
            <a:lvl7pPr marL="2845247"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7pPr>
            <a:lvl8pPr marL="3319455"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8pPr>
            <a:lvl9pPr marL="3793663" algn="l" defTabSz="948416" rtl="0" eaLnBrk="1" latinLnBrk="0" hangingPunct="1">
              <a:defRPr sz="2074" kern="1200">
                <a:solidFill>
                  <a:schemeClr val="tx1"/>
                </a:solidFill>
                <a:latin typeface="Times New Roman" panose="02020603050405020304" pitchFamily="18" charset="0"/>
                <a:ea typeface="+mn-ea"/>
                <a:cs typeface="Arial" panose="020B0604020202020204" pitchFamily="34" charset="0"/>
              </a:defRPr>
            </a:lvl9pPr>
          </a:lstStyle>
          <a:p>
            <a:pPr algn="r" defTabSz="457200" fontAlgn="auto">
              <a:spcBef>
                <a:spcPts val="0"/>
              </a:spcBef>
              <a:spcAft>
                <a:spcPts val="0"/>
              </a:spcAft>
              <a:defRPr/>
            </a:pPr>
            <a:fld id="{56ED1572-2D43-5044-BC56-54862B5E4396}" type="slidenum">
              <a:rPr lang="en-US" sz="800" smtClean="0">
                <a:solidFill>
                  <a:srgbClr val="6D6E71"/>
                </a:solidFill>
                <a:latin typeface="Arial" panose="020B0604020202020204"/>
                <a:cs typeface="+mn-cs"/>
              </a:rPr>
              <a:pPr algn="r" defTabSz="457200" fontAlgn="auto">
                <a:spcBef>
                  <a:spcPts val="0"/>
                </a:spcBef>
                <a:spcAft>
                  <a:spcPts val="0"/>
                </a:spcAft>
                <a:defRPr/>
              </a:pPr>
              <a:t>9</a:t>
            </a:fld>
            <a:endParaRPr lang="en-US" sz="800" dirty="0">
              <a:solidFill>
                <a:srgbClr val="6D6E71"/>
              </a:solidFill>
              <a:latin typeface="Arial" panose="020B0604020202020204"/>
              <a:cs typeface="+mn-cs"/>
            </a:endParaRPr>
          </a:p>
        </p:txBody>
      </p:sp>
    </p:spTree>
    <p:extLst>
      <p:ext uri="{BB962C8B-B14F-4D97-AF65-F5344CB8AC3E}">
        <p14:creationId xmlns:p14="http://schemas.microsoft.com/office/powerpoint/2010/main" val="530059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0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Custom 9">
      <a:dk1>
        <a:srgbClr val="000000"/>
      </a:dk1>
      <a:lt1>
        <a:srgbClr val="FFFFFF"/>
      </a:lt1>
      <a:dk2>
        <a:srgbClr val="003964"/>
      </a:dk2>
      <a:lt2>
        <a:srgbClr val="646464"/>
      </a:lt2>
      <a:accent1>
        <a:srgbClr val="1987C9"/>
      </a:accent1>
      <a:accent2>
        <a:srgbClr val="7FBA00"/>
      </a:accent2>
      <a:accent3>
        <a:srgbClr val="F4911E"/>
      </a:accent3>
      <a:accent4>
        <a:srgbClr val="006D75"/>
      </a:accent4>
      <a:accent5>
        <a:srgbClr val="542344"/>
      </a:accent5>
      <a:accent6>
        <a:srgbClr val="F7403A"/>
      </a:accent6>
      <a:hlink>
        <a:srgbClr val="00AEEF"/>
      </a:hlink>
      <a:folHlink>
        <a:srgbClr val="3C4E49"/>
      </a:folHlink>
    </a:clrScheme>
    <a:fontScheme name="BROWN ADVISO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9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900" b="1" i="0" u="none" strike="noStrike" cap="none" normalizeH="0" baseline="0" smtClean="0">
            <a:ln>
              <a:noFill/>
            </a:ln>
            <a:solidFill>
              <a:schemeClr val="tx1"/>
            </a:solidFill>
            <a:effectLst/>
            <a:latin typeface="Times New Roman" pitchFamily="18" charset="0"/>
          </a:defRPr>
        </a:defPPr>
      </a:lstStyle>
    </a:lnDef>
    <a:txDef>
      <a:spPr>
        <a:noFill/>
      </a:spPr>
      <a:bodyPr wrap="square" rtlCol="0">
        <a:noAutofit/>
      </a:bodyPr>
      <a:lstStyle>
        <a:defPPr>
          <a:defRPr sz="1600" dirty="0">
            <a:latin typeface="Arial" pitchFamily="34" charset="0"/>
            <a:cs typeface="Arial" pitchFamily="34" charset="0"/>
          </a:defRPr>
        </a:defPPr>
      </a:lstStyle>
    </a:txDef>
  </a:objectDefaults>
  <a:extraClrSchemeLst>
    <a:extraClrScheme>
      <a:clrScheme name="BROWN ADVISO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OWN ADVISO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OWN ADVISO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OWN ADVISO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WN ADVISO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OWN ADVISO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OWN ADVISO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potx" id="{36596DD3-16D7-405D-864A-AF28D7A795F5}" vid="{2ED446FA-51CB-4C0D-BFAC-DB903DDC26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 UniqueId="6a466317-ac97-4f4a-99c2-d95236b37acd" Name="Computed" ContentType="XML" MajorVersion="0" MinorVersion="1" isLocalCopy="False" IsBaseObject="False" DataSourceId="82654e07-b4ea-4d93-ae55-1b8ac4d8022e" DataSourceMajorVersion="0" DataSourceMinorVersion="1"/>
</file>

<file path=customXml/item11.xml><?xml version="1.0" encoding="utf-8"?>
<VariableList UniqueId="18e43b5f-fbd9-4229-bc29-c171f0e0e487" Name="System" ContentType="XML" MajorVersion="0" MinorVersion="1" isLocalCopy="False" IsBaseObject="False" DataSourceId="45dc67f4-527d-4179-800e-348e559fd135" DataSourceMajorVersion="0" DataSourceMinorVersion="1"/>
</file>

<file path=customXml/item12.xml><?xml version="1.0" encoding="utf-8"?>
<VariableList UniqueId="48a67087-b402-43a4-a1ba-8cb66eb8bea6" Name="AD_HOC" ContentType="XML" MajorVersion="0" MinorVersion="1" isLocalCopy="False" IsBaseObject="False" DataSourceId="7a7a5120-8e42-419e-9bb5-eda971a17fa2" DataSourceMajorVersion="0" DataSourceMinorVersion="1"/>
</file>

<file path=customXml/item13.xml><?xml version="1.0" encoding="utf-8"?>
<VariableList UniqueId="44f5b168-48eb-4bcf-a608-642ee5dad02f" Name="SectionSelectionDs" ContentType="XML" MajorVersion="0" MinorVersion="1" isLocalCopy="False" IsBaseObject="False" DataSourceId="103" DataSourceMajorVersion="1" DataSourceMinorVersion="0"/>
</file>

<file path=customXml/item14.xml><?xml version="1.0" encoding="utf-8"?>
<DataSourceInfo>
  <Id>7a7a5120-8e42-419e-9bb5-eda971a17fa2</Id>
  <MajorVersion>0</MajorVersion>
  <MinorVersion>1</MinorVersion>
  <DataSourceType>Ad_Hoc</DataSourceType>
  <Name>AD_HOC</Name>
  <Description/>
  <Filter/>
  <DataFields/>
</DataSourceInfo>
</file>

<file path=customXml/item15.xml><?xml version="1.0" encoding="utf-8"?>
<AllExternalAdhocVariableMappings/>
</file>

<file path=customXml/item16.xml><?xml version="1.0" encoding="utf-8"?>
<DataSourceInfo>
  <Id>45dc67f4-527d-4179-800e-348e559fd135</Id>
  <MajorVersion>0</MajorVersion>
  <MinorVersion>1</MinorVersion>
  <DataSourceType>System</DataSourceType>
  <Name>System</Name>
  <Description/>
  <Filter/>
  <DataFields/>
</DataSourceInfo>
</file>

<file path=customXml/item17.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8.xml><?xml version="1.0" encoding="utf-8"?>
<VariableListDefinition name="AD_HOC" displayName="AD_HOC" id="48a67087-b402-43a4-a1ba-8cb66eb8bea6" isdomainofvalue="False" dataSourceId="7a7a5120-8e42-419e-9bb5-eda971a17fa2"/>
</file>

<file path=customXml/item19.xml><?xml version="1.0" encoding="utf-8"?>
<DataSourceMapping>
  <Id>948de0fa-eaaf-4e8b-b204-8ad77405301c</Id>
  <Name>EXPRESSION_VARIABLE_MAPPING</Name>
  <TargetDataSource>45dc67f4-527d-4179-800e-348e559fd135</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xml><?xml version="1.0" encoding="utf-8"?>
<DataSourceMapping>
  <Id>905fe527-22ad-48d7-abe1-af062bb046a8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20.xml><?xml version="1.0" encoding="utf-8"?>
<VariableListCustXmlRels>
  <VariableListCustXmlRel variableListName="AD_HOC">
    <VariableListDefCustXmlId>{9A02420A-8DEF-4C0A-AE2F-F3E6D1B4D89B}</VariableListDefCustXmlId>
    <LibraryMetadataCustXmlId>{51F0270C-D5D6-48E0-967A-084C7C645311}</LibraryMetadataCustXmlId>
    <DataSourceInfoCustXmlId>{28DC3F81-FCAE-444C-A36E-DD81B70681C4}</DataSourceInfoCustXmlId>
    <DataSourceMappingCustXmlId>{F339EF4D-73B3-4B12-AFC3-0B2013E50176}</DataSourceMappingCustXmlId>
    <SdmcCustXmlId>{71B6C9C8-D9B8-41B9-A587-67B7E5E50815}</SdmcCustXmlId>
  </VariableListCustXmlRel>
  <VariableListCustXmlRel variableListName="Computed">
    <VariableListDefCustXmlId>{2E7C9D92-9387-418B-B391-6DBED84B7EF9}</VariableListDefCustXmlId>
    <LibraryMetadataCustXmlId>{5D39A06E-D9B8-449D-AC54-519DF8C9EDAE}</LibraryMetadataCustXmlId>
    <DataSourceInfoCustXmlId>{2D1BF466-08FB-4CE5-BCCA-8C424BB0065E}</DataSourceInfoCustXmlId>
    <DataSourceMappingCustXmlId>{614B660B-505E-4B95-805F-B20A4F31AE58}</DataSourceMappingCustXmlId>
  </VariableListCustXmlRel>
  <VariableListCustXmlRel variableListName="System">
    <VariableListDefCustXmlId>{0FA3097E-F08F-4A03-A62B-70EF6DB6BF87}</VariableListDefCustXmlId>
    <LibraryMetadataCustXmlId>{A06E8092-03A4-43D4-906B-A94EAD44C1DE}</LibraryMetadataCustXmlId>
    <DataSourceInfoCustXmlId>{E506ADA5-14F4-4370-8C65-16FBD340BD80}</DataSourceInfoCustXmlId>
    <DataSourceMappingCustXmlId>{7FB89804-24BD-4A3D-940B-BB639E3EB7FA}</DataSourceMappingCustXmlId>
  </VariableListCustXmlRel>
  <VariableListCustXmlRel variableListName="SectionSelectionDs">
    <VariableListDefCustXmlId>{C74BD0F5-01F9-45A3-A90A-DA29A4C00188}</VariableListDefCustXmlId>
    <LibraryMetadataCustXmlId>{56D338C5-CC74-443A-812C-1DD628C9C6D9}</LibraryMetadataCustXmlId>
    <DataSourceInfoCustXmlId>{1B603BF3-5956-4178-9760-05F177C63B54}</DataSourceInfoCustXmlId>
    <DataSourceMappingCustXmlId>{0B4574B3-33A2-4470-9A3B-CE49601EEBEF}</DataSourceMappingCustXmlId>
  </VariableListCustXmlRel>
</VariableListCustXmlRels>
</file>

<file path=customXml/item21.xml><?xml version="1.0" encoding="utf-8"?>
<VariableListDefinition name="Computed" displayName="Computed" id="6a466317-ac97-4f4a-99c2-d95236b37acd" isdomainofvalue="False" dataSourceId="82654e07-b4ea-4d93-ae55-1b8ac4d8022e"/>
</file>

<file path=customXml/item22.xml><?xml version="1.0" encoding="utf-8"?>
<DataSourceMapping>
  <Id>a631d415-0964-4144-8b54-15d65f44b43f</Id>
  <Name>AD_HOC_MAPPING</Name>
  <TargetDataSource>7a7a5120-8e42-419e-9bb5-eda971a17fa2</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3.xml><?xml version="1.0" encoding="utf-8"?>
<SourceDataModel Name="AD_HOC" TargetDataSourceId="7a7a5120-8e42-419e-9bb5-eda971a17fa2"/>
</file>

<file path=customXml/item4.xml><?xml version="1.0" encoding="utf-8"?>
<ct:contentTypeSchema xmlns:ct="http://schemas.microsoft.com/office/2006/metadata/contentType" xmlns:ma="http://schemas.microsoft.com/office/2006/metadata/properties/metaAttributes" ct:_="" ma:_="" ma:contentTypeName="Document" ma:contentTypeID="0x0101000D4B5A44583EFF4D9F57212CB8F91547" ma:contentTypeVersion="13" ma:contentTypeDescription="Create a new document." ma:contentTypeScope="" ma:versionID="4df548e7bd0030684563f05d54bf139f">
  <xsd:schema xmlns:xsd="http://www.w3.org/2001/XMLSchema" xmlns:xs="http://www.w3.org/2001/XMLSchema" xmlns:p="http://schemas.microsoft.com/office/2006/metadata/properties" xmlns:ns2="85280891-6777-463a-8889-d7b76f81c54e" xmlns:ns3="c11ca30f-2f8a-42d9-af59-a3204e4b431c" targetNamespace="http://schemas.microsoft.com/office/2006/metadata/properties" ma:root="true" ma:fieldsID="a90535ff7ad652284433862a61180d7e" ns2:_="" ns3:_="">
    <xsd:import namespace="85280891-6777-463a-8889-d7b76f81c54e"/>
    <xsd:import namespace="c11ca30f-2f8a-42d9-af59-a3204e4b43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80891-6777-463a-8889-d7b76f81c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e74d7de-b12e-40b8-96f3-720ba5f17a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1ca30f-2f8a-42d9-af59-a3204e4b43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f161e70-7a7c-4475-9374-2710f0a1e7a4}" ma:internalName="TaxCatchAll" ma:showField="CatchAllData" ma:web="c11ca30f-2f8a-42d9-af59-a3204e4b4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VariableListDefinition name="SectionSelectionDs" displayName="SectionSelectionDs" id="44f5b168-48eb-4bcf-a608-642ee5dad02f"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6.xml><?xml version="1.0" encoding="utf-8"?>
<p:properties xmlns:p="http://schemas.microsoft.com/office/2006/metadata/properties" xmlns:xsi="http://www.w3.org/2001/XMLSchema-instance" xmlns:pc="http://schemas.microsoft.com/office/infopath/2007/PartnerControls">
  <documentManagement>
    <TaxCatchAll xmlns="c11ca30f-2f8a-42d9-af59-a3204e4b431c" xsi:nil="true"/>
    <lcf76f155ced4ddcb4097134ff3c332f xmlns="85280891-6777-463a-8889-d7b76f81c54e">
      <Terms xmlns="http://schemas.microsoft.com/office/infopath/2007/PartnerControls"/>
    </lcf76f155ced4ddcb4097134ff3c332f>
  </documentManagement>
</p:properties>
</file>

<file path=customXml/item7.xml><?xml version="1.0" encoding="utf-8"?>
<VariableListDefinition name="System" displayName="System" id="18e43b5f-fbd9-4229-bc29-c171f0e0e487" isdomainofvalue="False" dataSourceId="45dc67f4-527d-4179-800e-348e559fd135"/>
</file>

<file path=customXml/item8.xml><?xml version="1.0" encoding="utf-8"?>
<DataSourceMapping>
  <Id>ce6c77d8-a494-44ee-82ff-5091b3c54c7a</Id>
  <Name>EXPRESSION_VARIABLE_MAPPING</Name>
  <TargetDataSource>82654e07-b4ea-4d93-ae55-1b8ac4d8022e</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9.xml><?xml version="1.0" encoding="utf-8"?>
<DataSourceInfo>
  <Id>82654e07-b4ea-4d93-ae55-1b8ac4d8022e</Id>
  <MajorVersion>0</MajorVersion>
  <MinorVersion>1</MinorVersion>
  <DataSourceType>Expression</DataSourceType>
  <Name>Computed</Name>
  <Description/>
  <Filter/>
  <DataFields/>
</DataSourceInfo>
</file>

<file path=customXml/itemProps1.xml><?xml version="1.0" encoding="utf-8"?>
<ds:datastoreItem xmlns:ds="http://schemas.openxmlformats.org/officeDocument/2006/customXml" ds:itemID="{7F74FD3F-1281-4A6D-A53E-1CD5E9728080}">
  <ds:schemaRefs>
    <ds:schemaRef ds:uri="http://schemas.microsoft.com/sharepoint/v3/contenttype/forms"/>
  </ds:schemaRefs>
</ds:datastoreItem>
</file>

<file path=customXml/itemProps10.xml><?xml version="1.0" encoding="utf-8"?>
<ds:datastoreItem xmlns:ds="http://schemas.openxmlformats.org/officeDocument/2006/customXml" ds:itemID="{5D39A06E-D9B8-449D-AC54-519DF8C9EDAE}">
  <ds:schemaRefs/>
</ds:datastoreItem>
</file>

<file path=customXml/itemProps11.xml><?xml version="1.0" encoding="utf-8"?>
<ds:datastoreItem xmlns:ds="http://schemas.openxmlformats.org/officeDocument/2006/customXml" ds:itemID="{A06E8092-03A4-43D4-906B-A94EAD44C1DE}">
  <ds:schemaRefs/>
</ds:datastoreItem>
</file>

<file path=customXml/itemProps12.xml><?xml version="1.0" encoding="utf-8"?>
<ds:datastoreItem xmlns:ds="http://schemas.openxmlformats.org/officeDocument/2006/customXml" ds:itemID="{51F0270C-D5D6-48E0-967A-084C7C645311}">
  <ds:schemaRefs/>
</ds:datastoreItem>
</file>

<file path=customXml/itemProps13.xml><?xml version="1.0" encoding="utf-8"?>
<ds:datastoreItem xmlns:ds="http://schemas.openxmlformats.org/officeDocument/2006/customXml" ds:itemID="{56D338C5-CC74-443A-812C-1DD628C9C6D9}">
  <ds:schemaRefs/>
</ds:datastoreItem>
</file>

<file path=customXml/itemProps14.xml><?xml version="1.0" encoding="utf-8"?>
<ds:datastoreItem xmlns:ds="http://schemas.openxmlformats.org/officeDocument/2006/customXml" ds:itemID="{28DC3F81-FCAE-444C-A36E-DD81B70681C4}">
  <ds:schemaRefs/>
</ds:datastoreItem>
</file>

<file path=customXml/itemProps15.xml><?xml version="1.0" encoding="utf-8"?>
<ds:datastoreItem xmlns:ds="http://schemas.openxmlformats.org/officeDocument/2006/customXml" ds:itemID="{A562340F-A93F-4F83-BAEC-8C1351F8EF6E}">
  <ds:schemaRefs/>
</ds:datastoreItem>
</file>

<file path=customXml/itemProps16.xml><?xml version="1.0" encoding="utf-8"?>
<ds:datastoreItem xmlns:ds="http://schemas.openxmlformats.org/officeDocument/2006/customXml" ds:itemID="{E506ADA5-14F4-4370-8C65-16FBD340BD80}">
  <ds:schemaRefs/>
</ds:datastoreItem>
</file>

<file path=customXml/itemProps17.xml><?xml version="1.0" encoding="utf-8"?>
<ds:datastoreItem xmlns:ds="http://schemas.openxmlformats.org/officeDocument/2006/customXml" ds:itemID="{1B603BF3-5956-4178-9760-05F177C63B54}">
  <ds:schemaRefs/>
</ds:datastoreItem>
</file>

<file path=customXml/itemProps18.xml><?xml version="1.0" encoding="utf-8"?>
<ds:datastoreItem xmlns:ds="http://schemas.openxmlformats.org/officeDocument/2006/customXml" ds:itemID="{9A02420A-8DEF-4C0A-AE2F-F3E6D1B4D89B}">
  <ds:schemaRefs/>
</ds:datastoreItem>
</file>

<file path=customXml/itemProps19.xml><?xml version="1.0" encoding="utf-8"?>
<ds:datastoreItem xmlns:ds="http://schemas.openxmlformats.org/officeDocument/2006/customXml" ds:itemID="{7FB89804-24BD-4A3D-940B-BB639E3EB7FA}">
  <ds:schemaRefs/>
</ds:datastoreItem>
</file>

<file path=customXml/itemProps2.xml><?xml version="1.0" encoding="utf-8"?>
<ds:datastoreItem xmlns:ds="http://schemas.openxmlformats.org/officeDocument/2006/customXml" ds:itemID="{0B4574B3-33A2-4470-9A3B-CE49601EEBEF}">
  <ds:schemaRefs/>
</ds:datastoreItem>
</file>

<file path=customXml/itemProps20.xml><?xml version="1.0" encoding="utf-8"?>
<ds:datastoreItem xmlns:ds="http://schemas.openxmlformats.org/officeDocument/2006/customXml" ds:itemID="{9264526C-D9E3-454E-ACB9-5751338A74CC}">
  <ds:schemaRefs/>
</ds:datastoreItem>
</file>

<file path=customXml/itemProps21.xml><?xml version="1.0" encoding="utf-8"?>
<ds:datastoreItem xmlns:ds="http://schemas.openxmlformats.org/officeDocument/2006/customXml" ds:itemID="{2E7C9D92-9387-418B-B391-6DBED84B7EF9}">
  <ds:schemaRefs/>
</ds:datastoreItem>
</file>

<file path=customXml/itemProps22.xml><?xml version="1.0" encoding="utf-8"?>
<ds:datastoreItem xmlns:ds="http://schemas.openxmlformats.org/officeDocument/2006/customXml" ds:itemID="{F339EF4D-73B3-4B12-AFC3-0B2013E50176}">
  <ds:schemaRefs/>
</ds:datastoreItem>
</file>

<file path=customXml/itemProps3.xml><?xml version="1.0" encoding="utf-8"?>
<ds:datastoreItem xmlns:ds="http://schemas.openxmlformats.org/officeDocument/2006/customXml" ds:itemID="{71B6C9C8-D9B8-41B9-A587-67B7E5E50815}">
  <ds:schemaRefs/>
</ds:datastoreItem>
</file>

<file path=customXml/itemProps4.xml><?xml version="1.0" encoding="utf-8"?>
<ds:datastoreItem xmlns:ds="http://schemas.openxmlformats.org/officeDocument/2006/customXml" ds:itemID="{F7B6E9D9-71AD-4690-B36F-D12F76085665}">
  <ds:schemaRefs>
    <ds:schemaRef ds:uri="85280891-6777-463a-8889-d7b76f81c54e"/>
    <ds:schemaRef ds:uri="c11ca30f-2f8a-42d9-af59-a3204e4b43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C74BD0F5-01F9-45A3-A90A-DA29A4C00188}">
  <ds:schemaRefs/>
</ds:datastoreItem>
</file>

<file path=customXml/itemProps6.xml><?xml version="1.0" encoding="utf-8"?>
<ds:datastoreItem xmlns:ds="http://schemas.openxmlformats.org/officeDocument/2006/customXml" ds:itemID="{A810F105-E474-414B-9782-7A2583CB8D1B}">
  <ds:schemaRefs>
    <ds:schemaRef ds:uri="http://purl.org/dc/terms/"/>
    <ds:schemaRef ds:uri="http://schemas.openxmlformats.org/package/2006/metadata/core-properties"/>
    <ds:schemaRef ds:uri="85280891-6777-463a-8889-d7b76f81c54e"/>
    <ds:schemaRef ds:uri="http://schemas.microsoft.com/office/2006/documentManagement/types"/>
    <ds:schemaRef ds:uri="http://schemas.microsoft.com/office/infopath/2007/PartnerControls"/>
    <ds:schemaRef ds:uri="http://purl.org/dc/elements/1.1/"/>
    <ds:schemaRef ds:uri="http://schemas.microsoft.com/office/2006/metadata/properties"/>
    <ds:schemaRef ds:uri="c11ca30f-2f8a-42d9-af59-a3204e4b431c"/>
    <ds:schemaRef ds:uri="http://www.w3.org/XML/1998/namespace"/>
    <ds:schemaRef ds:uri="http://purl.org/dc/dcmitype/"/>
  </ds:schemaRefs>
</ds:datastoreItem>
</file>

<file path=customXml/itemProps7.xml><?xml version="1.0" encoding="utf-8"?>
<ds:datastoreItem xmlns:ds="http://schemas.openxmlformats.org/officeDocument/2006/customXml" ds:itemID="{0FA3097E-F08F-4A03-A62B-70EF6DB6BF87}">
  <ds:schemaRefs/>
</ds:datastoreItem>
</file>

<file path=customXml/itemProps8.xml><?xml version="1.0" encoding="utf-8"?>
<ds:datastoreItem xmlns:ds="http://schemas.openxmlformats.org/officeDocument/2006/customXml" ds:itemID="{614B660B-505E-4B95-805F-B20A4F31AE58}">
  <ds:schemaRefs/>
</ds:datastoreItem>
</file>

<file path=customXml/itemProps9.xml><?xml version="1.0" encoding="utf-8"?>
<ds:datastoreItem xmlns:ds="http://schemas.openxmlformats.org/officeDocument/2006/customXml" ds:itemID="{2D1BF466-08FB-4CE5-BCCA-8C424BB0065E}">
  <ds:schemaRefs/>
</ds:datastoreItem>
</file>

<file path=docProps/app.xml><?xml version="1.0" encoding="utf-8"?>
<Properties xmlns="http://schemas.openxmlformats.org/officeDocument/2006/extended-properties" xmlns:vt="http://schemas.openxmlformats.org/officeDocument/2006/docPropsVTypes">
  <Template/>
  <TotalTime>392</TotalTime>
  <Words>10320</Words>
  <Application>Microsoft Office PowerPoint</Application>
  <PresentationFormat>Custom</PresentationFormat>
  <Paragraphs>1156</Paragraphs>
  <Slides>35</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Arial  </vt:lpstr>
      <vt:lpstr>Arial Black</vt:lpstr>
      <vt:lpstr>Calibri</vt:lpstr>
      <vt:lpstr>Marlett</vt:lpstr>
      <vt:lpstr>Times New Roman</vt:lpstr>
      <vt:lpstr>Wingdings</vt:lpstr>
      <vt:lpstr>Wingdings 2</vt:lpstr>
      <vt:lpstr>Office Theme</vt:lpstr>
      <vt:lpstr>2_blank</vt:lpstr>
      <vt:lpstr>BROWN ADVISORY  TAX-EXEMPT SUSTAINABLE FIXED INCOME STRATEGY</vt:lpstr>
      <vt:lpstr>TABLE OF CONTENTS</vt:lpstr>
      <vt:lpstr>PowerPoint Presentation</vt:lpstr>
      <vt:lpstr>Firm Overview</vt:lpstr>
      <vt:lpstr>BROWN ADVISORY OVERVIEW</vt:lpstr>
      <vt:lpstr>SUSTAINABLE FIXED INCOME OVERVIEW</vt:lpstr>
      <vt:lpstr>PowerPoint Presentation</vt:lpstr>
      <vt:lpstr>ESG—AN IDEAL INVESTING FRAMEWORK FOR FIXED INCOME</vt:lpstr>
      <vt:lpstr>INVESTMENT PHILOSOPHY</vt:lpstr>
      <vt:lpstr>FIXED INCOME RESEARCH TEAM</vt:lpstr>
      <vt:lpstr>DEFINING THE UNIVERSE OF OPPORTUNITY</vt:lpstr>
      <vt:lpstr>IDEA GENERATION</vt:lpstr>
      <vt:lpstr>INTEGRATED RESEARCH PROCESS</vt:lpstr>
      <vt:lpstr>PROPRIETARY DECISION FRAMEWORK</vt:lpstr>
      <vt:lpstr>PORTFOLIO MANAGEMENT</vt:lpstr>
      <vt:lpstr>SELL DECISION</vt:lpstr>
      <vt:lpstr>PowerPoint Presentation</vt:lpstr>
      <vt:lpstr>TAX-EXEMPT SUSTAINABLE FIXED INCOME </vt:lpstr>
      <vt:lpstr>PowerPoint Presentation</vt:lpstr>
      <vt:lpstr>INVESTING ACROSS THE ENTIRE IMPACT SPECTRUM</vt:lpstr>
      <vt:lpstr>PowerPoint Presentation</vt:lpstr>
      <vt:lpstr>California Community Choice Financing Authority (GREEN BOND)</vt:lpstr>
      <vt:lpstr>HEALTHRIGHT 360 (SOCIAL BOND)</vt:lpstr>
      <vt:lpstr>PLENARY INFRASTRUCTURE DC LLC, SMART STREET LIGHTING PROJECT</vt:lpstr>
      <vt:lpstr>PowerPoint Presentation</vt:lpstr>
      <vt:lpstr>ESG RESEARCH APPROACH</vt:lpstr>
      <vt:lpstr>BROWN ADVISORY’S ESG RATING FRAMEWORK</vt:lpstr>
      <vt:lpstr>PowerPoint Presentation</vt:lpstr>
      <vt:lpstr>INDUSTRY INITIATIVES/MEMBERSHIPS</vt:lpstr>
      <vt:lpstr>Research &amp; investment team</vt:lpstr>
      <vt:lpstr>Research &amp; investment team</vt:lpstr>
      <vt:lpstr>Research &amp; investment team</vt:lpstr>
      <vt:lpstr>Research &amp; investment team</vt:lpstr>
      <vt:lpstr>Research &amp; investment team</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Strassner, Alison</dc:creator>
  <cp:lastModifiedBy>Reeves, Mlynue</cp:lastModifiedBy>
  <cp:revision>26</cp:revision>
  <dcterms:created xsi:type="dcterms:W3CDTF">2022-08-01T21:26:21Z</dcterms:created>
  <dcterms:modified xsi:type="dcterms:W3CDTF">2023-05-08T15:08:12Z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2022-08-01T00:00:00Z</vt:filetime>
  </property>
  <property fmtid="{D5CDD505-2E9C-101B-9397-08002B2CF9AE}" pid="3" name="Creator">
    <vt:lpwstr>Microsoft® PowerPoint® 2019</vt:lpwstr>
  </property>
  <property fmtid="{D5CDD505-2E9C-101B-9397-08002B2CF9AE}" pid="4" name="LastSaved">
    <vt:filetime>2022-08-01T00:00:00Z</vt:filetime>
  </property>
  <property fmtid="{D5CDD505-2E9C-101B-9397-08002B2CF9AE}" pid="5" name="Producer">
    <vt:lpwstr>Microsoft® PowerPoint® 2019</vt:lpwstr>
  </property>
  <property fmtid="{D5CDD505-2E9C-101B-9397-08002B2CF9AE}" pid="6" name="ContentTypeId">
    <vt:lpwstr>0x0101000D4B5A44583EFF4D9F57212CB8F91547</vt:lpwstr>
  </property>
  <property fmtid="{D5CDD505-2E9C-101B-9397-08002B2CF9AE}" pid="7" name="MediaServiceImageTags">
    <vt:lpwstr/>
  </property>
  <property fmtid="{D5CDD505-2E9C-101B-9397-08002B2CF9AE}" pid="8" name="_AdHocReviewCycleID">
    <vt:i4>1530408417</vt:i4>
  </property>
  <property fmtid="{D5CDD505-2E9C-101B-9397-08002B2CF9AE}" pid="9" name="_NewReviewCycle">
    <vt:lpwstr/>
  </property>
  <property fmtid="{D5CDD505-2E9C-101B-9397-08002B2CF9AE}" pid="10" name="_EmailSubject">
    <vt:lpwstr>Marketing Rule Performance Guidance- Merrill &amp; UBS </vt:lpwstr>
  </property>
  <property fmtid="{D5CDD505-2E9C-101B-9397-08002B2CF9AE}" pid="11" name="_AuthorEmail">
    <vt:lpwstr>mreeves@brownadvisory.com</vt:lpwstr>
  </property>
  <property fmtid="{D5CDD505-2E9C-101B-9397-08002B2CF9AE}" pid="12" name="_AuthorEmailDisplayName">
    <vt:lpwstr>Reeves, Mlynue</vt:lpwstr>
  </property>
</Properties>
</file>